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tmp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sldIdLst>
    <p:sldId id="256" r:id="rId5"/>
    <p:sldId id="303" r:id="rId6"/>
    <p:sldId id="307" r:id="rId7"/>
    <p:sldId id="391" r:id="rId8"/>
    <p:sldId id="325" r:id="rId9"/>
    <p:sldId id="363" r:id="rId10"/>
    <p:sldId id="365" r:id="rId11"/>
    <p:sldId id="392" r:id="rId12"/>
    <p:sldId id="364" r:id="rId13"/>
    <p:sldId id="369" r:id="rId14"/>
    <p:sldId id="377" r:id="rId15"/>
    <p:sldId id="378" r:id="rId16"/>
    <p:sldId id="380" r:id="rId17"/>
    <p:sldId id="379" r:id="rId18"/>
    <p:sldId id="381" r:id="rId19"/>
    <p:sldId id="382" r:id="rId20"/>
    <p:sldId id="383" r:id="rId21"/>
    <p:sldId id="384" r:id="rId22"/>
    <p:sldId id="385" r:id="rId23"/>
    <p:sldId id="386" r:id="rId24"/>
    <p:sldId id="387" r:id="rId25"/>
    <p:sldId id="389" r:id="rId26"/>
    <p:sldId id="375" r:id="rId27"/>
    <p:sldId id="388" r:id="rId28"/>
    <p:sldId id="376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B3D2"/>
    <a:srgbClr val="032854"/>
    <a:srgbClr val="3263B1"/>
    <a:srgbClr val="FFFFFF"/>
    <a:srgbClr val="1F4E79"/>
    <a:srgbClr val="49A7C8"/>
    <a:srgbClr val="90BC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70" autoAdjust="0"/>
    <p:restoredTop sz="80129" autoAdjust="0"/>
  </p:normalViewPr>
  <p:slideViewPr>
    <p:cSldViewPr snapToGrid="0" showGuides="1">
      <p:cViewPr varScale="1">
        <p:scale>
          <a:sx n="98" d="100"/>
          <a:sy n="98" d="100"/>
        </p:scale>
        <p:origin x="1431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image" Target="../media/image27.wmf"/><Relationship Id="rId7" Type="http://schemas.openxmlformats.org/officeDocument/2006/relationships/image" Target="../media/image31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6" Type="http://schemas.openxmlformats.org/officeDocument/2006/relationships/image" Target="../media/image30.wmf"/><Relationship Id="rId11" Type="http://schemas.openxmlformats.org/officeDocument/2006/relationships/image" Target="../media/image35.wmf"/><Relationship Id="rId5" Type="http://schemas.openxmlformats.org/officeDocument/2006/relationships/image" Target="../media/image29.wmf"/><Relationship Id="rId10" Type="http://schemas.openxmlformats.org/officeDocument/2006/relationships/image" Target="../media/image34.wmf"/><Relationship Id="rId4" Type="http://schemas.openxmlformats.org/officeDocument/2006/relationships/image" Target="../media/image28.wmf"/><Relationship Id="rId9" Type="http://schemas.openxmlformats.org/officeDocument/2006/relationships/image" Target="../media/image3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B62380-16EE-42EB-864E-C09520E57ABC}" type="datetimeFigureOut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17D511-B04F-4808-B206-8A2F3CE2D5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651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F6634-E23E-4176-AE2C-03B4A0BF72B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422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F6634-E23E-4176-AE2C-03B4A0BF72B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744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F6634-E23E-4176-AE2C-03B4A0BF72B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6270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F6634-E23E-4176-AE2C-03B4A0BF72B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1920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F6634-E23E-4176-AE2C-03B4A0BF72B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648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F6634-E23E-4176-AE2C-03B4A0BF72B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43209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F6634-E23E-4176-AE2C-03B4A0BF72B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7705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F6634-E23E-4176-AE2C-03B4A0BF72B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747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F6634-E23E-4176-AE2C-03B4A0BF72B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857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F6634-E23E-4176-AE2C-03B4A0BF72B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911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F6634-E23E-4176-AE2C-03B4A0BF72B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184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F6634-E23E-4176-AE2C-03B4A0BF72B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026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F6634-E23E-4176-AE2C-03B4A0BF72B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791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F6634-E23E-4176-AE2C-03B4A0BF72B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463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F6634-E23E-4176-AE2C-03B4A0BF72B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269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F6634-E23E-4176-AE2C-03B4A0BF72B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336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7BBE8E9-97F3-4E03-88F8-674D4C48B7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972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85C7CA3-78F3-4E05-AE80-AB76328AE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2BAD1-9671-4FA3-9B10-961686C8DA39}" type="datetimeFigureOut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8721388-2FE3-49CC-A387-B2983B6A4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9E5E37-79DF-4360-A320-C344C1CD0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8FE0C-5064-4409-B189-CC21AE1622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421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8BFC6DD-A879-4C35-8B48-184EF700D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7D16BC-974B-4686-B02D-5ED97E2B2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18A132-90FF-4344-866F-E09D67D464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2BAD1-9671-4FA3-9B10-961686C8DA39}" type="datetimeFigureOut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388ABE-0A93-41EA-942B-C912A035BF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E2FC45-37F5-4C82-AD46-3327656273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F8FE0C-5064-4409-B189-CC21AE1622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897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29.wmf"/><Relationship Id="rId18" Type="http://schemas.openxmlformats.org/officeDocument/2006/relationships/oleObject" Target="../embeddings/oleObject8.bin"/><Relationship Id="rId26" Type="http://schemas.openxmlformats.org/officeDocument/2006/relationships/image" Target="../media/image49.png"/><Relationship Id="rId3" Type="http://schemas.openxmlformats.org/officeDocument/2006/relationships/notesSlide" Target="../notesSlides/notesSlide2.xml"/><Relationship Id="rId21" Type="http://schemas.openxmlformats.org/officeDocument/2006/relationships/image" Target="../media/image33.wmf"/><Relationship Id="rId7" Type="http://schemas.openxmlformats.org/officeDocument/2006/relationships/image" Target="../media/image26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31.wmf"/><Relationship Id="rId25" Type="http://schemas.openxmlformats.org/officeDocument/2006/relationships/image" Target="../media/image35.w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7.bin"/><Relationship Id="rId20" Type="http://schemas.openxmlformats.org/officeDocument/2006/relationships/oleObject" Target="../embeddings/oleObject9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8.wmf"/><Relationship Id="rId24" Type="http://schemas.openxmlformats.org/officeDocument/2006/relationships/oleObject" Target="../embeddings/oleObject11.bin"/><Relationship Id="rId5" Type="http://schemas.openxmlformats.org/officeDocument/2006/relationships/image" Target="../media/image25.wmf"/><Relationship Id="rId15" Type="http://schemas.openxmlformats.org/officeDocument/2006/relationships/image" Target="../media/image30.wmf"/><Relationship Id="rId23" Type="http://schemas.openxmlformats.org/officeDocument/2006/relationships/image" Target="../media/image34.wmf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32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27.wmf"/><Relationship Id="rId14" Type="http://schemas.openxmlformats.org/officeDocument/2006/relationships/oleObject" Target="../embeddings/oleObject6.bin"/><Relationship Id="rId22" Type="http://schemas.openxmlformats.org/officeDocument/2006/relationships/oleObject" Target="../embeddings/oleObject10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1.wmf"/><Relationship Id="rId25" Type="http://schemas.openxmlformats.org/officeDocument/2006/relationships/image" Target="../media/image348.png"/><Relationship Id="rId2" Type="http://schemas.openxmlformats.org/officeDocument/2006/relationships/slideLayout" Target="../slideLayouts/slideLayout1.xml"/><Relationship Id="rId29" Type="http://schemas.openxmlformats.org/officeDocument/2006/relationships/oleObject" Target="../embeddings/oleObject15.bin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2.bin"/><Relationship Id="rId24" Type="http://schemas.openxmlformats.org/officeDocument/2006/relationships/image" Target="../media/image31.wmf"/><Relationship Id="rId5" Type="http://schemas.openxmlformats.org/officeDocument/2006/relationships/image" Target="../media/image37.png"/><Relationship Id="rId23" Type="http://schemas.openxmlformats.org/officeDocument/2006/relationships/oleObject" Target="../embeddings/oleObject210.bin"/><Relationship Id="rId28" Type="http://schemas.openxmlformats.org/officeDocument/2006/relationships/oleObject" Target="../embeddings/oleObject14.bin"/><Relationship Id="rId4" Type="http://schemas.openxmlformats.org/officeDocument/2006/relationships/image" Target="../media/image36.png"/><Relationship Id="rId9" Type="http://schemas.openxmlformats.org/officeDocument/2006/relationships/oleObject" Target="../embeddings/oleObject13.bin"/><Relationship Id="rId27" Type="http://schemas.openxmlformats.org/officeDocument/2006/relationships/image" Target="../media/image3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jpeg"/><Relationship Id="rId4" Type="http://schemas.openxmlformats.org/officeDocument/2006/relationships/image" Target="../media/image3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6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2.png"/><Relationship Id="rId5" Type="http://schemas.openxmlformats.org/officeDocument/2006/relationships/image" Target="../media/image43.wmf"/><Relationship Id="rId4" Type="http://schemas.openxmlformats.org/officeDocument/2006/relationships/oleObject" Target="../embeddings/oleObject16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4.png"/><Relationship Id="rId5" Type="http://schemas.openxmlformats.org/officeDocument/2006/relationships/image" Target="../media/image43.wmf"/><Relationship Id="rId10" Type="http://schemas.openxmlformats.org/officeDocument/2006/relationships/image" Target="../media/image68.png"/><Relationship Id="rId4" Type="http://schemas.openxmlformats.org/officeDocument/2006/relationships/oleObject" Target="../embeddings/oleObject17.bin"/><Relationship Id="rId9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1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48.png"/><Relationship Id="rId12" Type="http://schemas.openxmlformats.org/officeDocument/2006/relationships/image" Target="../media/image46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7.png"/><Relationship Id="rId11" Type="http://schemas.openxmlformats.org/officeDocument/2006/relationships/oleObject" Target="../embeddings/oleObject20.bin"/><Relationship Id="rId5" Type="http://schemas.openxmlformats.org/officeDocument/2006/relationships/image" Target="../media/image44.wmf"/><Relationship Id="rId10" Type="http://schemas.openxmlformats.org/officeDocument/2006/relationships/image" Target="../media/image45.wmf"/><Relationship Id="rId4" Type="http://schemas.openxmlformats.org/officeDocument/2006/relationships/oleObject" Target="../embeddings/oleObject18.bin"/><Relationship Id="rId9" Type="http://schemas.openxmlformats.org/officeDocument/2006/relationships/oleObject" Target="../embeddings/oleObject19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16.tmp"/><Relationship Id="rId5" Type="http://schemas.openxmlformats.org/officeDocument/2006/relationships/tags" Target="../tags/tag5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>
            <a:extLst>
              <a:ext uri="{FF2B5EF4-FFF2-40B4-BE49-F238E27FC236}">
                <a16:creationId xmlns:a16="http://schemas.microsoft.com/office/drawing/2014/main" id="{E37131E3-6C1B-49E3-8DEA-EB8E8762A177}"/>
              </a:ext>
            </a:extLst>
          </p:cNvPr>
          <p:cNvGrpSpPr/>
          <p:nvPr/>
        </p:nvGrpSpPr>
        <p:grpSpPr>
          <a:xfrm>
            <a:off x="1835193" y="1946758"/>
            <a:ext cx="7947437" cy="2128351"/>
            <a:chOff x="1835193" y="1946758"/>
            <a:chExt cx="7947437" cy="2128351"/>
          </a:xfrm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D062C33A-5807-49E4-B2C4-DF6024DC75C4}"/>
                </a:ext>
              </a:extLst>
            </p:cNvPr>
            <p:cNvSpPr/>
            <p:nvPr/>
          </p:nvSpPr>
          <p:spPr>
            <a:xfrm>
              <a:off x="2054159" y="2177143"/>
              <a:ext cx="7728471" cy="1469545"/>
            </a:xfrm>
            <a:prstGeom prst="rect">
              <a:avLst/>
            </a:prstGeom>
            <a:solidFill>
              <a:srgbClr val="23B3D2"/>
            </a:solidFill>
            <a:ln w="57150">
              <a:solidFill>
                <a:srgbClr val="FFFFFF">
                  <a:alpha val="50196"/>
                </a:srgbClr>
              </a:solidFill>
            </a:ln>
            <a:effectLst>
              <a:outerShdw blurRad="63500" dist="101600" dir="2700000" algn="tl" rotWithShape="0">
                <a:srgbClr val="3263B1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7FAE98E9-6442-4BD1-A282-04E18D157F9C}"/>
                </a:ext>
              </a:extLst>
            </p:cNvPr>
            <p:cNvGrpSpPr/>
            <p:nvPr/>
          </p:nvGrpSpPr>
          <p:grpSpPr>
            <a:xfrm>
              <a:off x="1835193" y="1946758"/>
              <a:ext cx="4320077" cy="2128351"/>
              <a:chOff x="2138780" y="2094399"/>
              <a:chExt cx="4320077" cy="2150857"/>
            </a:xfrm>
          </p:grpSpPr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A9F9E130-C2D8-4651-806A-15C84F9EC9F2}"/>
                  </a:ext>
                </a:extLst>
              </p:cNvPr>
              <p:cNvGrpSpPr/>
              <p:nvPr/>
            </p:nvGrpSpPr>
            <p:grpSpPr>
              <a:xfrm>
                <a:off x="2138780" y="2094399"/>
                <a:ext cx="4320077" cy="2150857"/>
                <a:chOff x="2630069" y="2296310"/>
                <a:chExt cx="4320077" cy="1881216"/>
              </a:xfrm>
            </p:grpSpPr>
            <p:cxnSp>
              <p:nvCxnSpPr>
                <p:cNvPr id="44" name="直接连接符 43">
                  <a:extLst>
                    <a:ext uri="{FF2B5EF4-FFF2-40B4-BE49-F238E27FC236}">
                      <a16:creationId xmlns:a16="http://schemas.microsoft.com/office/drawing/2014/main" id="{357C6FFF-5E4E-4203-AD5A-D63A2C3A5C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30069" y="2305033"/>
                  <a:ext cx="395009" cy="0"/>
                </a:xfrm>
                <a:prstGeom prst="line">
                  <a:avLst/>
                </a:prstGeom>
                <a:ln w="57150">
                  <a:solidFill>
                    <a:srgbClr val="03285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>
                  <a:extLst>
                    <a:ext uri="{FF2B5EF4-FFF2-40B4-BE49-F238E27FC236}">
                      <a16:creationId xmlns:a16="http://schemas.microsoft.com/office/drawing/2014/main" id="{9E54B9B1-5895-4238-8154-9671C5F3B601}"/>
                    </a:ext>
                  </a:extLst>
                </p:cNvPr>
                <p:cNvCxnSpPr/>
                <p:nvPr/>
              </p:nvCxnSpPr>
              <p:spPr>
                <a:xfrm>
                  <a:off x="2652817" y="2296310"/>
                  <a:ext cx="0" cy="1881216"/>
                </a:xfrm>
                <a:prstGeom prst="line">
                  <a:avLst/>
                </a:prstGeom>
                <a:ln w="57150">
                  <a:solidFill>
                    <a:srgbClr val="03285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>
                  <a:extLst>
                    <a:ext uri="{FF2B5EF4-FFF2-40B4-BE49-F238E27FC236}">
                      <a16:creationId xmlns:a16="http://schemas.microsoft.com/office/drawing/2014/main" id="{71B0ACCF-A9EB-487D-A4F9-C359AD6F6E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30592" y="4174124"/>
                  <a:ext cx="4319554" cy="0"/>
                </a:xfrm>
                <a:prstGeom prst="line">
                  <a:avLst/>
                </a:prstGeom>
                <a:ln w="57150">
                  <a:solidFill>
                    <a:srgbClr val="03285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AF17D95F-8DA1-4EE6-898A-F6B364D3DB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1451" y="2103123"/>
                <a:ext cx="1708582" cy="0"/>
              </a:xfrm>
              <a:prstGeom prst="line">
                <a:avLst/>
              </a:prstGeom>
              <a:ln w="19050">
                <a:solidFill>
                  <a:srgbClr val="03285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TextBox 19">
            <a:extLst>
              <a:ext uri="{FF2B5EF4-FFF2-40B4-BE49-F238E27FC236}">
                <a16:creationId xmlns:a16="http://schemas.microsoft.com/office/drawing/2014/main" id="{93E6EC25-1013-4384-AA58-D078A386F0A5}"/>
              </a:ext>
            </a:extLst>
          </p:cNvPr>
          <p:cNvSpPr txBox="1"/>
          <p:nvPr/>
        </p:nvSpPr>
        <p:spPr>
          <a:xfrm>
            <a:off x="3764099" y="4603830"/>
            <a:ext cx="4794343" cy="667574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lumMod val="95000"/>
                <a:lumOff val="5000"/>
                <a:alpha val="0"/>
              </a:schemeClr>
            </a:outerShdw>
          </a:effectLst>
        </p:spPr>
        <p:txBody>
          <a:bodyPr wrap="square" lIns="96411" tIns="48206" rIns="96411" bIns="48206" anchor="ctr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000" b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ctr"/>
            <a:r>
              <a:rPr lang="zh-CN" altLang="en-US" sz="2800" b="1" spc="300" dirty="0">
                <a:solidFill>
                  <a:srgbClr val="032854"/>
                </a:solidFill>
                <a:sym typeface="微软雅黑" panose="020B0503020204020204" charset="-122"/>
              </a:rPr>
              <a:t>南开大学</a:t>
            </a:r>
            <a:endParaRPr lang="en-US" altLang="zh-CN" sz="2800" b="1" spc="300" dirty="0">
              <a:solidFill>
                <a:srgbClr val="032854"/>
              </a:solidFill>
              <a:sym typeface="微软雅黑" panose="020B0503020204020204" charset="-122"/>
            </a:endParaRPr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27C73111-5FC2-4B4B-9C3E-8A832DBAF85B}"/>
              </a:ext>
            </a:extLst>
          </p:cNvPr>
          <p:cNvSpPr txBox="1"/>
          <p:nvPr/>
        </p:nvSpPr>
        <p:spPr>
          <a:xfrm>
            <a:off x="1742076" y="2554252"/>
            <a:ext cx="8312434" cy="707886"/>
          </a:xfrm>
          <a:prstGeom prst="rect">
            <a:avLst/>
          </a:prstGeom>
          <a:noFill/>
          <a:effectLst>
            <a:outerShdw blurRad="63500" dist="50800" dir="2700000" algn="tl" rotWithShape="0">
              <a:srgbClr val="A9CBE9"/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ts val="8000"/>
              </a:lnSpc>
              <a:defRPr sz="6000">
                <a:ln w="3175">
                  <a:solidFill>
                    <a:schemeClr val="bg1"/>
                  </a:solidFill>
                </a:ln>
                <a:solidFill>
                  <a:srgbClr val="1F4E79"/>
                </a:solidFill>
                <a:latin typeface="造字工房力黑（非商用）常规体" pitchFamily="50" charset="-122"/>
                <a:ea typeface="造字工房力黑（非商用）常规体" pitchFamily="50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>
              <a:lnSpc>
                <a:spcPct val="100000"/>
              </a:lnSpc>
            </a:pPr>
            <a:r>
              <a:rPr lang="zh-CN" altLang="en-US" sz="4000" b="1" dirty="0">
                <a:ln w="6600">
                  <a:solidFill>
                    <a:srgbClr val="23B3D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032854"/>
                  </a:outerShdw>
                </a:effectLst>
                <a:sym typeface="微软雅黑" panose="020B0503020204020204" charset="-122"/>
              </a:rPr>
              <a:t>第</a:t>
            </a:r>
            <a:r>
              <a:rPr lang="en-US" altLang="zh-CN" sz="4000" b="1" dirty="0">
                <a:ln w="6600">
                  <a:solidFill>
                    <a:srgbClr val="23B3D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032854"/>
                  </a:outerShdw>
                </a:effectLst>
                <a:sym typeface="微软雅黑" panose="020B0503020204020204" charset="-122"/>
              </a:rPr>
              <a:t>4</a:t>
            </a:r>
            <a:r>
              <a:rPr lang="zh-CN" altLang="en-US" sz="4000" b="1">
                <a:ln w="6600">
                  <a:solidFill>
                    <a:srgbClr val="23B3D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032854"/>
                  </a:outerShdw>
                </a:effectLst>
                <a:sym typeface="微软雅黑" panose="020B0503020204020204" charset="-122"/>
              </a:rPr>
              <a:t>讲</a:t>
            </a:r>
            <a:r>
              <a:rPr lang="en-US" altLang="zh-CN" sz="4000" b="1" dirty="0">
                <a:ln w="6600">
                  <a:solidFill>
                    <a:srgbClr val="23B3D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032854"/>
                  </a:outerShdw>
                </a:effectLst>
                <a:sym typeface="微软雅黑" panose="020B0503020204020204" charset="-122"/>
              </a:rPr>
              <a:t> </a:t>
            </a:r>
            <a:r>
              <a:rPr lang="zh-CN" altLang="en-US" sz="4000" b="1" dirty="0">
                <a:ln w="6600">
                  <a:solidFill>
                    <a:srgbClr val="23B3D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032854"/>
                  </a:outerShdw>
                </a:effectLst>
                <a:sym typeface="微软雅黑" panose="020B0503020204020204" charset="-122"/>
              </a:rPr>
              <a:t>深度学习与神经网络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166FA859-7078-4D6B-BA6F-C7B396BD121E}"/>
              </a:ext>
            </a:extLst>
          </p:cNvPr>
          <p:cNvGrpSpPr/>
          <p:nvPr/>
        </p:nvGrpSpPr>
        <p:grpSpPr>
          <a:xfrm>
            <a:off x="7248099" y="826852"/>
            <a:ext cx="3478024" cy="3478024"/>
            <a:chOff x="7026250" y="1089655"/>
            <a:chExt cx="3291720" cy="3291720"/>
          </a:xfrm>
        </p:grpSpPr>
        <p:sp>
          <p:nvSpPr>
            <p:cNvPr id="48" name="弧形 47">
              <a:extLst>
                <a:ext uri="{FF2B5EF4-FFF2-40B4-BE49-F238E27FC236}">
                  <a16:creationId xmlns:a16="http://schemas.microsoft.com/office/drawing/2014/main" id="{8693E0C5-D4A0-4CAE-A39E-2F9131DF22F1}"/>
                </a:ext>
              </a:extLst>
            </p:cNvPr>
            <p:cNvSpPr/>
            <p:nvPr/>
          </p:nvSpPr>
          <p:spPr>
            <a:xfrm>
              <a:off x="7026250" y="1089655"/>
              <a:ext cx="3291720" cy="3291720"/>
            </a:xfrm>
            <a:prstGeom prst="arc">
              <a:avLst>
                <a:gd name="adj1" fmla="val 12175740"/>
                <a:gd name="adj2" fmla="val 3940570"/>
              </a:avLst>
            </a:prstGeom>
            <a:ln w="19050">
              <a:solidFill>
                <a:srgbClr val="49A7C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弧形 48">
              <a:extLst>
                <a:ext uri="{FF2B5EF4-FFF2-40B4-BE49-F238E27FC236}">
                  <a16:creationId xmlns:a16="http://schemas.microsoft.com/office/drawing/2014/main" id="{7D7433C4-E270-4D13-9DAB-BD708BF238B7}"/>
                </a:ext>
              </a:extLst>
            </p:cNvPr>
            <p:cNvSpPr/>
            <p:nvPr/>
          </p:nvSpPr>
          <p:spPr>
            <a:xfrm>
              <a:off x="7243709" y="1307114"/>
              <a:ext cx="2856802" cy="2856802"/>
            </a:xfrm>
            <a:prstGeom prst="arc">
              <a:avLst>
                <a:gd name="adj1" fmla="val 13932011"/>
                <a:gd name="adj2" fmla="val 1246162"/>
              </a:avLst>
            </a:prstGeom>
            <a:ln w="19050">
              <a:solidFill>
                <a:srgbClr val="032854">
                  <a:alpha val="10196"/>
                </a:srgb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弧形 49">
              <a:extLst>
                <a:ext uri="{FF2B5EF4-FFF2-40B4-BE49-F238E27FC236}">
                  <a16:creationId xmlns:a16="http://schemas.microsoft.com/office/drawing/2014/main" id="{F54E56E9-2F3A-4BFD-A6FF-FEA8F9E0B4B4}"/>
                </a:ext>
              </a:extLst>
            </p:cNvPr>
            <p:cNvSpPr/>
            <p:nvPr/>
          </p:nvSpPr>
          <p:spPr>
            <a:xfrm>
              <a:off x="7402938" y="1466343"/>
              <a:ext cx="2538345" cy="2538345"/>
            </a:xfrm>
            <a:prstGeom prst="arc">
              <a:avLst>
                <a:gd name="adj1" fmla="val 20256796"/>
                <a:gd name="adj2" fmla="val 2740376"/>
              </a:avLst>
            </a:prstGeom>
            <a:ln w="3175">
              <a:solidFill>
                <a:srgbClr val="49A7C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3C8AEDD4-E99A-4FE0-AE9C-9044FFF9EB67}"/>
              </a:ext>
            </a:extLst>
          </p:cNvPr>
          <p:cNvGrpSpPr/>
          <p:nvPr/>
        </p:nvGrpSpPr>
        <p:grpSpPr>
          <a:xfrm>
            <a:off x="6814339" y="3793647"/>
            <a:ext cx="555327" cy="587429"/>
            <a:chOff x="3770271" y="3684777"/>
            <a:chExt cx="458948" cy="485478"/>
          </a:xfrm>
        </p:grpSpPr>
        <p:pic>
          <p:nvPicPr>
            <p:cNvPr id="52" name="图形 51">
              <a:extLst>
                <a:ext uri="{FF2B5EF4-FFF2-40B4-BE49-F238E27FC236}">
                  <a16:creationId xmlns:a16="http://schemas.microsoft.com/office/drawing/2014/main" id="{55480004-6510-4B0E-ACD7-97B5D09633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-1986" t="-13" r="-4164" b="-338"/>
            <a:stretch/>
          </p:blipFill>
          <p:spPr>
            <a:xfrm rot="5400000">
              <a:off x="3757006" y="3698042"/>
              <a:ext cx="485478" cy="458948"/>
            </a:xfrm>
            <a:prstGeom prst="rect">
              <a:avLst/>
            </a:prstGeom>
          </p:spPr>
        </p:pic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9D49BAFC-41E8-4D33-80A5-55DE052F65DF}"/>
                </a:ext>
              </a:extLst>
            </p:cNvPr>
            <p:cNvSpPr/>
            <p:nvPr/>
          </p:nvSpPr>
          <p:spPr>
            <a:xfrm>
              <a:off x="3821560" y="3743254"/>
              <a:ext cx="356371" cy="36852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74" dirty="0"/>
            </a:p>
          </p:txBody>
        </p:sp>
        <p:pic>
          <p:nvPicPr>
            <p:cNvPr id="54" name="图形 53">
              <a:extLst>
                <a:ext uri="{FF2B5EF4-FFF2-40B4-BE49-F238E27FC236}">
                  <a16:creationId xmlns:a16="http://schemas.microsoft.com/office/drawing/2014/main" id="{EF6DDC7B-3B9A-4892-89D8-25B82DF7E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98098" y="3834168"/>
              <a:ext cx="203294" cy="186694"/>
            </a:xfrm>
            <a:prstGeom prst="rect">
              <a:avLst/>
            </a:prstGeom>
          </p:spPr>
        </p:pic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31167FE2-6439-4EA2-B4AF-FF468B860514}"/>
              </a:ext>
            </a:extLst>
          </p:cNvPr>
          <p:cNvGrpSpPr/>
          <p:nvPr/>
        </p:nvGrpSpPr>
        <p:grpSpPr>
          <a:xfrm>
            <a:off x="8065173" y="3793647"/>
            <a:ext cx="555327" cy="587429"/>
            <a:chOff x="4972245" y="3684777"/>
            <a:chExt cx="458948" cy="485478"/>
          </a:xfrm>
        </p:grpSpPr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72BC6B01-B20A-4437-BEB5-109E2CF68973}"/>
                </a:ext>
              </a:extLst>
            </p:cNvPr>
            <p:cNvGrpSpPr/>
            <p:nvPr/>
          </p:nvGrpSpPr>
          <p:grpSpPr>
            <a:xfrm>
              <a:off x="4972245" y="3684777"/>
              <a:ext cx="458948" cy="485478"/>
              <a:chOff x="3770271" y="3684777"/>
              <a:chExt cx="458948" cy="485478"/>
            </a:xfrm>
          </p:grpSpPr>
          <p:pic>
            <p:nvPicPr>
              <p:cNvPr id="58" name="图形 57">
                <a:extLst>
                  <a:ext uri="{FF2B5EF4-FFF2-40B4-BE49-F238E27FC236}">
                    <a16:creationId xmlns:a16="http://schemas.microsoft.com/office/drawing/2014/main" id="{EF957AC2-EBD2-4DBF-991B-0713E37063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-1986" t="-13" r="-4164" b="-338"/>
              <a:stretch/>
            </p:blipFill>
            <p:spPr>
              <a:xfrm rot="5400000">
                <a:off x="3757006" y="3698042"/>
                <a:ext cx="485478" cy="458948"/>
              </a:xfrm>
              <a:prstGeom prst="rect">
                <a:avLst/>
              </a:prstGeom>
            </p:spPr>
          </p:pic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F0067C4F-3153-4179-8530-322D8E9BFE66}"/>
                  </a:ext>
                </a:extLst>
              </p:cNvPr>
              <p:cNvSpPr/>
              <p:nvPr/>
            </p:nvSpPr>
            <p:spPr>
              <a:xfrm>
                <a:off x="3821560" y="3743254"/>
                <a:ext cx="356371" cy="36852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74" dirty="0"/>
              </a:p>
            </p:txBody>
          </p:sp>
        </p:grpSp>
        <p:pic>
          <p:nvPicPr>
            <p:cNvPr id="57" name="图形 56">
              <a:extLst>
                <a:ext uri="{FF2B5EF4-FFF2-40B4-BE49-F238E27FC236}">
                  <a16:creationId xmlns:a16="http://schemas.microsoft.com/office/drawing/2014/main" id="{C6348F07-6E02-4AF4-B753-9EAD96E88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07369" y="3845058"/>
              <a:ext cx="188700" cy="164917"/>
            </a:xfrm>
            <a:prstGeom prst="rect">
              <a:avLst/>
            </a:prstGeom>
          </p:spPr>
        </p:pic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A5473DC8-3518-4E5E-B260-29C8CEA73F1C}"/>
              </a:ext>
            </a:extLst>
          </p:cNvPr>
          <p:cNvGrpSpPr/>
          <p:nvPr/>
        </p:nvGrpSpPr>
        <p:grpSpPr>
          <a:xfrm>
            <a:off x="8690591" y="3793647"/>
            <a:ext cx="555327" cy="587429"/>
            <a:chOff x="5646523" y="3684777"/>
            <a:chExt cx="458948" cy="485478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7AEEC0A6-7AC0-4948-86D0-DA9E54F671C9}"/>
                </a:ext>
              </a:extLst>
            </p:cNvPr>
            <p:cNvGrpSpPr/>
            <p:nvPr/>
          </p:nvGrpSpPr>
          <p:grpSpPr>
            <a:xfrm>
              <a:off x="5646523" y="3684777"/>
              <a:ext cx="458948" cy="485478"/>
              <a:chOff x="3770271" y="3684777"/>
              <a:chExt cx="458948" cy="485478"/>
            </a:xfrm>
          </p:grpSpPr>
          <p:pic>
            <p:nvPicPr>
              <p:cNvPr id="63" name="图形 62">
                <a:extLst>
                  <a:ext uri="{FF2B5EF4-FFF2-40B4-BE49-F238E27FC236}">
                    <a16:creationId xmlns:a16="http://schemas.microsoft.com/office/drawing/2014/main" id="{F38454C8-D9C8-48A2-BCA3-1B3D2ACEF1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-1986" t="-13" r="-4164" b="-338"/>
              <a:stretch/>
            </p:blipFill>
            <p:spPr>
              <a:xfrm rot="5400000">
                <a:off x="3757006" y="3698042"/>
                <a:ext cx="485478" cy="458948"/>
              </a:xfrm>
              <a:prstGeom prst="rect">
                <a:avLst/>
              </a:prstGeom>
            </p:spPr>
          </p:pic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71B644D9-5A76-4635-89AA-9614CEAB09F4}"/>
                  </a:ext>
                </a:extLst>
              </p:cNvPr>
              <p:cNvSpPr/>
              <p:nvPr/>
            </p:nvSpPr>
            <p:spPr>
              <a:xfrm>
                <a:off x="3821560" y="3743254"/>
                <a:ext cx="356371" cy="36852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74" dirty="0"/>
              </a:p>
            </p:txBody>
          </p:sp>
        </p:grpSp>
        <p:pic>
          <p:nvPicPr>
            <p:cNvPr id="62" name="图形 61">
              <a:extLst>
                <a:ext uri="{FF2B5EF4-FFF2-40B4-BE49-F238E27FC236}">
                  <a16:creationId xmlns:a16="http://schemas.microsoft.com/office/drawing/2014/main" id="{D5B0B4AE-650B-4B8C-8F97-33CB19CED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87578" y="3859829"/>
              <a:ext cx="180208" cy="135375"/>
            </a:xfrm>
            <a:prstGeom prst="rect">
              <a:avLst/>
            </a:prstGeom>
          </p:spPr>
        </p:pic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F4B179C0-BBC7-4870-AB70-B2FC9021D691}"/>
              </a:ext>
            </a:extLst>
          </p:cNvPr>
          <p:cNvGrpSpPr/>
          <p:nvPr/>
        </p:nvGrpSpPr>
        <p:grpSpPr>
          <a:xfrm>
            <a:off x="7439756" y="3793647"/>
            <a:ext cx="555327" cy="587429"/>
            <a:chOff x="4393261" y="3684777"/>
            <a:chExt cx="458948" cy="485478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40190E4A-820A-4A4D-B4E0-A8B7D3B382C8}"/>
                </a:ext>
              </a:extLst>
            </p:cNvPr>
            <p:cNvGrpSpPr/>
            <p:nvPr/>
          </p:nvGrpSpPr>
          <p:grpSpPr>
            <a:xfrm>
              <a:off x="4393261" y="3684777"/>
              <a:ext cx="458948" cy="485478"/>
              <a:chOff x="3770271" y="3684777"/>
              <a:chExt cx="458948" cy="485478"/>
            </a:xfrm>
          </p:grpSpPr>
          <p:pic>
            <p:nvPicPr>
              <p:cNvPr id="68" name="图形 67">
                <a:extLst>
                  <a:ext uri="{FF2B5EF4-FFF2-40B4-BE49-F238E27FC236}">
                    <a16:creationId xmlns:a16="http://schemas.microsoft.com/office/drawing/2014/main" id="{8E162B40-BB74-4AB5-8DB9-42FA5108BA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-1986" t="-13" r="-4164" b="-338"/>
              <a:stretch/>
            </p:blipFill>
            <p:spPr>
              <a:xfrm rot="5400000">
                <a:off x="3757006" y="3698042"/>
                <a:ext cx="485478" cy="458948"/>
              </a:xfrm>
              <a:prstGeom prst="rect">
                <a:avLst/>
              </a:prstGeom>
            </p:spPr>
          </p:pic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BB4D8EC6-2DA6-46C0-8CD6-737DDA461372}"/>
                  </a:ext>
                </a:extLst>
              </p:cNvPr>
              <p:cNvSpPr/>
              <p:nvPr/>
            </p:nvSpPr>
            <p:spPr>
              <a:xfrm>
                <a:off x="3821560" y="3743254"/>
                <a:ext cx="356371" cy="36852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74" dirty="0"/>
              </a:p>
            </p:txBody>
          </p:sp>
        </p:grpSp>
        <p:pic>
          <p:nvPicPr>
            <p:cNvPr id="67" name="图形 66">
              <a:extLst>
                <a:ext uri="{FF2B5EF4-FFF2-40B4-BE49-F238E27FC236}">
                  <a16:creationId xmlns:a16="http://schemas.microsoft.com/office/drawing/2014/main" id="{72C4A62F-2B3D-4AF0-9C5A-4840F4278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519129" y="3826813"/>
              <a:ext cx="201160" cy="201406"/>
            </a:xfrm>
            <a:prstGeom prst="rect">
              <a:avLst/>
            </a:prstGeom>
          </p:spPr>
        </p:pic>
      </p:grpSp>
      <p:pic>
        <p:nvPicPr>
          <p:cNvPr id="74" name="图片 73">
            <a:extLst>
              <a:ext uri="{FF2B5EF4-FFF2-40B4-BE49-F238E27FC236}">
                <a16:creationId xmlns:a16="http://schemas.microsoft.com/office/drawing/2014/main" id="{AC8D7CB7-D8EB-467A-9CD4-7C704D1CBE2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20640" y="921629"/>
            <a:ext cx="2533870" cy="1787290"/>
          </a:xfrm>
          <a:prstGeom prst="rect">
            <a:avLst/>
          </a:prstGeom>
          <a:effectLst>
            <a:outerShdw blurRad="50800" dist="38100" dir="2700000" algn="tl" rotWithShape="0">
              <a:srgbClr val="032854">
                <a:alpha val="70000"/>
              </a:srgbClr>
            </a:outerShdw>
          </a:effectLst>
        </p:spPr>
      </p:pic>
      <p:grpSp>
        <p:nvGrpSpPr>
          <p:cNvPr id="36" name="组合 35">
            <a:extLst>
              <a:ext uri="{FF2B5EF4-FFF2-40B4-BE49-F238E27FC236}">
                <a16:creationId xmlns:a16="http://schemas.microsoft.com/office/drawing/2014/main" id="{91273063-6050-4646-8261-91FB4E0B7ADF}"/>
              </a:ext>
            </a:extLst>
          </p:cNvPr>
          <p:cNvGrpSpPr/>
          <p:nvPr/>
        </p:nvGrpSpPr>
        <p:grpSpPr>
          <a:xfrm>
            <a:off x="5410502" y="5458126"/>
            <a:ext cx="1403837" cy="467143"/>
            <a:chOff x="687080" y="521587"/>
            <a:chExt cx="3765495" cy="555699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6EC0D08B-98D1-43AD-92D5-3A7B7CA65ADA}"/>
                </a:ext>
              </a:extLst>
            </p:cNvPr>
            <p:cNvGrpSpPr/>
            <p:nvPr/>
          </p:nvGrpSpPr>
          <p:grpSpPr>
            <a:xfrm>
              <a:off x="687080" y="521587"/>
              <a:ext cx="3765495" cy="553480"/>
              <a:chOff x="4704284" y="2978391"/>
              <a:chExt cx="2939477" cy="553480"/>
            </a:xfrm>
            <a:effectLst>
              <a:outerShdw blurRad="203200" dist="38100" dir="2700000" sx="102000" sy="102000" algn="tl" rotWithShape="0">
                <a:prstClr val="black">
                  <a:alpha val="32000"/>
                </a:prstClr>
              </a:outerShdw>
            </a:effectLst>
          </p:grpSpPr>
          <p:sp>
            <p:nvSpPr>
              <p:cNvPr id="70" name="六边形 69">
                <a:extLst>
                  <a:ext uri="{FF2B5EF4-FFF2-40B4-BE49-F238E27FC236}">
                    <a16:creationId xmlns:a16="http://schemas.microsoft.com/office/drawing/2014/main" id="{08BCB6B0-3509-4980-A6E5-0A3A06D2518B}"/>
                  </a:ext>
                </a:extLst>
              </p:cNvPr>
              <p:cNvSpPr/>
              <p:nvPr/>
            </p:nvSpPr>
            <p:spPr>
              <a:xfrm>
                <a:off x="4704284" y="2978391"/>
                <a:ext cx="2939477" cy="553480"/>
              </a:xfrm>
              <a:prstGeom prst="hexagon">
                <a:avLst>
                  <a:gd name="adj" fmla="val 27581"/>
                  <a:gd name="vf" fmla="val 115470"/>
                </a:avLst>
              </a:prstGeom>
              <a:solidFill>
                <a:srgbClr val="3263B1"/>
              </a:solidFill>
              <a:ln w="28575">
                <a:solidFill>
                  <a:srgbClr val="EDFFF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D202CECF-57DC-43D9-B2BA-9B839EC218CF}"/>
                  </a:ext>
                </a:extLst>
              </p:cNvPr>
              <p:cNvGrpSpPr/>
              <p:nvPr/>
            </p:nvGrpSpPr>
            <p:grpSpPr>
              <a:xfrm>
                <a:off x="4888360" y="3118867"/>
                <a:ext cx="2585329" cy="272528"/>
                <a:chOff x="5478910" y="3118867"/>
                <a:chExt cx="2585329" cy="272528"/>
              </a:xfrm>
            </p:grpSpPr>
            <p:sp>
              <p:nvSpPr>
                <p:cNvPr id="72" name="箭头: V 形 50">
                  <a:extLst>
                    <a:ext uri="{FF2B5EF4-FFF2-40B4-BE49-F238E27FC236}">
                      <a16:creationId xmlns:a16="http://schemas.microsoft.com/office/drawing/2014/main" id="{F6FAF082-C1E2-4BD9-B6B8-1027069A0555}"/>
                    </a:ext>
                  </a:extLst>
                </p:cNvPr>
                <p:cNvSpPr/>
                <p:nvPr/>
              </p:nvSpPr>
              <p:spPr>
                <a:xfrm flipH="1">
                  <a:off x="5478910" y="3118867"/>
                  <a:ext cx="116390" cy="272528"/>
                </a:xfrm>
                <a:prstGeom prst="chevron">
                  <a:avLst>
                    <a:gd name="adj" fmla="val 79398"/>
                  </a:avLst>
                </a:prstGeom>
                <a:solidFill>
                  <a:schemeClr val="bg1"/>
                </a:solidFill>
                <a:ln>
                  <a:solidFill>
                    <a:srgbClr val="EDFFF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" name="箭头: V 形 51">
                  <a:extLst>
                    <a:ext uri="{FF2B5EF4-FFF2-40B4-BE49-F238E27FC236}">
                      <a16:creationId xmlns:a16="http://schemas.microsoft.com/office/drawing/2014/main" id="{086510A7-3D12-4D14-9C50-21E3B9FF1D5E}"/>
                    </a:ext>
                  </a:extLst>
                </p:cNvPr>
                <p:cNvSpPr/>
                <p:nvPr/>
              </p:nvSpPr>
              <p:spPr>
                <a:xfrm>
                  <a:off x="7924289" y="3118867"/>
                  <a:ext cx="139950" cy="272528"/>
                </a:xfrm>
                <a:prstGeom prst="chevron">
                  <a:avLst>
                    <a:gd name="adj" fmla="val 79398"/>
                  </a:avLst>
                </a:prstGeom>
                <a:solidFill>
                  <a:schemeClr val="bg1"/>
                </a:solidFill>
                <a:ln>
                  <a:solidFill>
                    <a:srgbClr val="EDFFF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353FABBB-A3CA-4E4F-9CEC-FD57177ACC02}"/>
                </a:ext>
              </a:extLst>
            </p:cNvPr>
            <p:cNvSpPr/>
            <p:nvPr/>
          </p:nvSpPr>
          <p:spPr>
            <a:xfrm>
              <a:off x="1324474" y="528104"/>
              <a:ext cx="2528828" cy="54918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Aharoni" panose="02010803020104030203" pitchFamily="2" charset="-79"/>
                </a:rPr>
                <a:t>王刚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C026664-E160-4DEC-9C36-3EED3DE12694}"/>
              </a:ext>
            </a:extLst>
          </p:cNvPr>
          <p:cNvSpPr txBox="1"/>
          <p:nvPr/>
        </p:nvSpPr>
        <p:spPr>
          <a:xfrm>
            <a:off x="4488095" y="5930747"/>
            <a:ext cx="3371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ganggang@nankai.edu.cn</a:t>
            </a:r>
          </a:p>
        </p:txBody>
      </p:sp>
    </p:spTree>
    <p:extLst>
      <p:ext uri="{BB962C8B-B14F-4D97-AF65-F5344CB8AC3E}">
        <p14:creationId xmlns:p14="http://schemas.microsoft.com/office/powerpoint/2010/main" val="342458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3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4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4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组合 86">
            <a:extLst>
              <a:ext uri="{FF2B5EF4-FFF2-40B4-BE49-F238E27FC236}">
                <a16:creationId xmlns:a16="http://schemas.microsoft.com/office/drawing/2014/main" id="{E723838E-E5E1-41D2-B211-07930A053849}"/>
              </a:ext>
            </a:extLst>
          </p:cNvPr>
          <p:cNvGrpSpPr/>
          <p:nvPr/>
        </p:nvGrpSpPr>
        <p:grpSpPr>
          <a:xfrm>
            <a:off x="723553" y="308620"/>
            <a:ext cx="3716053" cy="584901"/>
            <a:chOff x="698153" y="503365"/>
            <a:chExt cx="3716053" cy="584901"/>
          </a:xfrm>
        </p:grpSpPr>
        <p:sp>
          <p:nvSpPr>
            <p:cNvPr id="88" name="矩形: 圆角 87">
              <a:extLst>
                <a:ext uri="{FF2B5EF4-FFF2-40B4-BE49-F238E27FC236}">
                  <a16:creationId xmlns:a16="http://schemas.microsoft.com/office/drawing/2014/main" id="{79712456-EBED-4896-AA8D-449446B852F3}"/>
                </a:ext>
              </a:extLst>
            </p:cNvPr>
            <p:cNvSpPr/>
            <p:nvPr/>
          </p:nvSpPr>
          <p:spPr>
            <a:xfrm>
              <a:off x="698153" y="503539"/>
              <a:ext cx="3716053" cy="584727"/>
            </a:xfrm>
            <a:prstGeom prst="roundRect">
              <a:avLst>
                <a:gd name="adj" fmla="val 50000"/>
              </a:avLst>
            </a:prstGeom>
            <a:solidFill>
              <a:srgbClr val="23B3D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89" name="Freeform 15">
              <a:extLst>
                <a:ext uri="{FF2B5EF4-FFF2-40B4-BE49-F238E27FC236}">
                  <a16:creationId xmlns:a16="http://schemas.microsoft.com/office/drawing/2014/main" id="{A431F8F7-79CF-4D6B-94C5-3D4525BC70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7045" y="651459"/>
              <a:ext cx="279141" cy="285788"/>
            </a:xfrm>
            <a:custGeom>
              <a:avLst/>
              <a:gdLst>
                <a:gd name="T0" fmla="*/ 224 w 411"/>
                <a:gd name="T1" fmla="*/ 346 h 411"/>
                <a:gd name="T2" fmla="*/ 193 w 411"/>
                <a:gd name="T3" fmla="*/ 320 h 411"/>
                <a:gd name="T4" fmla="*/ 272 w 411"/>
                <a:gd name="T5" fmla="*/ 227 h 411"/>
                <a:gd name="T6" fmla="*/ 67 w 411"/>
                <a:gd name="T7" fmla="*/ 227 h 411"/>
                <a:gd name="T8" fmla="*/ 67 w 411"/>
                <a:gd name="T9" fmla="*/ 183 h 411"/>
                <a:gd name="T10" fmla="*/ 272 w 411"/>
                <a:gd name="T11" fmla="*/ 183 h 411"/>
                <a:gd name="T12" fmla="*/ 193 w 411"/>
                <a:gd name="T13" fmla="*/ 91 h 411"/>
                <a:gd name="T14" fmla="*/ 224 w 411"/>
                <a:gd name="T15" fmla="*/ 64 h 411"/>
                <a:gd name="T16" fmla="*/ 345 w 411"/>
                <a:gd name="T17" fmla="*/ 205 h 411"/>
                <a:gd name="T18" fmla="*/ 224 w 411"/>
                <a:gd name="T19" fmla="*/ 346 h 411"/>
                <a:gd name="T20" fmla="*/ 206 w 411"/>
                <a:gd name="T21" fmla="*/ 0 h 411"/>
                <a:gd name="T22" fmla="*/ 411 w 411"/>
                <a:gd name="T23" fmla="*/ 205 h 411"/>
                <a:gd name="T24" fmla="*/ 206 w 411"/>
                <a:gd name="T25" fmla="*/ 411 h 411"/>
                <a:gd name="T26" fmla="*/ 0 w 411"/>
                <a:gd name="T27" fmla="*/ 205 h 411"/>
                <a:gd name="T28" fmla="*/ 206 w 411"/>
                <a:gd name="T29" fmla="*/ 0 h 411"/>
                <a:gd name="T30" fmla="*/ 206 w 411"/>
                <a:gd name="T31" fmla="*/ 26 h 411"/>
                <a:gd name="T32" fmla="*/ 385 w 411"/>
                <a:gd name="T33" fmla="*/ 205 h 411"/>
                <a:gd name="T34" fmla="*/ 206 w 411"/>
                <a:gd name="T35" fmla="*/ 385 h 411"/>
                <a:gd name="T36" fmla="*/ 27 w 411"/>
                <a:gd name="T37" fmla="*/ 205 h 411"/>
                <a:gd name="T38" fmla="*/ 206 w 411"/>
                <a:gd name="T39" fmla="*/ 2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1" h="411">
                  <a:moveTo>
                    <a:pt x="224" y="346"/>
                  </a:moveTo>
                  <a:lnTo>
                    <a:pt x="193" y="320"/>
                  </a:lnTo>
                  <a:lnTo>
                    <a:pt x="272" y="227"/>
                  </a:lnTo>
                  <a:lnTo>
                    <a:pt x="67" y="227"/>
                  </a:lnTo>
                  <a:lnTo>
                    <a:pt x="67" y="183"/>
                  </a:lnTo>
                  <a:lnTo>
                    <a:pt x="272" y="183"/>
                  </a:lnTo>
                  <a:lnTo>
                    <a:pt x="193" y="91"/>
                  </a:lnTo>
                  <a:lnTo>
                    <a:pt x="224" y="64"/>
                  </a:lnTo>
                  <a:lnTo>
                    <a:pt x="345" y="205"/>
                  </a:lnTo>
                  <a:lnTo>
                    <a:pt x="224" y="346"/>
                  </a:lnTo>
                  <a:close/>
                  <a:moveTo>
                    <a:pt x="206" y="0"/>
                  </a:moveTo>
                  <a:cubicBezTo>
                    <a:pt x="319" y="0"/>
                    <a:pt x="411" y="92"/>
                    <a:pt x="411" y="205"/>
                  </a:cubicBezTo>
                  <a:cubicBezTo>
                    <a:pt x="411" y="319"/>
                    <a:pt x="319" y="411"/>
                    <a:pt x="206" y="411"/>
                  </a:cubicBezTo>
                  <a:cubicBezTo>
                    <a:pt x="92" y="411"/>
                    <a:pt x="0" y="319"/>
                    <a:pt x="0" y="205"/>
                  </a:cubicBezTo>
                  <a:cubicBezTo>
                    <a:pt x="0" y="92"/>
                    <a:pt x="92" y="0"/>
                    <a:pt x="206" y="0"/>
                  </a:cubicBezTo>
                  <a:close/>
                  <a:moveTo>
                    <a:pt x="206" y="26"/>
                  </a:moveTo>
                  <a:cubicBezTo>
                    <a:pt x="305" y="26"/>
                    <a:pt x="385" y="106"/>
                    <a:pt x="385" y="205"/>
                  </a:cubicBezTo>
                  <a:cubicBezTo>
                    <a:pt x="385" y="304"/>
                    <a:pt x="305" y="385"/>
                    <a:pt x="206" y="385"/>
                  </a:cubicBezTo>
                  <a:cubicBezTo>
                    <a:pt x="107" y="385"/>
                    <a:pt x="27" y="304"/>
                    <a:pt x="27" y="205"/>
                  </a:cubicBezTo>
                  <a:cubicBezTo>
                    <a:pt x="27" y="106"/>
                    <a:pt x="107" y="26"/>
                    <a:pt x="206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90" name="TextBox 108">
              <a:extLst>
                <a:ext uri="{FF2B5EF4-FFF2-40B4-BE49-F238E27FC236}">
                  <a16:creationId xmlns:a16="http://schemas.microsoft.com/office/drawing/2014/main" id="{F5884A2B-BAED-4539-B6F3-745524FDDD3F}"/>
                </a:ext>
              </a:extLst>
            </p:cNvPr>
            <p:cNvSpPr txBox="1"/>
            <p:nvPr/>
          </p:nvSpPr>
          <p:spPr>
            <a:xfrm>
              <a:off x="1358178" y="503365"/>
              <a:ext cx="2646782" cy="584727"/>
            </a:xfrm>
            <a:prstGeom prst="rect">
              <a:avLst/>
            </a:prstGeom>
            <a:noFill/>
          </p:spPr>
          <p:txBody>
            <a:bodyPr wrap="none" lIns="91392" tIns="45696" rIns="91392" bIns="45696" rtlCol="0" anchor="ctr">
              <a:spAutoFit/>
            </a:bodyPr>
            <a:lstStyle/>
            <a:p>
              <a:r>
                <a:rPr lang="zh-CN" altLang="en-US" sz="3200" b="1" dirty="0">
                  <a:solidFill>
                    <a:srgbClr val="F8F8F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人工神经网络</a:t>
              </a:r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8E518023-D079-497A-9CA8-33425B923670}"/>
              </a:ext>
            </a:extLst>
          </p:cNvPr>
          <p:cNvGrpSpPr/>
          <p:nvPr/>
        </p:nvGrpSpPr>
        <p:grpSpPr>
          <a:xfrm>
            <a:off x="449413" y="243093"/>
            <a:ext cx="704498" cy="716130"/>
            <a:chOff x="424013" y="437838"/>
            <a:chExt cx="704498" cy="716130"/>
          </a:xfrm>
        </p:grpSpPr>
        <p:sp>
          <p:nvSpPr>
            <p:cNvPr id="92" name="Oval 12">
              <a:extLst>
                <a:ext uri="{FF2B5EF4-FFF2-40B4-BE49-F238E27FC236}">
                  <a16:creationId xmlns:a16="http://schemas.microsoft.com/office/drawing/2014/main" id="{3D7C6225-D109-4666-B959-0BDACF286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13" y="437838"/>
              <a:ext cx="704498" cy="716130"/>
            </a:xfrm>
            <a:prstGeom prst="ellipse">
              <a:avLst/>
            </a:prstGeom>
            <a:solidFill>
              <a:srgbClr val="0A2C70"/>
            </a:solidFill>
            <a:ln w="63500">
              <a:solidFill>
                <a:srgbClr val="F3F8FB"/>
              </a:solidFill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93" name="椭圆 11">
              <a:extLst>
                <a:ext uri="{FF2B5EF4-FFF2-40B4-BE49-F238E27FC236}">
                  <a16:creationId xmlns:a16="http://schemas.microsoft.com/office/drawing/2014/main" id="{90BCC2EA-F498-4837-A26A-39BE33B34960}"/>
                </a:ext>
              </a:extLst>
            </p:cNvPr>
            <p:cNvSpPr/>
            <p:nvPr/>
          </p:nvSpPr>
          <p:spPr>
            <a:xfrm>
              <a:off x="535308" y="624636"/>
              <a:ext cx="457200" cy="339435"/>
            </a:xfrm>
            <a:custGeom>
              <a:avLst/>
              <a:gdLst>
                <a:gd name="connsiteX0" fmla="*/ 16373 w 607639"/>
                <a:gd name="connsiteY0" fmla="*/ 391850 h 451125"/>
                <a:gd name="connsiteX1" fmla="*/ 591266 w 607639"/>
                <a:gd name="connsiteY1" fmla="*/ 391850 h 451125"/>
                <a:gd name="connsiteX2" fmla="*/ 607639 w 607639"/>
                <a:gd name="connsiteY2" fmla="*/ 408208 h 451125"/>
                <a:gd name="connsiteX3" fmla="*/ 564684 w 607639"/>
                <a:gd name="connsiteY3" fmla="*/ 451125 h 451125"/>
                <a:gd name="connsiteX4" fmla="*/ 42955 w 607639"/>
                <a:gd name="connsiteY4" fmla="*/ 451125 h 451125"/>
                <a:gd name="connsiteX5" fmla="*/ 0 w 607639"/>
                <a:gd name="connsiteY5" fmla="*/ 408208 h 451125"/>
                <a:gd name="connsiteX6" fmla="*/ 16373 w 607639"/>
                <a:gd name="connsiteY6" fmla="*/ 391850 h 451125"/>
                <a:gd name="connsiteX7" fmla="*/ 243452 w 607639"/>
                <a:gd name="connsiteY7" fmla="*/ 119577 h 451125"/>
                <a:gd name="connsiteX8" fmla="*/ 349014 w 607639"/>
                <a:gd name="connsiteY8" fmla="*/ 156328 h 451125"/>
                <a:gd name="connsiteX9" fmla="*/ 352867 w 607639"/>
                <a:gd name="connsiteY9" fmla="*/ 161234 h 451125"/>
                <a:gd name="connsiteX10" fmla="*/ 350074 w 607639"/>
                <a:gd name="connsiteY10" fmla="*/ 166911 h 451125"/>
                <a:gd name="connsiteX11" fmla="*/ 327054 w 607639"/>
                <a:gd name="connsiteY11" fmla="*/ 180765 h 451125"/>
                <a:gd name="connsiteX12" fmla="*/ 370300 w 607639"/>
                <a:gd name="connsiteY12" fmla="*/ 223866 h 451125"/>
                <a:gd name="connsiteX13" fmla="*/ 370300 w 607639"/>
                <a:gd name="connsiteY13" fmla="*/ 232236 h 451125"/>
                <a:gd name="connsiteX14" fmla="*/ 348725 w 607639"/>
                <a:gd name="connsiteY14" fmla="*/ 253786 h 451125"/>
                <a:gd name="connsiteX15" fmla="*/ 344487 w 607639"/>
                <a:gd name="connsiteY15" fmla="*/ 255518 h 451125"/>
                <a:gd name="connsiteX16" fmla="*/ 340346 w 607639"/>
                <a:gd name="connsiteY16" fmla="*/ 253786 h 451125"/>
                <a:gd name="connsiteX17" fmla="*/ 297196 w 607639"/>
                <a:gd name="connsiteY17" fmla="*/ 210685 h 451125"/>
                <a:gd name="connsiteX18" fmla="*/ 283327 w 607639"/>
                <a:gd name="connsiteY18" fmla="*/ 233583 h 451125"/>
                <a:gd name="connsiteX19" fmla="*/ 277644 w 607639"/>
                <a:gd name="connsiteY19" fmla="*/ 236373 h 451125"/>
                <a:gd name="connsiteX20" fmla="*/ 272636 w 607639"/>
                <a:gd name="connsiteY20" fmla="*/ 232428 h 451125"/>
                <a:gd name="connsiteX21" fmla="*/ 235939 w 607639"/>
                <a:gd name="connsiteY21" fmla="*/ 127081 h 451125"/>
                <a:gd name="connsiteX22" fmla="*/ 237384 w 607639"/>
                <a:gd name="connsiteY22" fmla="*/ 121020 h 451125"/>
                <a:gd name="connsiteX23" fmla="*/ 243452 w 607639"/>
                <a:gd name="connsiteY23" fmla="*/ 119577 h 451125"/>
                <a:gd name="connsiteX24" fmla="*/ 93794 w 607639"/>
                <a:gd name="connsiteY24" fmla="*/ 41738 h 451125"/>
                <a:gd name="connsiteX25" fmla="*/ 90423 w 607639"/>
                <a:gd name="connsiteY25" fmla="*/ 45103 h 451125"/>
                <a:gd name="connsiteX26" fmla="*/ 90423 w 607639"/>
                <a:gd name="connsiteY26" fmla="*/ 329766 h 451125"/>
                <a:gd name="connsiteX27" fmla="*/ 93794 w 607639"/>
                <a:gd name="connsiteY27" fmla="*/ 333035 h 451125"/>
                <a:gd name="connsiteX28" fmla="*/ 513942 w 607639"/>
                <a:gd name="connsiteY28" fmla="*/ 333035 h 451125"/>
                <a:gd name="connsiteX29" fmla="*/ 517217 w 607639"/>
                <a:gd name="connsiteY29" fmla="*/ 329766 h 451125"/>
                <a:gd name="connsiteX30" fmla="*/ 517217 w 607639"/>
                <a:gd name="connsiteY30" fmla="*/ 45103 h 451125"/>
                <a:gd name="connsiteX31" fmla="*/ 513942 w 607639"/>
                <a:gd name="connsiteY31" fmla="*/ 41738 h 451125"/>
                <a:gd name="connsiteX32" fmla="*/ 93794 w 607639"/>
                <a:gd name="connsiteY32" fmla="*/ 0 h 451125"/>
                <a:gd name="connsiteX33" fmla="*/ 513942 w 607639"/>
                <a:gd name="connsiteY33" fmla="*/ 0 h 451125"/>
                <a:gd name="connsiteX34" fmla="*/ 559020 w 607639"/>
                <a:gd name="connsiteY34" fmla="*/ 45103 h 451125"/>
                <a:gd name="connsiteX35" fmla="*/ 559020 w 607639"/>
                <a:gd name="connsiteY35" fmla="*/ 329766 h 451125"/>
                <a:gd name="connsiteX36" fmla="*/ 513942 w 607639"/>
                <a:gd name="connsiteY36" fmla="*/ 374773 h 451125"/>
                <a:gd name="connsiteX37" fmla="*/ 93794 w 607639"/>
                <a:gd name="connsiteY37" fmla="*/ 374773 h 451125"/>
                <a:gd name="connsiteX38" fmla="*/ 48620 w 607639"/>
                <a:gd name="connsiteY38" fmla="*/ 329766 h 451125"/>
                <a:gd name="connsiteX39" fmla="*/ 48620 w 607639"/>
                <a:gd name="connsiteY39" fmla="*/ 45103 h 451125"/>
                <a:gd name="connsiteX40" fmla="*/ 93794 w 607639"/>
                <a:gd name="connsiteY40" fmla="*/ 0 h 45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7639" h="451125">
                  <a:moveTo>
                    <a:pt x="16373" y="391850"/>
                  </a:moveTo>
                  <a:lnTo>
                    <a:pt x="591266" y="391850"/>
                  </a:lnTo>
                  <a:cubicBezTo>
                    <a:pt x="600319" y="391850"/>
                    <a:pt x="607639" y="399163"/>
                    <a:pt x="607639" y="408208"/>
                  </a:cubicBezTo>
                  <a:cubicBezTo>
                    <a:pt x="607639" y="431880"/>
                    <a:pt x="588377" y="451125"/>
                    <a:pt x="564684" y="451125"/>
                  </a:cubicBezTo>
                  <a:lnTo>
                    <a:pt x="42955" y="451125"/>
                  </a:lnTo>
                  <a:cubicBezTo>
                    <a:pt x="19262" y="451125"/>
                    <a:pt x="0" y="431880"/>
                    <a:pt x="0" y="408208"/>
                  </a:cubicBezTo>
                  <a:cubicBezTo>
                    <a:pt x="0" y="399163"/>
                    <a:pt x="7320" y="391850"/>
                    <a:pt x="16373" y="391850"/>
                  </a:cubicBezTo>
                  <a:close/>
                  <a:moveTo>
                    <a:pt x="243452" y="119577"/>
                  </a:moveTo>
                  <a:lnTo>
                    <a:pt x="349014" y="156328"/>
                  </a:lnTo>
                  <a:cubicBezTo>
                    <a:pt x="351133" y="157001"/>
                    <a:pt x="352674" y="158925"/>
                    <a:pt x="352867" y="161234"/>
                  </a:cubicBezTo>
                  <a:cubicBezTo>
                    <a:pt x="353156" y="163543"/>
                    <a:pt x="352000" y="165660"/>
                    <a:pt x="350074" y="166911"/>
                  </a:cubicBezTo>
                  <a:lnTo>
                    <a:pt x="327054" y="180765"/>
                  </a:lnTo>
                  <a:lnTo>
                    <a:pt x="370300" y="223866"/>
                  </a:lnTo>
                  <a:cubicBezTo>
                    <a:pt x="372515" y="226175"/>
                    <a:pt x="372515" y="229927"/>
                    <a:pt x="370300" y="232236"/>
                  </a:cubicBezTo>
                  <a:lnTo>
                    <a:pt x="348725" y="253786"/>
                  </a:lnTo>
                  <a:cubicBezTo>
                    <a:pt x="347569" y="254845"/>
                    <a:pt x="346125" y="255518"/>
                    <a:pt x="344487" y="255518"/>
                  </a:cubicBezTo>
                  <a:cubicBezTo>
                    <a:pt x="342946" y="255518"/>
                    <a:pt x="341502" y="254845"/>
                    <a:pt x="340346" y="253786"/>
                  </a:cubicBezTo>
                  <a:lnTo>
                    <a:pt x="297196" y="210685"/>
                  </a:lnTo>
                  <a:lnTo>
                    <a:pt x="283327" y="233583"/>
                  </a:lnTo>
                  <a:cubicBezTo>
                    <a:pt x="282075" y="235507"/>
                    <a:pt x="279859" y="236661"/>
                    <a:pt x="277644" y="236373"/>
                  </a:cubicBezTo>
                  <a:cubicBezTo>
                    <a:pt x="275333" y="236180"/>
                    <a:pt x="273406" y="234641"/>
                    <a:pt x="272636" y="232428"/>
                  </a:cubicBezTo>
                  <a:lnTo>
                    <a:pt x="235939" y="127081"/>
                  </a:lnTo>
                  <a:cubicBezTo>
                    <a:pt x="235265" y="124964"/>
                    <a:pt x="235747" y="122559"/>
                    <a:pt x="237384" y="121020"/>
                  </a:cubicBezTo>
                  <a:cubicBezTo>
                    <a:pt x="238925" y="119384"/>
                    <a:pt x="241333" y="118903"/>
                    <a:pt x="243452" y="119577"/>
                  </a:cubicBezTo>
                  <a:close/>
                  <a:moveTo>
                    <a:pt x="93794" y="41738"/>
                  </a:moveTo>
                  <a:cubicBezTo>
                    <a:pt x="91964" y="41738"/>
                    <a:pt x="90423" y="43276"/>
                    <a:pt x="90423" y="45103"/>
                  </a:cubicBezTo>
                  <a:lnTo>
                    <a:pt x="90423" y="329766"/>
                  </a:lnTo>
                  <a:cubicBezTo>
                    <a:pt x="90423" y="331593"/>
                    <a:pt x="91964" y="333035"/>
                    <a:pt x="93794" y="333035"/>
                  </a:cubicBezTo>
                  <a:lnTo>
                    <a:pt x="513942" y="333035"/>
                  </a:lnTo>
                  <a:cubicBezTo>
                    <a:pt x="515676" y="333035"/>
                    <a:pt x="517217" y="331593"/>
                    <a:pt x="517217" y="329766"/>
                  </a:cubicBezTo>
                  <a:lnTo>
                    <a:pt x="517217" y="45103"/>
                  </a:lnTo>
                  <a:cubicBezTo>
                    <a:pt x="517217" y="43276"/>
                    <a:pt x="515676" y="41738"/>
                    <a:pt x="513942" y="41738"/>
                  </a:cubicBezTo>
                  <a:close/>
                  <a:moveTo>
                    <a:pt x="93794" y="0"/>
                  </a:moveTo>
                  <a:lnTo>
                    <a:pt x="513942" y="0"/>
                  </a:lnTo>
                  <a:cubicBezTo>
                    <a:pt x="538793" y="0"/>
                    <a:pt x="559020" y="20196"/>
                    <a:pt x="559020" y="45103"/>
                  </a:cubicBezTo>
                  <a:lnTo>
                    <a:pt x="559020" y="329766"/>
                  </a:lnTo>
                  <a:cubicBezTo>
                    <a:pt x="559020" y="354577"/>
                    <a:pt x="538793" y="374773"/>
                    <a:pt x="513942" y="374773"/>
                  </a:cubicBezTo>
                  <a:lnTo>
                    <a:pt x="93794" y="374773"/>
                  </a:lnTo>
                  <a:cubicBezTo>
                    <a:pt x="68847" y="374773"/>
                    <a:pt x="48620" y="354577"/>
                    <a:pt x="48620" y="329766"/>
                  </a:cubicBezTo>
                  <a:lnTo>
                    <a:pt x="48620" y="45103"/>
                  </a:lnTo>
                  <a:cubicBezTo>
                    <a:pt x="48620" y="20196"/>
                    <a:pt x="68847" y="0"/>
                    <a:pt x="93794" y="0"/>
                  </a:cubicBezTo>
                  <a:close/>
                </a:path>
              </a:pathLst>
            </a:custGeom>
            <a:solidFill>
              <a:srgbClr val="0B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67E9F1E2-77D1-4BE6-B43A-B6EA4089CA53}"/>
              </a:ext>
            </a:extLst>
          </p:cNvPr>
          <p:cNvGrpSpPr/>
          <p:nvPr/>
        </p:nvGrpSpPr>
        <p:grpSpPr>
          <a:xfrm>
            <a:off x="448778" y="1213858"/>
            <a:ext cx="4309834" cy="588606"/>
            <a:chOff x="912010" y="1434317"/>
            <a:chExt cx="2549611" cy="588606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5F786E2F-8493-4B98-A019-4A98FBB92537}"/>
                </a:ext>
              </a:extLst>
            </p:cNvPr>
            <p:cNvGrpSpPr/>
            <p:nvPr/>
          </p:nvGrpSpPr>
          <p:grpSpPr>
            <a:xfrm>
              <a:off x="912010" y="1434317"/>
              <a:ext cx="2549611" cy="588606"/>
              <a:chOff x="589176" y="1891735"/>
              <a:chExt cx="2549611" cy="58860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D7D0BF19-42A0-47BE-B6E0-C1DBEE3F5895}"/>
                  </a:ext>
                </a:extLst>
              </p:cNvPr>
              <p:cNvGrpSpPr/>
              <p:nvPr/>
            </p:nvGrpSpPr>
            <p:grpSpPr>
              <a:xfrm>
                <a:off x="589176" y="2106775"/>
                <a:ext cx="2549611" cy="373566"/>
                <a:chOff x="811353" y="1796077"/>
                <a:chExt cx="2432971" cy="644757"/>
              </a:xfrm>
            </p:grpSpPr>
            <p:cxnSp>
              <p:nvCxnSpPr>
                <p:cNvPr id="99" name="直接连接符 98">
                  <a:extLst>
                    <a:ext uri="{FF2B5EF4-FFF2-40B4-BE49-F238E27FC236}">
                      <a16:creationId xmlns:a16="http://schemas.microsoft.com/office/drawing/2014/main" id="{E75846E6-229A-49F6-9BE9-D32C0AE57B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796077"/>
                  <a:ext cx="0" cy="641269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接连接符 99">
                  <a:extLst>
                    <a:ext uri="{FF2B5EF4-FFF2-40B4-BE49-F238E27FC236}">
                      <a16:creationId xmlns:a16="http://schemas.microsoft.com/office/drawing/2014/main" id="{B4A45E37-3D43-436D-AE68-A2F5F8FCC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2440833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接连接符 100">
                  <a:extLst>
                    <a:ext uri="{FF2B5EF4-FFF2-40B4-BE49-F238E27FC236}">
                      <a16:creationId xmlns:a16="http://schemas.microsoft.com/office/drawing/2014/main" id="{EF8E8FC1-1E24-4402-8D5E-D597EA9950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44324" y="1796077"/>
                  <a:ext cx="0" cy="644757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接连接符 101">
                  <a:extLst>
                    <a:ext uri="{FF2B5EF4-FFF2-40B4-BE49-F238E27FC236}">
                      <a16:creationId xmlns:a16="http://schemas.microsoft.com/office/drawing/2014/main" id="{93B81CC5-64F7-4A7B-8CD0-2E40576772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822372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8" name="矩形: 圆顶角 97">
                <a:extLst>
                  <a:ext uri="{FF2B5EF4-FFF2-40B4-BE49-F238E27FC236}">
                    <a16:creationId xmlns:a16="http://schemas.microsoft.com/office/drawing/2014/main" id="{F3C0CA25-09E5-4319-A1D8-DEF297512DCC}"/>
                  </a:ext>
                </a:extLst>
              </p:cNvPr>
              <p:cNvSpPr/>
              <p:nvPr/>
            </p:nvSpPr>
            <p:spPr>
              <a:xfrm>
                <a:off x="630810" y="1891735"/>
                <a:ext cx="2468161" cy="512681"/>
              </a:xfrm>
              <a:prstGeom prst="round2SameRect">
                <a:avLst/>
              </a:prstGeom>
              <a:solidFill>
                <a:srgbClr val="3263B1"/>
              </a:solidFill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00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2677F638-6D5E-4728-9B0E-EC3C62932183}"/>
                </a:ext>
              </a:extLst>
            </p:cNvPr>
            <p:cNvSpPr/>
            <p:nvPr/>
          </p:nvSpPr>
          <p:spPr>
            <a:xfrm>
              <a:off x="984462" y="1464437"/>
              <a:ext cx="24373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神经元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7A524DF2-BA03-47E6-8D90-7F8F03B8A906}"/>
              </a:ext>
            </a:extLst>
          </p:cNvPr>
          <p:cNvGrpSpPr/>
          <p:nvPr/>
        </p:nvGrpSpPr>
        <p:grpSpPr>
          <a:xfrm>
            <a:off x="5859343" y="2274843"/>
            <a:ext cx="6041696" cy="3231243"/>
            <a:chOff x="5439465" y="2517439"/>
            <a:chExt cx="6041696" cy="3231243"/>
          </a:xfrm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FEEBE8B7-40B2-4757-AC3E-2D360315CE31}"/>
                </a:ext>
              </a:extLst>
            </p:cNvPr>
            <p:cNvGrpSpPr/>
            <p:nvPr/>
          </p:nvGrpSpPr>
          <p:grpSpPr>
            <a:xfrm>
              <a:off x="5439465" y="2892295"/>
              <a:ext cx="793807" cy="2207142"/>
              <a:chOff x="587546" y="2724344"/>
              <a:chExt cx="793807" cy="2207142"/>
            </a:xfrm>
          </p:grpSpPr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D102A1BB-C6CA-4368-86B9-7839497F7376}"/>
                  </a:ext>
                </a:extLst>
              </p:cNvPr>
              <p:cNvGrpSpPr/>
              <p:nvPr/>
            </p:nvGrpSpPr>
            <p:grpSpPr>
              <a:xfrm>
                <a:off x="749823" y="3365332"/>
                <a:ext cx="469255" cy="1566154"/>
                <a:chOff x="749823" y="3142034"/>
                <a:chExt cx="469255" cy="1566154"/>
              </a:xfrm>
            </p:grpSpPr>
            <p:cxnSp>
              <p:nvCxnSpPr>
                <p:cNvPr id="9" name="直接箭头连接符 8">
                  <a:extLst>
                    <a:ext uri="{FF2B5EF4-FFF2-40B4-BE49-F238E27FC236}">
                      <a16:creationId xmlns:a16="http://schemas.microsoft.com/office/drawing/2014/main" id="{BFD930D4-5A21-4ACB-9F92-693F0DBDBE41}"/>
                    </a:ext>
                  </a:extLst>
                </p:cNvPr>
                <p:cNvCxnSpPr/>
                <p:nvPr/>
              </p:nvCxnSpPr>
              <p:spPr>
                <a:xfrm>
                  <a:off x="749823" y="3142034"/>
                  <a:ext cx="469255" cy="0"/>
                </a:xfrm>
                <a:prstGeom prst="straightConnector1">
                  <a:avLst/>
                </a:prstGeom>
                <a:ln w="190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箭头连接符 28">
                  <a:extLst>
                    <a:ext uri="{FF2B5EF4-FFF2-40B4-BE49-F238E27FC236}">
                      <a16:creationId xmlns:a16="http://schemas.microsoft.com/office/drawing/2014/main" id="{37360B30-1184-45E8-AB72-300B66191945}"/>
                    </a:ext>
                  </a:extLst>
                </p:cNvPr>
                <p:cNvCxnSpPr/>
                <p:nvPr/>
              </p:nvCxnSpPr>
              <p:spPr>
                <a:xfrm>
                  <a:off x="749823" y="3521413"/>
                  <a:ext cx="469255" cy="0"/>
                </a:xfrm>
                <a:prstGeom prst="straightConnector1">
                  <a:avLst/>
                </a:prstGeom>
                <a:ln w="190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箭头连接符 29">
                  <a:extLst>
                    <a:ext uri="{FF2B5EF4-FFF2-40B4-BE49-F238E27FC236}">
                      <a16:creationId xmlns:a16="http://schemas.microsoft.com/office/drawing/2014/main" id="{C9E9C814-2C9C-4001-B3C9-237C6C971544}"/>
                    </a:ext>
                  </a:extLst>
                </p:cNvPr>
                <p:cNvCxnSpPr/>
                <p:nvPr/>
              </p:nvCxnSpPr>
              <p:spPr>
                <a:xfrm>
                  <a:off x="749823" y="3910519"/>
                  <a:ext cx="469255" cy="0"/>
                </a:xfrm>
                <a:prstGeom prst="straightConnector1">
                  <a:avLst/>
                </a:prstGeom>
                <a:ln w="190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箭头连接符 30">
                  <a:extLst>
                    <a:ext uri="{FF2B5EF4-FFF2-40B4-BE49-F238E27FC236}">
                      <a16:creationId xmlns:a16="http://schemas.microsoft.com/office/drawing/2014/main" id="{5CBF2C45-2DA8-4C48-9771-E87A6D59E9D3}"/>
                    </a:ext>
                  </a:extLst>
                </p:cNvPr>
                <p:cNvCxnSpPr/>
                <p:nvPr/>
              </p:nvCxnSpPr>
              <p:spPr>
                <a:xfrm>
                  <a:off x="749823" y="4309354"/>
                  <a:ext cx="469255" cy="0"/>
                </a:xfrm>
                <a:prstGeom prst="straightConnector1">
                  <a:avLst/>
                </a:prstGeom>
                <a:ln w="190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箭头连接符 32">
                  <a:extLst>
                    <a:ext uri="{FF2B5EF4-FFF2-40B4-BE49-F238E27FC236}">
                      <a16:creationId xmlns:a16="http://schemas.microsoft.com/office/drawing/2014/main" id="{D38B16C4-6602-4C6E-B94E-D5BB69109569}"/>
                    </a:ext>
                  </a:extLst>
                </p:cNvPr>
                <p:cNvCxnSpPr/>
                <p:nvPr/>
              </p:nvCxnSpPr>
              <p:spPr>
                <a:xfrm>
                  <a:off x="749823" y="4708188"/>
                  <a:ext cx="469255" cy="0"/>
                </a:xfrm>
                <a:prstGeom prst="straightConnector1">
                  <a:avLst/>
                </a:prstGeom>
                <a:ln w="190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8D6650F-8DB4-43E9-906B-41583D2D1692}"/>
                  </a:ext>
                </a:extLst>
              </p:cNvPr>
              <p:cNvSpPr txBox="1"/>
              <p:nvPr/>
            </p:nvSpPr>
            <p:spPr>
              <a:xfrm>
                <a:off x="587546" y="2724344"/>
                <a:ext cx="7938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Input</a:t>
                </a:r>
              </a:p>
              <a:p>
                <a:pPr algn="ctr"/>
                <a:r>
                  <a:rPr lang="en-US" altLang="zh-CN" sz="140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Signals</a:t>
                </a:r>
                <a:endParaRPr lang="zh-CN" altLang="en-US" sz="14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B3EEF375-7D2A-4B78-9BCD-0D323F41B1AF}"/>
                </a:ext>
              </a:extLst>
            </p:cNvPr>
            <p:cNvGrpSpPr/>
            <p:nvPr/>
          </p:nvGrpSpPr>
          <p:grpSpPr>
            <a:xfrm>
              <a:off x="10679338" y="3292396"/>
              <a:ext cx="801823" cy="1409473"/>
              <a:chOff x="5827419" y="3124445"/>
              <a:chExt cx="801823" cy="1409473"/>
            </a:xfrm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D636801C-6734-4AFA-B575-1BC8D411507E}"/>
                  </a:ext>
                </a:extLst>
              </p:cNvPr>
              <p:cNvGrpSpPr/>
              <p:nvPr/>
            </p:nvGrpSpPr>
            <p:grpSpPr>
              <a:xfrm>
                <a:off x="5993704" y="3765433"/>
                <a:ext cx="469255" cy="768485"/>
                <a:chOff x="749823" y="3142034"/>
                <a:chExt cx="469255" cy="768485"/>
              </a:xfrm>
            </p:grpSpPr>
            <p:cxnSp>
              <p:nvCxnSpPr>
                <p:cNvPr id="37" name="直接箭头连接符 36">
                  <a:extLst>
                    <a:ext uri="{FF2B5EF4-FFF2-40B4-BE49-F238E27FC236}">
                      <a16:creationId xmlns:a16="http://schemas.microsoft.com/office/drawing/2014/main" id="{F3222A44-4F8E-4116-8CFB-80952E548BDE}"/>
                    </a:ext>
                  </a:extLst>
                </p:cNvPr>
                <p:cNvCxnSpPr/>
                <p:nvPr/>
              </p:nvCxnSpPr>
              <p:spPr>
                <a:xfrm>
                  <a:off x="749823" y="3142034"/>
                  <a:ext cx="469255" cy="0"/>
                </a:xfrm>
                <a:prstGeom prst="straightConnector1">
                  <a:avLst/>
                </a:prstGeom>
                <a:ln w="190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箭头连接符 37">
                  <a:extLst>
                    <a:ext uri="{FF2B5EF4-FFF2-40B4-BE49-F238E27FC236}">
                      <a16:creationId xmlns:a16="http://schemas.microsoft.com/office/drawing/2014/main" id="{3811248B-C319-4A97-9DCA-D4BE7570C4F0}"/>
                    </a:ext>
                  </a:extLst>
                </p:cNvPr>
                <p:cNvCxnSpPr/>
                <p:nvPr/>
              </p:nvCxnSpPr>
              <p:spPr>
                <a:xfrm>
                  <a:off x="749823" y="3521413"/>
                  <a:ext cx="469255" cy="0"/>
                </a:xfrm>
                <a:prstGeom prst="straightConnector1">
                  <a:avLst/>
                </a:prstGeom>
                <a:ln w="190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箭头连接符 38">
                  <a:extLst>
                    <a:ext uri="{FF2B5EF4-FFF2-40B4-BE49-F238E27FC236}">
                      <a16:creationId xmlns:a16="http://schemas.microsoft.com/office/drawing/2014/main" id="{7C697C05-2C56-4C3C-9933-73E9BB90458E}"/>
                    </a:ext>
                  </a:extLst>
                </p:cNvPr>
                <p:cNvCxnSpPr/>
                <p:nvPr/>
              </p:nvCxnSpPr>
              <p:spPr>
                <a:xfrm>
                  <a:off x="749823" y="3910519"/>
                  <a:ext cx="469255" cy="0"/>
                </a:xfrm>
                <a:prstGeom prst="straightConnector1">
                  <a:avLst/>
                </a:prstGeom>
                <a:ln w="190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F6510EEE-A3EC-49D7-8300-B15B64EBBD54}"/>
                  </a:ext>
                </a:extLst>
              </p:cNvPr>
              <p:cNvSpPr txBox="1"/>
              <p:nvPr/>
            </p:nvSpPr>
            <p:spPr>
              <a:xfrm>
                <a:off x="5827419" y="3124445"/>
                <a:ext cx="8018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Output</a:t>
                </a:r>
              </a:p>
              <a:p>
                <a:pPr algn="ctr"/>
                <a:r>
                  <a:rPr lang="en-US" altLang="zh-CN" sz="140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Signals</a:t>
                </a:r>
                <a:endParaRPr lang="zh-CN" altLang="en-US" sz="14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AC37CF67-A786-4F86-A330-8B5E1948C4FB}"/>
                </a:ext>
              </a:extLst>
            </p:cNvPr>
            <p:cNvSpPr/>
            <p:nvPr/>
          </p:nvSpPr>
          <p:spPr>
            <a:xfrm>
              <a:off x="7273250" y="2517439"/>
              <a:ext cx="2082115" cy="2894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生物神经元</a:t>
              </a:r>
            </a:p>
          </p:txBody>
        </p:sp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5BF75EEA-BED5-4728-BA2F-C87BA3419467}"/>
                </a:ext>
              </a:extLst>
            </p:cNvPr>
            <p:cNvGrpSpPr/>
            <p:nvPr/>
          </p:nvGrpSpPr>
          <p:grpSpPr>
            <a:xfrm>
              <a:off x="6068667" y="2926107"/>
              <a:ext cx="4612005" cy="2822575"/>
              <a:chOff x="0" y="0"/>
              <a:chExt cx="4612005" cy="2822812"/>
            </a:xfrm>
          </p:grpSpPr>
          <p:pic>
            <p:nvPicPr>
              <p:cNvPr id="108" name="图片 107">
                <a:extLst>
                  <a:ext uri="{FF2B5EF4-FFF2-40B4-BE49-F238E27FC236}">
                    <a16:creationId xmlns:a16="http://schemas.microsoft.com/office/drawing/2014/main" id="{023B7BB5-1918-4D65-A892-D1D1FE1AFC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4612005" cy="2623820"/>
              </a:xfrm>
              <a:prstGeom prst="rect">
                <a:avLst/>
              </a:prstGeom>
            </p:spPr>
          </p:pic>
          <p:sp>
            <p:nvSpPr>
              <p:cNvPr id="109" name="文本框 2">
                <a:extLst>
                  <a:ext uri="{FF2B5EF4-FFF2-40B4-BE49-F238E27FC236}">
                    <a16:creationId xmlns:a16="http://schemas.microsoft.com/office/drawing/2014/main" id="{F0B570EA-463A-497C-A955-D13B9FDF068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44745" y="6981"/>
                <a:ext cx="691515" cy="247135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0" tIns="0" rIns="0" bIns="0" anchor="t" anchorCtr="0">
                <a:noAutofit/>
              </a:bodyPr>
              <a:lstStyle/>
              <a:p>
                <a:pPr indent="127000" algn="ctr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sz="1050" b="1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树突</a:t>
                </a:r>
                <a:endPara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110" name="文本框 2">
                <a:extLst>
                  <a:ext uri="{FF2B5EF4-FFF2-40B4-BE49-F238E27FC236}">
                    <a16:creationId xmlns:a16="http://schemas.microsoft.com/office/drawing/2014/main" id="{D06C9125-D9B3-4EC6-8384-10B523C253A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31371" y="1270388"/>
                <a:ext cx="691515" cy="247135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0" tIns="0" rIns="0" bIns="0" anchor="t" anchorCtr="0">
                <a:noAutofit/>
              </a:bodyPr>
              <a:lstStyle/>
              <a:p>
                <a:pPr indent="127000" algn="ctr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sz="1050" b="1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轴突</a:t>
                </a:r>
                <a:endPara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111" name="文本框 2">
                <a:extLst>
                  <a:ext uri="{FF2B5EF4-FFF2-40B4-BE49-F238E27FC236}">
                    <a16:creationId xmlns:a16="http://schemas.microsoft.com/office/drawing/2014/main" id="{6AAB0362-1D22-407D-AA83-FEA7252023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75090" y="1040043"/>
                <a:ext cx="584887" cy="247135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0" tIns="0" rIns="0" bIns="0" anchor="t" anchorCtr="0">
                <a:noAutofit/>
              </a:bodyPr>
              <a:lstStyle/>
              <a:p>
                <a:pPr indent="127000" algn="ctr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sz="1050" b="1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细胞体</a:t>
                </a:r>
                <a:endPara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112" name="文本框 2">
                <a:extLst>
                  <a:ext uri="{FF2B5EF4-FFF2-40B4-BE49-F238E27FC236}">
                    <a16:creationId xmlns:a16="http://schemas.microsoft.com/office/drawing/2014/main" id="{866CEA33-41F2-431A-92BB-39463569E91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94925" y="1877662"/>
                <a:ext cx="584887" cy="247135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0" tIns="0" rIns="0" bIns="0" anchor="t" anchorCtr="0">
                <a:noAutofit/>
              </a:bodyPr>
              <a:lstStyle/>
              <a:p>
                <a:pPr indent="127000" algn="ctr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sz="1050" b="1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突触</a:t>
                </a:r>
                <a:endPara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113" name="文本框 2">
                <a:extLst>
                  <a:ext uri="{FF2B5EF4-FFF2-40B4-BE49-F238E27FC236}">
                    <a16:creationId xmlns:a16="http://schemas.microsoft.com/office/drawing/2014/main" id="{2A137EC1-47B2-49D7-BFFB-4CCBB816E0E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2916" y="2575677"/>
                <a:ext cx="584887" cy="247135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0" tIns="0" rIns="0" bIns="0" anchor="t" anchorCtr="0">
                <a:noAutofit/>
              </a:bodyPr>
              <a:lstStyle/>
              <a:p>
                <a:pPr indent="127000" algn="ctr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sz="1050" b="1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细胞核</a:t>
                </a:r>
                <a:endParaRPr lang="zh-CN" sz="105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680421B0-1000-4EB3-B049-6C01609277D8}"/>
              </a:ext>
            </a:extLst>
          </p:cNvPr>
          <p:cNvSpPr/>
          <p:nvPr/>
        </p:nvSpPr>
        <p:spPr>
          <a:xfrm>
            <a:off x="22266" y="2358868"/>
            <a:ext cx="5536033" cy="2948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典型的生物神经元大致可以分为四个部分：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"/>
            </a:pP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树突（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Dendrite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），接收刺激并将其传入细胞体；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"/>
            </a:pP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细胞体（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Soma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），处理从树突中接收到的信息；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"/>
            </a:pP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轴突（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Axon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），把自身的兴奋从细胞体传送到其它神经元或组织；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"/>
            </a:pP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突触（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Synapse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），是轴突和其他神经元树突之间的连接。</a:t>
            </a:r>
          </a:p>
        </p:txBody>
      </p:sp>
    </p:spTree>
    <p:extLst>
      <p:ext uri="{BB962C8B-B14F-4D97-AF65-F5344CB8AC3E}">
        <p14:creationId xmlns:p14="http://schemas.microsoft.com/office/powerpoint/2010/main" val="21238446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组合 86">
            <a:extLst>
              <a:ext uri="{FF2B5EF4-FFF2-40B4-BE49-F238E27FC236}">
                <a16:creationId xmlns:a16="http://schemas.microsoft.com/office/drawing/2014/main" id="{E723838E-E5E1-41D2-B211-07930A053849}"/>
              </a:ext>
            </a:extLst>
          </p:cNvPr>
          <p:cNvGrpSpPr/>
          <p:nvPr/>
        </p:nvGrpSpPr>
        <p:grpSpPr>
          <a:xfrm>
            <a:off x="723553" y="308620"/>
            <a:ext cx="3716053" cy="584901"/>
            <a:chOff x="698153" y="503365"/>
            <a:chExt cx="3716053" cy="584901"/>
          </a:xfrm>
        </p:grpSpPr>
        <p:sp>
          <p:nvSpPr>
            <p:cNvPr id="88" name="矩形: 圆角 87">
              <a:extLst>
                <a:ext uri="{FF2B5EF4-FFF2-40B4-BE49-F238E27FC236}">
                  <a16:creationId xmlns:a16="http://schemas.microsoft.com/office/drawing/2014/main" id="{79712456-EBED-4896-AA8D-449446B852F3}"/>
                </a:ext>
              </a:extLst>
            </p:cNvPr>
            <p:cNvSpPr/>
            <p:nvPr/>
          </p:nvSpPr>
          <p:spPr>
            <a:xfrm>
              <a:off x="698153" y="503539"/>
              <a:ext cx="3716053" cy="584727"/>
            </a:xfrm>
            <a:prstGeom prst="roundRect">
              <a:avLst>
                <a:gd name="adj" fmla="val 50000"/>
              </a:avLst>
            </a:prstGeom>
            <a:solidFill>
              <a:srgbClr val="23B3D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89" name="Freeform 15">
              <a:extLst>
                <a:ext uri="{FF2B5EF4-FFF2-40B4-BE49-F238E27FC236}">
                  <a16:creationId xmlns:a16="http://schemas.microsoft.com/office/drawing/2014/main" id="{A431F8F7-79CF-4D6B-94C5-3D4525BC70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7045" y="651459"/>
              <a:ext cx="279141" cy="285788"/>
            </a:xfrm>
            <a:custGeom>
              <a:avLst/>
              <a:gdLst>
                <a:gd name="T0" fmla="*/ 224 w 411"/>
                <a:gd name="T1" fmla="*/ 346 h 411"/>
                <a:gd name="T2" fmla="*/ 193 w 411"/>
                <a:gd name="T3" fmla="*/ 320 h 411"/>
                <a:gd name="T4" fmla="*/ 272 w 411"/>
                <a:gd name="T5" fmla="*/ 227 h 411"/>
                <a:gd name="T6" fmla="*/ 67 w 411"/>
                <a:gd name="T7" fmla="*/ 227 h 411"/>
                <a:gd name="T8" fmla="*/ 67 w 411"/>
                <a:gd name="T9" fmla="*/ 183 h 411"/>
                <a:gd name="T10" fmla="*/ 272 w 411"/>
                <a:gd name="T11" fmla="*/ 183 h 411"/>
                <a:gd name="T12" fmla="*/ 193 w 411"/>
                <a:gd name="T13" fmla="*/ 91 h 411"/>
                <a:gd name="T14" fmla="*/ 224 w 411"/>
                <a:gd name="T15" fmla="*/ 64 h 411"/>
                <a:gd name="T16" fmla="*/ 345 w 411"/>
                <a:gd name="T17" fmla="*/ 205 h 411"/>
                <a:gd name="T18" fmla="*/ 224 w 411"/>
                <a:gd name="T19" fmla="*/ 346 h 411"/>
                <a:gd name="T20" fmla="*/ 206 w 411"/>
                <a:gd name="T21" fmla="*/ 0 h 411"/>
                <a:gd name="T22" fmla="*/ 411 w 411"/>
                <a:gd name="T23" fmla="*/ 205 h 411"/>
                <a:gd name="T24" fmla="*/ 206 w 411"/>
                <a:gd name="T25" fmla="*/ 411 h 411"/>
                <a:gd name="T26" fmla="*/ 0 w 411"/>
                <a:gd name="T27" fmla="*/ 205 h 411"/>
                <a:gd name="T28" fmla="*/ 206 w 411"/>
                <a:gd name="T29" fmla="*/ 0 h 411"/>
                <a:gd name="T30" fmla="*/ 206 w 411"/>
                <a:gd name="T31" fmla="*/ 26 h 411"/>
                <a:gd name="T32" fmla="*/ 385 w 411"/>
                <a:gd name="T33" fmla="*/ 205 h 411"/>
                <a:gd name="T34" fmla="*/ 206 w 411"/>
                <a:gd name="T35" fmla="*/ 385 h 411"/>
                <a:gd name="T36" fmla="*/ 27 w 411"/>
                <a:gd name="T37" fmla="*/ 205 h 411"/>
                <a:gd name="T38" fmla="*/ 206 w 411"/>
                <a:gd name="T39" fmla="*/ 2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1" h="411">
                  <a:moveTo>
                    <a:pt x="224" y="346"/>
                  </a:moveTo>
                  <a:lnTo>
                    <a:pt x="193" y="320"/>
                  </a:lnTo>
                  <a:lnTo>
                    <a:pt x="272" y="227"/>
                  </a:lnTo>
                  <a:lnTo>
                    <a:pt x="67" y="227"/>
                  </a:lnTo>
                  <a:lnTo>
                    <a:pt x="67" y="183"/>
                  </a:lnTo>
                  <a:lnTo>
                    <a:pt x="272" y="183"/>
                  </a:lnTo>
                  <a:lnTo>
                    <a:pt x="193" y="91"/>
                  </a:lnTo>
                  <a:lnTo>
                    <a:pt x="224" y="64"/>
                  </a:lnTo>
                  <a:lnTo>
                    <a:pt x="345" y="205"/>
                  </a:lnTo>
                  <a:lnTo>
                    <a:pt x="224" y="346"/>
                  </a:lnTo>
                  <a:close/>
                  <a:moveTo>
                    <a:pt x="206" y="0"/>
                  </a:moveTo>
                  <a:cubicBezTo>
                    <a:pt x="319" y="0"/>
                    <a:pt x="411" y="92"/>
                    <a:pt x="411" y="205"/>
                  </a:cubicBezTo>
                  <a:cubicBezTo>
                    <a:pt x="411" y="319"/>
                    <a:pt x="319" y="411"/>
                    <a:pt x="206" y="411"/>
                  </a:cubicBezTo>
                  <a:cubicBezTo>
                    <a:pt x="92" y="411"/>
                    <a:pt x="0" y="319"/>
                    <a:pt x="0" y="205"/>
                  </a:cubicBezTo>
                  <a:cubicBezTo>
                    <a:pt x="0" y="92"/>
                    <a:pt x="92" y="0"/>
                    <a:pt x="206" y="0"/>
                  </a:cubicBezTo>
                  <a:close/>
                  <a:moveTo>
                    <a:pt x="206" y="26"/>
                  </a:moveTo>
                  <a:cubicBezTo>
                    <a:pt x="305" y="26"/>
                    <a:pt x="385" y="106"/>
                    <a:pt x="385" y="205"/>
                  </a:cubicBezTo>
                  <a:cubicBezTo>
                    <a:pt x="385" y="304"/>
                    <a:pt x="305" y="385"/>
                    <a:pt x="206" y="385"/>
                  </a:cubicBezTo>
                  <a:cubicBezTo>
                    <a:pt x="107" y="385"/>
                    <a:pt x="27" y="304"/>
                    <a:pt x="27" y="205"/>
                  </a:cubicBezTo>
                  <a:cubicBezTo>
                    <a:pt x="27" y="106"/>
                    <a:pt x="107" y="26"/>
                    <a:pt x="206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90" name="TextBox 108">
              <a:extLst>
                <a:ext uri="{FF2B5EF4-FFF2-40B4-BE49-F238E27FC236}">
                  <a16:creationId xmlns:a16="http://schemas.microsoft.com/office/drawing/2014/main" id="{F5884A2B-BAED-4539-B6F3-745524FDDD3F}"/>
                </a:ext>
              </a:extLst>
            </p:cNvPr>
            <p:cNvSpPr txBox="1"/>
            <p:nvPr/>
          </p:nvSpPr>
          <p:spPr>
            <a:xfrm>
              <a:off x="1358178" y="503365"/>
              <a:ext cx="2646782" cy="584727"/>
            </a:xfrm>
            <a:prstGeom prst="rect">
              <a:avLst/>
            </a:prstGeom>
            <a:noFill/>
          </p:spPr>
          <p:txBody>
            <a:bodyPr wrap="none" lIns="91392" tIns="45696" rIns="91392" bIns="45696" rtlCol="0" anchor="ctr">
              <a:spAutoFit/>
            </a:bodyPr>
            <a:lstStyle/>
            <a:p>
              <a:r>
                <a:rPr lang="zh-CN" altLang="en-US" sz="3200" b="1" dirty="0">
                  <a:solidFill>
                    <a:srgbClr val="F8F8F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人工神经网络</a:t>
              </a:r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8E518023-D079-497A-9CA8-33425B923670}"/>
              </a:ext>
            </a:extLst>
          </p:cNvPr>
          <p:cNvGrpSpPr/>
          <p:nvPr/>
        </p:nvGrpSpPr>
        <p:grpSpPr>
          <a:xfrm>
            <a:off x="449413" y="243093"/>
            <a:ext cx="704498" cy="716130"/>
            <a:chOff x="424013" y="437838"/>
            <a:chExt cx="704498" cy="716130"/>
          </a:xfrm>
        </p:grpSpPr>
        <p:sp>
          <p:nvSpPr>
            <p:cNvPr id="92" name="Oval 12">
              <a:extLst>
                <a:ext uri="{FF2B5EF4-FFF2-40B4-BE49-F238E27FC236}">
                  <a16:creationId xmlns:a16="http://schemas.microsoft.com/office/drawing/2014/main" id="{3D7C6225-D109-4666-B959-0BDACF286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13" y="437838"/>
              <a:ext cx="704498" cy="716130"/>
            </a:xfrm>
            <a:prstGeom prst="ellipse">
              <a:avLst/>
            </a:prstGeom>
            <a:solidFill>
              <a:srgbClr val="0A2C70"/>
            </a:solidFill>
            <a:ln w="63500">
              <a:solidFill>
                <a:srgbClr val="F3F8FB"/>
              </a:solidFill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93" name="椭圆 11">
              <a:extLst>
                <a:ext uri="{FF2B5EF4-FFF2-40B4-BE49-F238E27FC236}">
                  <a16:creationId xmlns:a16="http://schemas.microsoft.com/office/drawing/2014/main" id="{90BCC2EA-F498-4837-A26A-39BE33B34960}"/>
                </a:ext>
              </a:extLst>
            </p:cNvPr>
            <p:cNvSpPr/>
            <p:nvPr/>
          </p:nvSpPr>
          <p:spPr>
            <a:xfrm>
              <a:off x="535308" y="624636"/>
              <a:ext cx="457200" cy="339435"/>
            </a:xfrm>
            <a:custGeom>
              <a:avLst/>
              <a:gdLst>
                <a:gd name="connsiteX0" fmla="*/ 16373 w 607639"/>
                <a:gd name="connsiteY0" fmla="*/ 391850 h 451125"/>
                <a:gd name="connsiteX1" fmla="*/ 591266 w 607639"/>
                <a:gd name="connsiteY1" fmla="*/ 391850 h 451125"/>
                <a:gd name="connsiteX2" fmla="*/ 607639 w 607639"/>
                <a:gd name="connsiteY2" fmla="*/ 408208 h 451125"/>
                <a:gd name="connsiteX3" fmla="*/ 564684 w 607639"/>
                <a:gd name="connsiteY3" fmla="*/ 451125 h 451125"/>
                <a:gd name="connsiteX4" fmla="*/ 42955 w 607639"/>
                <a:gd name="connsiteY4" fmla="*/ 451125 h 451125"/>
                <a:gd name="connsiteX5" fmla="*/ 0 w 607639"/>
                <a:gd name="connsiteY5" fmla="*/ 408208 h 451125"/>
                <a:gd name="connsiteX6" fmla="*/ 16373 w 607639"/>
                <a:gd name="connsiteY6" fmla="*/ 391850 h 451125"/>
                <a:gd name="connsiteX7" fmla="*/ 243452 w 607639"/>
                <a:gd name="connsiteY7" fmla="*/ 119577 h 451125"/>
                <a:gd name="connsiteX8" fmla="*/ 349014 w 607639"/>
                <a:gd name="connsiteY8" fmla="*/ 156328 h 451125"/>
                <a:gd name="connsiteX9" fmla="*/ 352867 w 607639"/>
                <a:gd name="connsiteY9" fmla="*/ 161234 h 451125"/>
                <a:gd name="connsiteX10" fmla="*/ 350074 w 607639"/>
                <a:gd name="connsiteY10" fmla="*/ 166911 h 451125"/>
                <a:gd name="connsiteX11" fmla="*/ 327054 w 607639"/>
                <a:gd name="connsiteY11" fmla="*/ 180765 h 451125"/>
                <a:gd name="connsiteX12" fmla="*/ 370300 w 607639"/>
                <a:gd name="connsiteY12" fmla="*/ 223866 h 451125"/>
                <a:gd name="connsiteX13" fmla="*/ 370300 w 607639"/>
                <a:gd name="connsiteY13" fmla="*/ 232236 h 451125"/>
                <a:gd name="connsiteX14" fmla="*/ 348725 w 607639"/>
                <a:gd name="connsiteY14" fmla="*/ 253786 h 451125"/>
                <a:gd name="connsiteX15" fmla="*/ 344487 w 607639"/>
                <a:gd name="connsiteY15" fmla="*/ 255518 h 451125"/>
                <a:gd name="connsiteX16" fmla="*/ 340346 w 607639"/>
                <a:gd name="connsiteY16" fmla="*/ 253786 h 451125"/>
                <a:gd name="connsiteX17" fmla="*/ 297196 w 607639"/>
                <a:gd name="connsiteY17" fmla="*/ 210685 h 451125"/>
                <a:gd name="connsiteX18" fmla="*/ 283327 w 607639"/>
                <a:gd name="connsiteY18" fmla="*/ 233583 h 451125"/>
                <a:gd name="connsiteX19" fmla="*/ 277644 w 607639"/>
                <a:gd name="connsiteY19" fmla="*/ 236373 h 451125"/>
                <a:gd name="connsiteX20" fmla="*/ 272636 w 607639"/>
                <a:gd name="connsiteY20" fmla="*/ 232428 h 451125"/>
                <a:gd name="connsiteX21" fmla="*/ 235939 w 607639"/>
                <a:gd name="connsiteY21" fmla="*/ 127081 h 451125"/>
                <a:gd name="connsiteX22" fmla="*/ 237384 w 607639"/>
                <a:gd name="connsiteY22" fmla="*/ 121020 h 451125"/>
                <a:gd name="connsiteX23" fmla="*/ 243452 w 607639"/>
                <a:gd name="connsiteY23" fmla="*/ 119577 h 451125"/>
                <a:gd name="connsiteX24" fmla="*/ 93794 w 607639"/>
                <a:gd name="connsiteY24" fmla="*/ 41738 h 451125"/>
                <a:gd name="connsiteX25" fmla="*/ 90423 w 607639"/>
                <a:gd name="connsiteY25" fmla="*/ 45103 h 451125"/>
                <a:gd name="connsiteX26" fmla="*/ 90423 w 607639"/>
                <a:gd name="connsiteY26" fmla="*/ 329766 h 451125"/>
                <a:gd name="connsiteX27" fmla="*/ 93794 w 607639"/>
                <a:gd name="connsiteY27" fmla="*/ 333035 h 451125"/>
                <a:gd name="connsiteX28" fmla="*/ 513942 w 607639"/>
                <a:gd name="connsiteY28" fmla="*/ 333035 h 451125"/>
                <a:gd name="connsiteX29" fmla="*/ 517217 w 607639"/>
                <a:gd name="connsiteY29" fmla="*/ 329766 h 451125"/>
                <a:gd name="connsiteX30" fmla="*/ 517217 w 607639"/>
                <a:gd name="connsiteY30" fmla="*/ 45103 h 451125"/>
                <a:gd name="connsiteX31" fmla="*/ 513942 w 607639"/>
                <a:gd name="connsiteY31" fmla="*/ 41738 h 451125"/>
                <a:gd name="connsiteX32" fmla="*/ 93794 w 607639"/>
                <a:gd name="connsiteY32" fmla="*/ 0 h 451125"/>
                <a:gd name="connsiteX33" fmla="*/ 513942 w 607639"/>
                <a:gd name="connsiteY33" fmla="*/ 0 h 451125"/>
                <a:gd name="connsiteX34" fmla="*/ 559020 w 607639"/>
                <a:gd name="connsiteY34" fmla="*/ 45103 h 451125"/>
                <a:gd name="connsiteX35" fmla="*/ 559020 w 607639"/>
                <a:gd name="connsiteY35" fmla="*/ 329766 h 451125"/>
                <a:gd name="connsiteX36" fmla="*/ 513942 w 607639"/>
                <a:gd name="connsiteY36" fmla="*/ 374773 h 451125"/>
                <a:gd name="connsiteX37" fmla="*/ 93794 w 607639"/>
                <a:gd name="connsiteY37" fmla="*/ 374773 h 451125"/>
                <a:gd name="connsiteX38" fmla="*/ 48620 w 607639"/>
                <a:gd name="connsiteY38" fmla="*/ 329766 h 451125"/>
                <a:gd name="connsiteX39" fmla="*/ 48620 w 607639"/>
                <a:gd name="connsiteY39" fmla="*/ 45103 h 451125"/>
                <a:gd name="connsiteX40" fmla="*/ 93794 w 607639"/>
                <a:gd name="connsiteY40" fmla="*/ 0 h 45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7639" h="451125">
                  <a:moveTo>
                    <a:pt x="16373" y="391850"/>
                  </a:moveTo>
                  <a:lnTo>
                    <a:pt x="591266" y="391850"/>
                  </a:lnTo>
                  <a:cubicBezTo>
                    <a:pt x="600319" y="391850"/>
                    <a:pt x="607639" y="399163"/>
                    <a:pt x="607639" y="408208"/>
                  </a:cubicBezTo>
                  <a:cubicBezTo>
                    <a:pt x="607639" y="431880"/>
                    <a:pt x="588377" y="451125"/>
                    <a:pt x="564684" y="451125"/>
                  </a:cubicBezTo>
                  <a:lnTo>
                    <a:pt x="42955" y="451125"/>
                  </a:lnTo>
                  <a:cubicBezTo>
                    <a:pt x="19262" y="451125"/>
                    <a:pt x="0" y="431880"/>
                    <a:pt x="0" y="408208"/>
                  </a:cubicBezTo>
                  <a:cubicBezTo>
                    <a:pt x="0" y="399163"/>
                    <a:pt x="7320" y="391850"/>
                    <a:pt x="16373" y="391850"/>
                  </a:cubicBezTo>
                  <a:close/>
                  <a:moveTo>
                    <a:pt x="243452" y="119577"/>
                  </a:moveTo>
                  <a:lnTo>
                    <a:pt x="349014" y="156328"/>
                  </a:lnTo>
                  <a:cubicBezTo>
                    <a:pt x="351133" y="157001"/>
                    <a:pt x="352674" y="158925"/>
                    <a:pt x="352867" y="161234"/>
                  </a:cubicBezTo>
                  <a:cubicBezTo>
                    <a:pt x="353156" y="163543"/>
                    <a:pt x="352000" y="165660"/>
                    <a:pt x="350074" y="166911"/>
                  </a:cubicBezTo>
                  <a:lnTo>
                    <a:pt x="327054" y="180765"/>
                  </a:lnTo>
                  <a:lnTo>
                    <a:pt x="370300" y="223866"/>
                  </a:lnTo>
                  <a:cubicBezTo>
                    <a:pt x="372515" y="226175"/>
                    <a:pt x="372515" y="229927"/>
                    <a:pt x="370300" y="232236"/>
                  </a:cubicBezTo>
                  <a:lnTo>
                    <a:pt x="348725" y="253786"/>
                  </a:lnTo>
                  <a:cubicBezTo>
                    <a:pt x="347569" y="254845"/>
                    <a:pt x="346125" y="255518"/>
                    <a:pt x="344487" y="255518"/>
                  </a:cubicBezTo>
                  <a:cubicBezTo>
                    <a:pt x="342946" y="255518"/>
                    <a:pt x="341502" y="254845"/>
                    <a:pt x="340346" y="253786"/>
                  </a:cubicBezTo>
                  <a:lnTo>
                    <a:pt x="297196" y="210685"/>
                  </a:lnTo>
                  <a:lnTo>
                    <a:pt x="283327" y="233583"/>
                  </a:lnTo>
                  <a:cubicBezTo>
                    <a:pt x="282075" y="235507"/>
                    <a:pt x="279859" y="236661"/>
                    <a:pt x="277644" y="236373"/>
                  </a:cubicBezTo>
                  <a:cubicBezTo>
                    <a:pt x="275333" y="236180"/>
                    <a:pt x="273406" y="234641"/>
                    <a:pt x="272636" y="232428"/>
                  </a:cubicBezTo>
                  <a:lnTo>
                    <a:pt x="235939" y="127081"/>
                  </a:lnTo>
                  <a:cubicBezTo>
                    <a:pt x="235265" y="124964"/>
                    <a:pt x="235747" y="122559"/>
                    <a:pt x="237384" y="121020"/>
                  </a:cubicBezTo>
                  <a:cubicBezTo>
                    <a:pt x="238925" y="119384"/>
                    <a:pt x="241333" y="118903"/>
                    <a:pt x="243452" y="119577"/>
                  </a:cubicBezTo>
                  <a:close/>
                  <a:moveTo>
                    <a:pt x="93794" y="41738"/>
                  </a:moveTo>
                  <a:cubicBezTo>
                    <a:pt x="91964" y="41738"/>
                    <a:pt x="90423" y="43276"/>
                    <a:pt x="90423" y="45103"/>
                  </a:cubicBezTo>
                  <a:lnTo>
                    <a:pt x="90423" y="329766"/>
                  </a:lnTo>
                  <a:cubicBezTo>
                    <a:pt x="90423" y="331593"/>
                    <a:pt x="91964" y="333035"/>
                    <a:pt x="93794" y="333035"/>
                  </a:cubicBezTo>
                  <a:lnTo>
                    <a:pt x="513942" y="333035"/>
                  </a:lnTo>
                  <a:cubicBezTo>
                    <a:pt x="515676" y="333035"/>
                    <a:pt x="517217" y="331593"/>
                    <a:pt x="517217" y="329766"/>
                  </a:cubicBezTo>
                  <a:lnTo>
                    <a:pt x="517217" y="45103"/>
                  </a:lnTo>
                  <a:cubicBezTo>
                    <a:pt x="517217" y="43276"/>
                    <a:pt x="515676" y="41738"/>
                    <a:pt x="513942" y="41738"/>
                  </a:cubicBezTo>
                  <a:close/>
                  <a:moveTo>
                    <a:pt x="93794" y="0"/>
                  </a:moveTo>
                  <a:lnTo>
                    <a:pt x="513942" y="0"/>
                  </a:lnTo>
                  <a:cubicBezTo>
                    <a:pt x="538793" y="0"/>
                    <a:pt x="559020" y="20196"/>
                    <a:pt x="559020" y="45103"/>
                  </a:cubicBezTo>
                  <a:lnTo>
                    <a:pt x="559020" y="329766"/>
                  </a:lnTo>
                  <a:cubicBezTo>
                    <a:pt x="559020" y="354577"/>
                    <a:pt x="538793" y="374773"/>
                    <a:pt x="513942" y="374773"/>
                  </a:cubicBezTo>
                  <a:lnTo>
                    <a:pt x="93794" y="374773"/>
                  </a:lnTo>
                  <a:cubicBezTo>
                    <a:pt x="68847" y="374773"/>
                    <a:pt x="48620" y="354577"/>
                    <a:pt x="48620" y="329766"/>
                  </a:cubicBezTo>
                  <a:lnTo>
                    <a:pt x="48620" y="45103"/>
                  </a:lnTo>
                  <a:cubicBezTo>
                    <a:pt x="48620" y="20196"/>
                    <a:pt x="68847" y="0"/>
                    <a:pt x="93794" y="0"/>
                  </a:cubicBezTo>
                  <a:close/>
                </a:path>
              </a:pathLst>
            </a:custGeom>
            <a:solidFill>
              <a:srgbClr val="0B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67E9F1E2-77D1-4BE6-B43A-B6EA4089CA53}"/>
              </a:ext>
            </a:extLst>
          </p:cNvPr>
          <p:cNvGrpSpPr/>
          <p:nvPr/>
        </p:nvGrpSpPr>
        <p:grpSpPr>
          <a:xfrm>
            <a:off x="448778" y="1213858"/>
            <a:ext cx="4309834" cy="588606"/>
            <a:chOff x="912010" y="1434317"/>
            <a:chExt cx="2549611" cy="588606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5F786E2F-8493-4B98-A019-4A98FBB92537}"/>
                </a:ext>
              </a:extLst>
            </p:cNvPr>
            <p:cNvGrpSpPr/>
            <p:nvPr/>
          </p:nvGrpSpPr>
          <p:grpSpPr>
            <a:xfrm>
              <a:off x="912010" y="1434317"/>
              <a:ext cx="2549611" cy="588606"/>
              <a:chOff x="589176" y="1891735"/>
              <a:chExt cx="2549611" cy="58860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D7D0BF19-42A0-47BE-B6E0-C1DBEE3F5895}"/>
                  </a:ext>
                </a:extLst>
              </p:cNvPr>
              <p:cNvGrpSpPr/>
              <p:nvPr/>
            </p:nvGrpSpPr>
            <p:grpSpPr>
              <a:xfrm>
                <a:off x="589176" y="2106775"/>
                <a:ext cx="2549611" cy="373566"/>
                <a:chOff x="811353" y="1796077"/>
                <a:chExt cx="2432971" cy="644757"/>
              </a:xfrm>
            </p:grpSpPr>
            <p:cxnSp>
              <p:nvCxnSpPr>
                <p:cNvPr id="99" name="直接连接符 98">
                  <a:extLst>
                    <a:ext uri="{FF2B5EF4-FFF2-40B4-BE49-F238E27FC236}">
                      <a16:creationId xmlns:a16="http://schemas.microsoft.com/office/drawing/2014/main" id="{E75846E6-229A-49F6-9BE9-D32C0AE57B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796077"/>
                  <a:ext cx="0" cy="641269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接连接符 99">
                  <a:extLst>
                    <a:ext uri="{FF2B5EF4-FFF2-40B4-BE49-F238E27FC236}">
                      <a16:creationId xmlns:a16="http://schemas.microsoft.com/office/drawing/2014/main" id="{B4A45E37-3D43-436D-AE68-A2F5F8FCC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2440833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接连接符 100">
                  <a:extLst>
                    <a:ext uri="{FF2B5EF4-FFF2-40B4-BE49-F238E27FC236}">
                      <a16:creationId xmlns:a16="http://schemas.microsoft.com/office/drawing/2014/main" id="{EF8E8FC1-1E24-4402-8D5E-D597EA9950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44324" y="1796077"/>
                  <a:ext cx="0" cy="644757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接连接符 101">
                  <a:extLst>
                    <a:ext uri="{FF2B5EF4-FFF2-40B4-BE49-F238E27FC236}">
                      <a16:creationId xmlns:a16="http://schemas.microsoft.com/office/drawing/2014/main" id="{93B81CC5-64F7-4A7B-8CD0-2E40576772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822372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8" name="矩形: 圆顶角 97">
                <a:extLst>
                  <a:ext uri="{FF2B5EF4-FFF2-40B4-BE49-F238E27FC236}">
                    <a16:creationId xmlns:a16="http://schemas.microsoft.com/office/drawing/2014/main" id="{F3C0CA25-09E5-4319-A1D8-DEF297512DCC}"/>
                  </a:ext>
                </a:extLst>
              </p:cNvPr>
              <p:cNvSpPr/>
              <p:nvPr/>
            </p:nvSpPr>
            <p:spPr>
              <a:xfrm>
                <a:off x="630810" y="1891735"/>
                <a:ext cx="2468161" cy="512681"/>
              </a:xfrm>
              <a:prstGeom prst="round2SameRect">
                <a:avLst/>
              </a:prstGeom>
              <a:solidFill>
                <a:srgbClr val="3263B1"/>
              </a:solidFill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00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2677F638-6D5E-4728-9B0E-EC3C62932183}"/>
                </a:ext>
              </a:extLst>
            </p:cNvPr>
            <p:cNvSpPr/>
            <p:nvPr/>
          </p:nvSpPr>
          <p:spPr>
            <a:xfrm>
              <a:off x="984462" y="1464437"/>
              <a:ext cx="24373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人工神经元</a:t>
              </a:r>
            </a:p>
          </p:txBody>
        </p: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CF3520FF-C7DA-4BC9-97A0-95FFBB3A8503}"/>
              </a:ext>
            </a:extLst>
          </p:cNvPr>
          <p:cNvSpPr/>
          <p:nvPr/>
        </p:nvSpPr>
        <p:spPr>
          <a:xfrm>
            <a:off x="1691119" y="2755022"/>
            <a:ext cx="6854394" cy="34769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CF2B7E34-C59E-4703-8637-6846A7529B15}"/>
              </a:ext>
            </a:extLst>
          </p:cNvPr>
          <p:cNvSpPr/>
          <p:nvPr/>
        </p:nvSpPr>
        <p:spPr>
          <a:xfrm>
            <a:off x="1878135" y="5473048"/>
            <a:ext cx="646081" cy="65113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F02711DD-2BD7-4659-ACEA-EB33926E7880}"/>
              </a:ext>
            </a:extLst>
          </p:cNvPr>
          <p:cNvSpPr/>
          <p:nvPr/>
        </p:nvSpPr>
        <p:spPr>
          <a:xfrm>
            <a:off x="1883099" y="4139834"/>
            <a:ext cx="646081" cy="65113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DD721DA-358D-42CF-A751-EF5AC7292F30}"/>
              </a:ext>
            </a:extLst>
          </p:cNvPr>
          <p:cNvSpPr/>
          <p:nvPr/>
        </p:nvSpPr>
        <p:spPr>
          <a:xfrm>
            <a:off x="6388827" y="4096930"/>
            <a:ext cx="752667" cy="7102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>
            <a:extLst>
              <a:ext uri="{FF2B5EF4-FFF2-40B4-BE49-F238E27FC236}">
                <a16:creationId xmlns:a16="http://schemas.microsoft.com/office/drawing/2014/main" id="{0E5DEC9B-E9B2-4EB4-B4C5-DEB13C44F5B8}"/>
              </a:ext>
            </a:extLst>
          </p:cNvPr>
          <p:cNvSpPr/>
          <p:nvPr/>
        </p:nvSpPr>
        <p:spPr>
          <a:xfrm>
            <a:off x="4719437" y="5483132"/>
            <a:ext cx="596422" cy="538433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5" name="Object 12">
            <a:extLst>
              <a:ext uri="{FF2B5EF4-FFF2-40B4-BE49-F238E27FC236}">
                <a16:creationId xmlns:a16="http://schemas.microsoft.com/office/drawing/2014/main" id="{7421D3A3-53CF-48D1-B3DE-9D7E91F9FD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3475126"/>
              </p:ext>
            </p:extLst>
          </p:nvPr>
        </p:nvGraphicFramePr>
        <p:xfrm>
          <a:off x="1691119" y="2034483"/>
          <a:ext cx="6065838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3" name="方程式" r:id="rId4" imgW="2184120" imgH="228600" progId="Equation.3">
                  <p:embed/>
                </p:oleObj>
              </mc:Choice>
              <mc:Fallback>
                <p:oleObj name="方程式" r:id="rId4" imgW="2184120" imgH="228600" progId="Equation.3">
                  <p:embed/>
                  <p:pic>
                    <p:nvPicPr>
                      <p:cNvPr id="35" name="Object 12">
                        <a:extLst>
                          <a:ext uri="{FF2B5EF4-FFF2-40B4-BE49-F238E27FC236}">
                            <a16:creationId xmlns:a16="http://schemas.microsoft.com/office/drawing/2014/main" id="{7421D3A3-53CF-48D1-B3DE-9D7E91F9FD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119" y="2034483"/>
                        <a:ext cx="6065838" cy="6318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0199B97-F3DE-4621-96F4-BC0D02AE7147}"/>
              </a:ext>
            </a:extLst>
          </p:cNvPr>
          <p:cNvCxnSpPr/>
          <p:nvPr/>
        </p:nvCxnSpPr>
        <p:spPr>
          <a:xfrm flipV="1">
            <a:off x="7189036" y="4486366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5">
            <a:extLst>
              <a:ext uri="{FF2B5EF4-FFF2-40B4-BE49-F238E27FC236}">
                <a16:creationId xmlns:a16="http://schemas.microsoft.com/office/drawing/2014/main" id="{B28A3532-C5EC-4CFC-B4BB-C8B061112F0C}"/>
              </a:ext>
            </a:extLst>
          </p:cNvPr>
          <p:cNvCxnSpPr>
            <a:stCxn id="31" idx="6"/>
          </p:cNvCxnSpPr>
          <p:nvPr/>
        </p:nvCxnSpPr>
        <p:spPr>
          <a:xfrm flipV="1">
            <a:off x="2524216" y="4496812"/>
            <a:ext cx="2171154" cy="1301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Object 12">
            <a:extLst>
              <a:ext uri="{FF2B5EF4-FFF2-40B4-BE49-F238E27FC236}">
                <a16:creationId xmlns:a16="http://schemas.microsoft.com/office/drawing/2014/main" id="{8A947F80-326C-4F49-90EA-1A226E7C73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5520670"/>
              </p:ext>
            </p:extLst>
          </p:nvPr>
        </p:nvGraphicFramePr>
        <p:xfrm>
          <a:off x="5836214" y="4099332"/>
          <a:ext cx="352425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4" name="方程式" r:id="rId6" imgW="126720" imgH="126720" progId="Equation.3">
                  <p:embed/>
                </p:oleObj>
              </mc:Choice>
              <mc:Fallback>
                <p:oleObj name="方程式" r:id="rId6" imgW="126720" imgH="126720" progId="Equation.3">
                  <p:embed/>
                  <p:pic>
                    <p:nvPicPr>
                      <p:cNvPr id="38" name="Object 12">
                        <a:extLst>
                          <a:ext uri="{FF2B5EF4-FFF2-40B4-BE49-F238E27FC236}">
                            <a16:creationId xmlns:a16="http://schemas.microsoft.com/office/drawing/2014/main" id="{8A947F80-326C-4F49-90EA-1A226E7C73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6214" y="4099332"/>
                        <a:ext cx="352425" cy="3508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12">
            <a:extLst>
              <a:ext uri="{FF2B5EF4-FFF2-40B4-BE49-F238E27FC236}">
                <a16:creationId xmlns:a16="http://schemas.microsoft.com/office/drawing/2014/main" id="{99842009-30E6-45EC-9894-B808A78B70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8861380"/>
              </p:ext>
            </p:extLst>
          </p:nvPr>
        </p:nvGraphicFramePr>
        <p:xfrm>
          <a:off x="3003510" y="3004109"/>
          <a:ext cx="493713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5" name="方程式" r:id="rId8" imgW="177480" imgH="215640" progId="Equation.3">
                  <p:embed/>
                </p:oleObj>
              </mc:Choice>
              <mc:Fallback>
                <p:oleObj name="方程式" r:id="rId8" imgW="177480" imgH="215640" progId="Equation.3">
                  <p:embed/>
                  <p:pic>
                    <p:nvPicPr>
                      <p:cNvPr id="39" name="Object 12">
                        <a:extLst>
                          <a:ext uri="{FF2B5EF4-FFF2-40B4-BE49-F238E27FC236}">
                            <a16:creationId xmlns:a16="http://schemas.microsoft.com/office/drawing/2014/main" id="{99842009-30E6-45EC-9894-B808A78B70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3510" y="3004109"/>
                        <a:ext cx="493713" cy="5953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12">
            <a:extLst>
              <a:ext uri="{FF2B5EF4-FFF2-40B4-BE49-F238E27FC236}">
                <a16:creationId xmlns:a16="http://schemas.microsoft.com/office/drawing/2014/main" id="{1165A0FD-54D0-435A-96C3-A9CE46455D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3080872"/>
              </p:ext>
            </p:extLst>
          </p:nvPr>
        </p:nvGraphicFramePr>
        <p:xfrm>
          <a:off x="3008933" y="3913052"/>
          <a:ext cx="563562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" name="方程式" r:id="rId10" imgW="203040" imgH="228600" progId="Equation.3">
                  <p:embed/>
                </p:oleObj>
              </mc:Choice>
              <mc:Fallback>
                <p:oleObj name="方程式" r:id="rId10" imgW="203040" imgH="228600" progId="Equation.3">
                  <p:embed/>
                  <p:pic>
                    <p:nvPicPr>
                      <p:cNvPr id="40" name="Object 12">
                        <a:extLst>
                          <a:ext uri="{FF2B5EF4-FFF2-40B4-BE49-F238E27FC236}">
                            <a16:creationId xmlns:a16="http://schemas.microsoft.com/office/drawing/2014/main" id="{1165A0FD-54D0-435A-96C3-A9CE46455D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8933" y="3913052"/>
                        <a:ext cx="563562" cy="6302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12">
            <a:extLst>
              <a:ext uri="{FF2B5EF4-FFF2-40B4-BE49-F238E27FC236}">
                <a16:creationId xmlns:a16="http://schemas.microsoft.com/office/drawing/2014/main" id="{C4418BED-27BA-4C93-A7B9-A050C43DAC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1982622"/>
              </p:ext>
            </p:extLst>
          </p:nvPr>
        </p:nvGraphicFramePr>
        <p:xfrm>
          <a:off x="3024103" y="4965803"/>
          <a:ext cx="598487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" name="方程式" r:id="rId12" imgW="215640" imgH="215640" progId="Equation.3">
                  <p:embed/>
                </p:oleObj>
              </mc:Choice>
              <mc:Fallback>
                <p:oleObj name="方程式" r:id="rId12" imgW="215640" imgH="215640" progId="Equation.3">
                  <p:embed/>
                  <p:pic>
                    <p:nvPicPr>
                      <p:cNvPr id="41" name="Object 12">
                        <a:extLst>
                          <a:ext uri="{FF2B5EF4-FFF2-40B4-BE49-F238E27FC236}">
                            <a16:creationId xmlns:a16="http://schemas.microsoft.com/office/drawing/2014/main" id="{C4418BED-27BA-4C93-A7B9-A050C43DAC6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4103" y="4965803"/>
                        <a:ext cx="598487" cy="5953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2" name="直線單箭頭接點 11">
            <a:extLst>
              <a:ext uri="{FF2B5EF4-FFF2-40B4-BE49-F238E27FC236}">
                <a16:creationId xmlns:a16="http://schemas.microsoft.com/office/drawing/2014/main" id="{319B4396-CD3D-4128-ACAB-EF80D4536951}"/>
              </a:ext>
            </a:extLst>
          </p:cNvPr>
          <p:cNvCxnSpPr/>
          <p:nvPr/>
        </p:nvCxnSpPr>
        <p:spPr>
          <a:xfrm flipV="1">
            <a:off x="5494090" y="4466209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12">
            <a:extLst>
              <a:ext uri="{FF2B5EF4-FFF2-40B4-BE49-F238E27FC236}">
                <a16:creationId xmlns:a16="http://schemas.microsoft.com/office/drawing/2014/main" id="{1F64FF1C-00BC-4E0E-936D-ADC550AC2C15}"/>
              </a:ext>
            </a:extLst>
          </p:cNvPr>
          <p:cNvCxnSpPr>
            <a:stCxn id="32" idx="6"/>
          </p:cNvCxnSpPr>
          <p:nvPr/>
        </p:nvCxnSpPr>
        <p:spPr>
          <a:xfrm>
            <a:off x="2529180" y="4465399"/>
            <a:ext cx="2166190" cy="314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13">
            <a:extLst>
              <a:ext uri="{FF2B5EF4-FFF2-40B4-BE49-F238E27FC236}">
                <a16:creationId xmlns:a16="http://schemas.microsoft.com/office/drawing/2014/main" id="{56E7E79F-CCA1-4BCC-BE9E-346CE6056036}"/>
              </a:ext>
            </a:extLst>
          </p:cNvPr>
          <p:cNvCxnSpPr>
            <a:stCxn id="57" idx="6"/>
          </p:cNvCxnSpPr>
          <p:nvPr/>
        </p:nvCxnSpPr>
        <p:spPr>
          <a:xfrm>
            <a:off x="2519331" y="3138582"/>
            <a:ext cx="2176039" cy="13582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14">
            <a:extLst>
              <a:ext uri="{FF2B5EF4-FFF2-40B4-BE49-F238E27FC236}">
                <a16:creationId xmlns:a16="http://schemas.microsoft.com/office/drawing/2014/main" id="{D98DA3F6-9E37-4DE7-B602-0FBA63DCAE5D}"/>
              </a:ext>
            </a:extLst>
          </p:cNvPr>
          <p:cNvSpPr txBox="1"/>
          <p:nvPr/>
        </p:nvSpPr>
        <p:spPr>
          <a:xfrm rot="5400000">
            <a:off x="1953536" y="4875946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TW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6" name="Object 12">
            <a:extLst>
              <a:ext uri="{FF2B5EF4-FFF2-40B4-BE49-F238E27FC236}">
                <a16:creationId xmlns:a16="http://schemas.microsoft.com/office/drawing/2014/main" id="{59EAAF2A-C137-4A7B-822D-2207E3C997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7178010"/>
              </p:ext>
            </p:extLst>
          </p:nvPr>
        </p:nvGraphicFramePr>
        <p:xfrm>
          <a:off x="4873574" y="5571545"/>
          <a:ext cx="3540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8" name="方程式" r:id="rId14" imgW="126720" imgH="177480" progId="Equation.3">
                  <p:embed/>
                </p:oleObj>
              </mc:Choice>
              <mc:Fallback>
                <p:oleObj name="方程式" r:id="rId14" imgW="126720" imgH="177480" progId="Equation.3">
                  <p:embed/>
                  <p:pic>
                    <p:nvPicPr>
                      <p:cNvPr id="46" name="Object 12">
                        <a:extLst>
                          <a:ext uri="{FF2B5EF4-FFF2-40B4-BE49-F238E27FC236}">
                            <a16:creationId xmlns:a16="http://schemas.microsoft.com/office/drawing/2014/main" id="{59EAAF2A-C137-4A7B-822D-2207E3C997D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3574" y="5571545"/>
                        <a:ext cx="354012" cy="4889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7" name="直線單箭頭接點 24">
            <a:extLst>
              <a:ext uri="{FF2B5EF4-FFF2-40B4-BE49-F238E27FC236}">
                <a16:creationId xmlns:a16="http://schemas.microsoft.com/office/drawing/2014/main" id="{6F5071A4-5CA1-4B39-AB79-B2FDC82A8A20}"/>
              </a:ext>
            </a:extLst>
          </p:cNvPr>
          <p:cNvCxnSpPr/>
          <p:nvPr/>
        </p:nvCxnSpPr>
        <p:spPr>
          <a:xfrm flipV="1">
            <a:off x="5032888" y="4838854"/>
            <a:ext cx="14657" cy="6442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Object 12">
            <a:extLst>
              <a:ext uri="{FF2B5EF4-FFF2-40B4-BE49-F238E27FC236}">
                <a16:creationId xmlns:a16="http://schemas.microsoft.com/office/drawing/2014/main" id="{D314CD97-B9C3-424A-9BED-73E3955E8D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749215"/>
              </p:ext>
            </p:extLst>
          </p:nvPr>
        </p:nvGraphicFramePr>
        <p:xfrm>
          <a:off x="6374539" y="4183469"/>
          <a:ext cx="787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" name="方程式" r:id="rId16" imgW="317160" imgH="215640" progId="Equation.3">
                  <p:embed/>
                </p:oleObj>
              </mc:Choice>
              <mc:Fallback>
                <p:oleObj name="方程式" r:id="rId16" imgW="317160" imgH="215640" progId="Equation.3">
                  <p:embed/>
                  <p:pic>
                    <p:nvPicPr>
                      <p:cNvPr id="48" name="Object 12">
                        <a:extLst>
                          <a:ext uri="{FF2B5EF4-FFF2-40B4-BE49-F238E27FC236}">
                            <a16:creationId xmlns:a16="http://schemas.microsoft.com/office/drawing/2014/main" id="{D314CD97-B9C3-424A-9BED-73E3955E8D7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4539" y="4183469"/>
                        <a:ext cx="787400" cy="533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文字方塊 33">
            <a:extLst>
              <a:ext uri="{FF2B5EF4-FFF2-40B4-BE49-F238E27FC236}">
                <a16:creationId xmlns:a16="http://schemas.microsoft.com/office/drawing/2014/main" id="{9B5FB7C2-3564-4978-A420-D6293ABB897E}"/>
              </a:ext>
            </a:extLst>
          </p:cNvPr>
          <p:cNvSpPr txBox="1"/>
          <p:nvPr/>
        </p:nvSpPr>
        <p:spPr>
          <a:xfrm>
            <a:off x="5183045" y="5722397"/>
            <a:ext cx="170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偏置</a:t>
            </a:r>
            <a:r>
              <a:rPr lang="en-US" altLang="zh-TW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bias</a:t>
            </a:r>
            <a:endParaRPr lang="zh-TW" altLang="en-US" sz="2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0" name="Object 12">
            <a:extLst>
              <a:ext uri="{FF2B5EF4-FFF2-40B4-BE49-F238E27FC236}">
                <a16:creationId xmlns:a16="http://schemas.microsoft.com/office/drawing/2014/main" id="{4EE15BA1-A645-4DF5-90DD-7D34A30566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4126295"/>
              </p:ext>
            </p:extLst>
          </p:nvPr>
        </p:nvGraphicFramePr>
        <p:xfrm>
          <a:off x="8055553" y="4277083"/>
          <a:ext cx="352425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" name="方程式" r:id="rId18" imgW="126720" imgH="139680" progId="Equation.3">
                  <p:embed/>
                </p:oleObj>
              </mc:Choice>
              <mc:Fallback>
                <p:oleObj name="方程式" r:id="rId18" imgW="126720" imgH="139680" progId="Equation.3">
                  <p:embed/>
                  <p:pic>
                    <p:nvPicPr>
                      <p:cNvPr id="50" name="Object 12">
                        <a:extLst>
                          <a:ext uri="{FF2B5EF4-FFF2-40B4-BE49-F238E27FC236}">
                            <a16:creationId xmlns:a16="http://schemas.microsoft.com/office/drawing/2014/main" id="{4EE15BA1-A645-4DF5-90DD-7D34A305661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55553" y="4277083"/>
                        <a:ext cx="352425" cy="3857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文字方塊 38">
            <a:extLst>
              <a:ext uri="{FF2B5EF4-FFF2-40B4-BE49-F238E27FC236}">
                <a16:creationId xmlns:a16="http://schemas.microsoft.com/office/drawing/2014/main" id="{72A6A317-6EBE-40A1-BFE7-FDCDCC1D9ABD}"/>
              </a:ext>
            </a:extLst>
          </p:cNvPr>
          <p:cNvSpPr txBox="1"/>
          <p:nvPr/>
        </p:nvSpPr>
        <p:spPr>
          <a:xfrm>
            <a:off x="2730059" y="5708109"/>
            <a:ext cx="2069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权重</a:t>
            </a:r>
            <a:r>
              <a:rPr lang="en-US" altLang="zh-TW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weights</a:t>
            </a:r>
            <a:endParaRPr lang="zh-TW" altLang="en-US" sz="2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字方塊 40">
            <a:extLst>
              <a:ext uri="{FF2B5EF4-FFF2-40B4-BE49-F238E27FC236}">
                <a16:creationId xmlns:a16="http://schemas.microsoft.com/office/drawing/2014/main" id="{D2A89AA4-A481-4175-BF9A-66588480B479}"/>
              </a:ext>
            </a:extLst>
          </p:cNvPr>
          <p:cNvSpPr txBox="1"/>
          <p:nvPr/>
        </p:nvSpPr>
        <p:spPr>
          <a:xfrm rot="5400000">
            <a:off x="1946735" y="355104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TW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字方塊 41">
            <a:extLst>
              <a:ext uri="{FF2B5EF4-FFF2-40B4-BE49-F238E27FC236}">
                <a16:creationId xmlns:a16="http://schemas.microsoft.com/office/drawing/2014/main" id="{E8EB355E-3EB5-455D-B29B-B5E73C4D23E7}"/>
              </a:ext>
            </a:extLst>
          </p:cNvPr>
          <p:cNvSpPr txBox="1"/>
          <p:nvPr/>
        </p:nvSpPr>
        <p:spPr>
          <a:xfrm rot="5400000">
            <a:off x="2979638" y="460938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TW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字方塊 42">
            <a:extLst>
              <a:ext uri="{FF2B5EF4-FFF2-40B4-BE49-F238E27FC236}">
                <a16:creationId xmlns:a16="http://schemas.microsoft.com/office/drawing/2014/main" id="{74436120-F6D2-4FA4-BC96-0BC876D443F8}"/>
              </a:ext>
            </a:extLst>
          </p:cNvPr>
          <p:cNvSpPr txBox="1"/>
          <p:nvPr/>
        </p:nvSpPr>
        <p:spPr>
          <a:xfrm rot="5400000">
            <a:off x="2972113" y="3633336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TW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字方塊 18">
            <a:extLst>
              <a:ext uri="{FF2B5EF4-FFF2-40B4-BE49-F238E27FC236}">
                <a16:creationId xmlns:a16="http://schemas.microsoft.com/office/drawing/2014/main" id="{57D565D5-8E30-406A-ACE2-29B888903DA4}"/>
              </a:ext>
            </a:extLst>
          </p:cNvPr>
          <p:cNvSpPr txBox="1"/>
          <p:nvPr/>
        </p:nvSpPr>
        <p:spPr>
          <a:xfrm>
            <a:off x="5089236" y="3184111"/>
            <a:ext cx="2835205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simple function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字方塊 43">
            <a:extLst>
              <a:ext uri="{FF2B5EF4-FFF2-40B4-BE49-F238E27FC236}">
                <a16:creationId xmlns:a16="http://schemas.microsoft.com/office/drawing/2014/main" id="{781FFD5E-1F7C-4BAB-84DA-AF0C6E371CD2}"/>
              </a:ext>
            </a:extLst>
          </p:cNvPr>
          <p:cNvSpPr txBox="1"/>
          <p:nvPr/>
        </p:nvSpPr>
        <p:spPr>
          <a:xfrm>
            <a:off x="5830500" y="4873871"/>
            <a:ext cx="1894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激活函数</a:t>
            </a:r>
            <a:endParaRPr lang="zh-TW" altLang="en-US" sz="2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93EDEFBD-5390-43A7-8DEB-43824328D4EC}"/>
              </a:ext>
            </a:extLst>
          </p:cNvPr>
          <p:cNvSpPr/>
          <p:nvPr/>
        </p:nvSpPr>
        <p:spPr>
          <a:xfrm>
            <a:off x="1873250" y="2813017"/>
            <a:ext cx="646081" cy="65113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5B8EB8A0-7D98-4C9A-B264-91F20887BC13}"/>
              </a:ext>
            </a:extLst>
          </p:cNvPr>
          <p:cNvSpPr/>
          <p:nvPr/>
        </p:nvSpPr>
        <p:spPr>
          <a:xfrm>
            <a:off x="8615650" y="3001971"/>
            <a:ext cx="3206327" cy="14229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理解：简单线性函数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f(x)=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kx+b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(k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是斜率，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是截距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9" name="Object 12">
            <a:extLst>
              <a:ext uri="{FF2B5EF4-FFF2-40B4-BE49-F238E27FC236}">
                <a16:creationId xmlns:a16="http://schemas.microsoft.com/office/drawing/2014/main" id="{277FD770-9E81-497F-BCA3-FCB213C778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972926"/>
              </p:ext>
            </p:extLst>
          </p:nvPr>
        </p:nvGraphicFramePr>
        <p:xfrm>
          <a:off x="2016411" y="2755022"/>
          <a:ext cx="4953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" name="方程式" r:id="rId20" imgW="177480" imgH="228600" progId="Equation.3">
                  <p:embed/>
                </p:oleObj>
              </mc:Choice>
              <mc:Fallback>
                <p:oleObj name="方程式" r:id="rId20" imgW="177480" imgH="228600" progId="Equation.3">
                  <p:embed/>
                  <p:pic>
                    <p:nvPicPr>
                      <p:cNvPr id="59" name="Object 12">
                        <a:extLst>
                          <a:ext uri="{FF2B5EF4-FFF2-40B4-BE49-F238E27FC236}">
                            <a16:creationId xmlns:a16="http://schemas.microsoft.com/office/drawing/2014/main" id="{277FD770-9E81-497F-BCA3-FCB213C7786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411" y="2755022"/>
                        <a:ext cx="495300" cy="6302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12">
            <a:extLst>
              <a:ext uri="{FF2B5EF4-FFF2-40B4-BE49-F238E27FC236}">
                <a16:creationId xmlns:a16="http://schemas.microsoft.com/office/drawing/2014/main" id="{832B6D62-9BD5-4FCE-913C-5E97971F29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2448967"/>
              </p:ext>
            </p:extLst>
          </p:nvPr>
        </p:nvGraphicFramePr>
        <p:xfrm>
          <a:off x="1999616" y="4068354"/>
          <a:ext cx="495300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2" name="方程式" r:id="rId22" imgW="177480" imgH="241200" progId="Equation.3">
                  <p:embed/>
                </p:oleObj>
              </mc:Choice>
              <mc:Fallback>
                <p:oleObj name="方程式" r:id="rId22" imgW="177480" imgH="241200" progId="Equation.3">
                  <p:embed/>
                  <p:pic>
                    <p:nvPicPr>
                      <p:cNvPr id="60" name="Object 12">
                        <a:extLst>
                          <a:ext uri="{FF2B5EF4-FFF2-40B4-BE49-F238E27FC236}">
                            <a16:creationId xmlns:a16="http://schemas.microsoft.com/office/drawing/2014/main" id="{832B6D62-9BD5-4FCE-913C-5E97971F29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9616" y="4068354"/>
                        <a:ext cx="495300" cy="6651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12">
            <a:extLst>
              <a:ext uri="{FF2B5EF4-FFF2-40B4-BE49-F238E27FC236}">
                <a16:creationId xmlns:a16="http://schemas.microsoft.com/office/drawing/2014/main" id="{EB91409F-58BF-4865-9845-E650490389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6337827"/>
              </p:ext>
            </p:extLst>
          </p:nvPr>
        </p:nvGraphicFramePr>
        <p:xfrm>
          <a:off x="2016411" y="5392147"/>
          <a:ext cx="5334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" name="方程式" r:id="rId24" imgW="190440" imgH="228600" progId="Equation.3">
                  <p:embed/>
                </p:oleObj>
              </mc:Choice>
              <mc:Fallback>
                <p:oleObj name="方程式" r:id="rId24" imgW="190440" imgH="228600" progId="Equation.3">
                  <p:embed/>
                  <p:pic>
                    <p:nvPicPr>
                      <p:cNvPr id="61" name="Object 12">
                        <a:extLst>
                          <a:ext uri="{FF2B5EF4-FFF2-40B4-BE49-F238E27FC236}">
                            <a16:creationId xmlns:a16="http://schemas.microsoft.com/office/drawing/2014/main" id="{EB91409F-58BF-4865-9845-E650490389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411" y="5392147"/>
                        <a:ext cx="533400" cy="6302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椭圆 61">
            <a:extLst>
              <a:ext uri="{FF2B5EF4-FFF2-40B4-BE49-F238E27FC236}">
                <a16:creationId xmlns:a16="http://schemas.microsoft.com/office/drawing/2014/main" id="{38B277D2-A345-4185-B326-726B805D43CC}"/>
              </a:ext>
            </a:extLst>
          </p:cNvPr>
          <p:cNvSpPr/>
          <p:nvPr/>
        </p:nvSpPr>
        <p:spPr>
          <a:xfrm>
            <a:off x="4701878" y="4125361"/>
            <a:ext cx="699005" cy="71993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602F272A-8B12-47D3-8D27-D3E7606F779D}"/>
                  </a:ext>
                </a:extLst>
              </p:cNvPr>
              <p:cNvSpPr txBox="1"/>
              <p:nvPr/>
            </p:nvSpPr>
            <p:spPr>
              <a:xfrm>
                <a:off x="4707940" y="4299133"/>
                <a:ext cx="70723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602F272A-8B12-47D3-8D27-D3E7606F7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940" y="4299133"/>
                <a:ext cx="707231" cy="369332"/>
              </a:xfrm>
              <a:prstGeom prst="rect">
                <a:avLst/>
              </a:prstGeom>
              <a:blipFill>
                <a:blip r:embed="rId26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89846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45" grpId="0"/>
      <p:bldP spid="49" grpId="0"/>
      <p:bldP spid="51" grpId="0"/>
      <p:bldP spid="52" grpId="0"/>
      <p:bldP spid="53" grpId="0"/>
      <p:bldP spid="54" grpId="0"/>
      <p:bldP spid="55" grpId="0" animBg="1"/>
      <p:bldP spid="56" grpId="0"/>
      <p:bldP spid="57" grpId="0" animBg="1"/>
      <p:bldP spid="62" grpId="0" animBg="1"/>
      <p:bldP spid="7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组合 86">
            <a:extLst>
              <a:ext uri="{FF2B5EF4-FFF2-40B4-BE49-F238E27FC236}">
                <a16:creationId xmlns:a16="http://schemas.microsoft.com/office/drawing/2014/main" id="{E723838E-E5E1-41D2-B211-07930A053849}"/>
              </a:ext>
            </a:extLst>
          </p:cNvPr>
          <p:cNvGrpSpPr/>
          <p:nvPr/>
        </p:nvGrpSpPr>
        <p:grpSpPr>
          <a:xfrm>
            <a:off x="723553" y="308620"/>
            <a:ext cx="3716053" cy="584901"/>
            <a:chOff x="698153" y="503365"/>
            <a:chExt cx="3716053" cy="584901"/>
          </a:xfrm>
        </p:grpSpPr>
        <p:sp>
          <p:nvSpPr>
            <p:cNvPr id="88" name="矩形: 圆角 87">
              <a:extLst>
                <a:ext uri="{FF2B5EF4-FFF2-40B4-BE49-F238E27FC236}">
                  <a16:creationId xmlns:a16="http://schemas.microsoft.com/office/drawing/2014/main" id="{79712456-EBED-4896-AA8D-449446B852F3}"/>
                </a:ext>
              </a:extLst>
            </p:cNvPr>
            <p:cNvSpPr/>
            <p:nvPr/>
          </p:nvSpPr>
          <p:spPr>
            <a:xfrm>
              <a:off x="698153" y="503539"/>
              <a:ext cx="3716053" cy="584727"/>
            </a:xfrm>
            <a:prstGeom prst="roundRect">
              <a:avLst>
                <a:gd name="adj" fmla="val 50000"/>
              </a:avLst>
            </a:prstGeom>
            <a:solidFill>
              <a:srgbClr val="23B3D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89" name="Freeform 15">
              <a:extLst>
                <a:ext uri="{FF2B5EF4-FFF2-40B4-BE49-F238E27FC236}">
                  <a16:creationId xmlns:a16="http://schemas.microsoft.com/office/drawing/2014/main" id="{A431F8F7-79CF-4D6B-94C5-3D4525BC70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7045" y="651459"/>
              <a:ext cx="279141" cy="285788"/>
            </a:xfrm>
            <a:custGeom>
              <a:avLst/>
              <a:gdLst>
                <a:gd name="T0" fmla="*/ 224 w 411"/>
                <a:gd name="T1" fmla="*/ 346 h 411"/>
                <a:gd name="T2" fmla="*/ 193 w 411"/>
                <a:gd name="T3" fmla="*/ 320 h 411"/>
                <a:gd name="T4" fmla="*/ 272 w 411"/>
                <a:gd name="T5" fmla="*/ 227 h 411"/>
                <a:gd name="T6" fmla="*/ 67 w 411"/>
                <a:gd name="T7" fmla="*/ 227 h 411"/>
                <a:gd name="T8" fmla="*/ 67 w 411"/>
                <a:gd name="T9" fmla="*/ 183 h 411"/>
                <a:gd name="T10" fmla="*/ 272 w 411"/>
                <a:gd name="T11" fmla="*/ 183 h 411"/>
                <a:gd name="T12" fmla="*/ 193 w 411"/>
                <a:gd name="T13" fmla="*/ 91 h 411"/>
                <a:gd name="T14" fmla="*/ 224 w 411"/>
                <a:gd name="T15" fmla="*/ 64 h 411"/>
                <a:gd name="T16" fmla="*/ 345 w 411"/>
                <a:gd name="T17" fmla="*/ 205 h 411"/>
                <a:gd name="T18" fmla="*/ 224 w 411"/>
                <a:gd name="T19" fmla="*/ 346 h 411"/>
                <a:gd name="T20" fmla="*/ 206 w 411"/>
                <a:gd name="T21" fmla="*/ 0 h 411"/>
                <a:gd name="T22" fmla="*/ 411 w 411"/>
                <a:gd name="T23" fmla="*/ 205 h 411"/>
                <a:gd name="T24" fmla="*/ 206 w 411"/>
                <a:gd name="T25" fmla="*/ 411 h 411"/>
                <a:gd name="T26" fmla="*/ 0 w 411"/>
                <a:gd name="T27" fmla="*/ 205 h 411"/>
                <a:gd name="T28" fmla="*/ 206 w 411"/>
                <a:gd name="T29" fmla="*/ 0 h 411"/>
                <a:gd name="T30" fmla="*/ 206 w 411"/>
                <a:gd name="T31" fmla="*/ 26 h 411"/>
                <a:gd name="T32" fmla="*/ 385 w 411"/>
                <a:gd name="T33" fmla="*/ 205 h 411"/>
                <a:gd name="T34" fmla="*/ 206 w 411"/>
                <a:gd name="T35" fmla="*/ 385 h 411"/>
                <a:gd name="T36" fmla="*/ 27 w 411"/>
                <a:gd name="T37" fmla="*/ 205 h 411"/>
                <a:gd name="T38" fmla="*/ 206 w 411"/>
                <a:gd name="T39" fmla="*/ 2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1" h="411">
                  <a:moveTo>
                    <a:pt x="224" y="346"/>
                  </a:moveTo>
                  <a:lnTo>
                    <a:pt x="193" y="320"/>
                  </a:lnTo>
                  <a:lnTo>
                    <a:pt x="272" y="227"/>
                  </a:lnTo>
                  <a:lnTo>
                    <a:pt x="67" y="227"/>
                  </a:lnTo>
                  <a:lnTo>
                    <a:pt x="67" y="183"/>
                  </a:lnTo>
                  <a:lnTo>
                    <a:pt x="272" y="183"/>
                  </a:lnTo>
                  <a:lnTo>
                    <a:pt x="193" y="91"/>
                  </a:lnTo>
                  <a:lnTo>
                    <a:pt x="224" y="64"/>
                  </a:lnTo>
                  <a:lnTo>
                    <a:pt x="345" y="205"/>
                  </a:lnTo>
                  <a:lnTo>
                    <a:pt x="224" y="346"/>
                  </a:lnTo>
                  <a:close/>
                  <a:moveTo>
                    <a:pt x="206" y="0"/>
                  </a:moveTo>
                  <a:cubicBezTo>
                    <a:pt x="319" y="0"/>
                    <a:pt x="411" y="92"/>
                    <a:pt x="411" y="205"/>
                  </a:cubicBezTo>
                  <a:cubicBezTo>
                    <a:pt x="411" y="319"/>
                    <a:pt x="319" y="411"/>
                    <a:pt x="206" y="411"/>
                  </a:cubicBezTo>
                  <a:cubicBezTo>
                    <a:pt x="92" y="411"/>
                    <a:pt x="0" y="319"/>
                    <a:pt x="0" y="205"/>
                  </a:cubicBezTo>
                  <a:cubicBezTo>
                    <a:pt x="0" y="92"/>
                    <a:pt x="92" y="0"/>
                    <a:pt x="206" y="0"/>
                  </a:cubicBezTo>
                  <a:close/>
                  <a:moveTo>
                    <a:pt x="206" y="26"/>
                  </a:moveTo>
                  <a:cubicBezTo>
                    <a:pt x="305" y="26"/>
                    <a:pt x="385" y="106"/>
                    <a:pt x="385" y="205"/>
                  </a:cubicBezTo>
                  <a:cubicBezTo>
                    <a:pt x="385" y="304"/>
                    <a:pt x="305" y="385"/>
                    <a:pt x="206" y="385"/>
                  </a:cubicBezTo>
                  <a:cubicBezTo>
                    <a:pt x="107" y="385"/>
                    <a:pt x="27" y="304"/>
                    <a:pt x="27" y="205"/>
                  </a:cubicBezTo>
                  <a:cubicBezTo>
                    <a:pt x="27" y="106"/>
                    <a:pt x="107" y="26"/>
                    <a:pt x="206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90" name="TextBox 108">
              <a:extLst>
                <a:ext uri="{FF2B5EF4-FFF2-40B4-BE49-F238E27FC236}">
                  <a16:creationId xmlns:a16="http://schemas.microsoft.com/office/drawing/2014/main" id="{F5884A2B-BAED-4539-B6F3-745524FDDD3F}"/>
                </a:ext>
              </a:extLst>
            </p:cNvPr>
            <p:cNvSpPr txBox="1"/>
            <p:nvPr/>
          </p:nvSpPr>
          <p:spPr>
            <a:xfrm>
              <a:off x="1358178" y="503365"/>
              <a:ext cx="2646782" cy="584727"/>
            </a:xfrm>
            <a:prstGeom prst="rect">
              <a:avLst/>
            </a:prstGeom>
            <a:noFill/>
          </p:spPr>
          <p:txBody>
            <a:bodyPr wrap="none" lIns="91392" tIns="45696" rIns="91392" bIns="45696" rtlCol="0" anchor="ctr">
              <a:spAutoFit/>
            </a:bodyPr>
            <a:lstStyle/>
            <a:p>
              <a:r>
                <a:rPr lang="zh-CN" altLang="en-US" sz="3200" b="1" dirty="0">
                  <a:solidFill>
                    <a:srgbClr val="F8F8F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人工神经网络</a:t>
              </a:r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8E518023-D079-497A-9CA8-33425B923670}"/>
              </a:ext>
            </a:extLst>
          </p:cNvPr>
          <p:cNvGrpSpPr/>
          <p:nvPr/>
        </p:nvGrpSpPr>
        <p:grpSpPr>
          <a:xfrm>
            <a:off x="449413" y="243093"/>
            <a:ext cx="704498" cy="716130"/>
            <a:chOff x="424013" y="437838"/>
            <a:chExt cx="704498" cy="716130"/>
          </a:xfrm>
        </p:grpSpPr>
        <p:sp>
          <p:nvSpPr>
            <p:cNvPr id="92" name="Oval 12">
              <a:extLst>
                <a:ext uri="{FF2B5EF4-FFF2-40B4-BE49-F238E27FC236}">
                  <a16:creationId xmlns:a16="http://schemas.microsoft.com/office/drawing/2014/main" id="{3D7C6225-D109-4666-B959-0BDACF286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13" y="437838"/>
              <a:ext cx="704498" cy="716130"/>
            </a:xfrm>
            <a:prstGeom prst="ellipse">
              <a:avLst/>
            </a:prstGeom>
            <a:solidFill>
              <a:srgbClr val="0A2C70"/>
            </a:solidFill>
            <a:ln w="63500">
              <a:solidFill>
                <a:srgbClr val="F3F8FB"/>
              </a:solidFill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93" name="椭圆 11">
              <a:extLst>
                <a:ext uri="{FF2B5EF4-FFF2-40B4-BE49-F238E27FC236}">
                  <a16:creationId xmlns:a16="http://schemas.microsoft.com/office/drawing/2014/main" id="{90BCC2EA-F498-4837-A26A-39BE33B34960}"/>
                </a:ext>
              </a:extLst>
            </p:cNvPr>
            <p:cNvSpPr/>
            <p:nvPr/>
          </p:nvSpPr>
          <p:spPr>
            <a:xfrm>
              <a:off x="535308" y="624636"/>
              <a:ext cx="457200" cy="339435"/>
            </a:xfrm>
            <a:custGeom>
              <a:avLst/>
              <a:gdLst>
                <a:gd name="connsiteX0" fmla="*/ 16373 w 607639"/>
                <a:gd name="connsiteY0" fmla="*/ 391850 h 451125"/>
                <a:gd name="connsiteX1" fmla="*/ 591266 w 607639"/>
                <a:gd name="connsiteY1" fmla="*/ 391850 h 451125"/>
                <a:gd name="connsiteX2" fmla="*/ 607639 w 607639"/>
                <a:gd name="connsiteY2" fmla="*/ 408208 h 451125"/>
                <a:gd name="connsiteX3" fmla="*/ 564684 w 607639"/>
                <a:gd name="connsiteY3" fmla="*/ 451125 h 451125"/>
                <a:gd name="connsiteX4" fmla="*/ 42955 w 607639"/>
                <a:gd name="connsiteY4" fmla="*/ 451125 h 451125"/>
                <a:gd name="connsiteX5" fmla="*/ 0 w 607639"/>
                <a:gd name="connsiteY5" fmla="*/ 408208 h 451125"/>
                <a:gd name="connsiteX6" fmla="*/ 16373 w 607639"/>
                <a:gd name="connsiteY6" fmla="*/ 391850 h 451125"/>
                <a:gd name="connsiteX7" fmla="*/ 243452 w 607639"/>
                <a:gd name="connsiteY7" fmla="*/ 119577 h 451125"/>
                <a:gd name="connsiteX8" fmla="*/ 349014 w 607639"/>
                <a:gd name="connsiteY8" fmla="*/ 156328 h 451125"/>
                <a:gd name="connsiteX9" fmla="*/ 352867 w 607639"/>
                <a:gd name="connsiteY9" fmla="*/ 161234 h 451125"/>
                <a:gd name="connsiteX10" fmla="*/ 350074 w 607639"/>
                <a:gd name="connsiteY10" fmla="*/ 166911 h 451125"/>
                <a:gd name="connsiteX11" fmla="*/ 327054 w 607639"/>
                <a:gd name="connsiteY11" fmla="*/ 180765 h 451125"/>
                <a:gd name="connsiteX12" fmla="*/ 370300 w 607639"/>
                <a:gd name="connsiteY12" fmla="*/ 223866 h 451125"/>
                <a:gd name="connsiteX13" fmla="*/ 370300 w 607639"/>
                <a:gd name="connsiteY13" fmla="*/ 232236 h 451125"/>
                <a:gd name="connsiteX14" fmla="*/ 348725 w 607639"/>
                <a:gd name="connsiteY14" fmla="*/ 253786 h 451125"/>
                <a:gd name="connsiteX15" fmla="*/ 344487 w 607639"/>
                <a:gd name="connsiteY15" fmla="*/ 255518 h 451125"/>
                <a:gd name="connsiteX16" fmla="*/ 340346 w 607639"/>
                <a:gd name="connsiteY16" fmla="*/ 253786 h 451125"/>
                <a:gd name="connsiteX17" fmla="*/ 297196 w 607639"/>
                <a:gd name="connsiteY17" fmla="*/ 210685 h 451125"/>
                <a:gd name="connsiteX18" fmla="*/ 283327 w 607639"/>
                <a:gd name="connsiteY18" fmla="*/ 233583 h 451125"/>
                <a:gd name="connsiteX19" fmla="*/ 277644 w 607639"/>
                <a:gd name="connsiteY19" fmla="*/ 236373 h 451125"/>
                <a:gd name="connsiteX20" fmla="*/ 272636 w 607639"/>
                <a:gd name="connsiteY20" fmla="*/ 232428 h 451125"/>
                <a:gd name="connsiteX21" fmla="*/ 235939 w 607639"/>
                <a:gd name="connsiteY21" fmla="*/ 127081 h 451125"/>
                <a:gd name="connsiteX22" fmla="*/ 237384 w 607639"/>
                <a:gd name="connsiteY22" fmla="*/ 121020 h 451125"/>
                <a:gd name="connsiteX23" fmla="*/ 243452 w 607639"/>
                <a:gd name="connsiteY23" fmla="*/ 119577 h 451125"/>
                <a:gd name="connsiteX24" fmla="*/ 93794 w 607639"/>
                <a:gd name="connsiteY24" fmla="*/ 41738 h 451125"/>
                <a:gd name="connsiteX25" fmla="*/ 90423 w 607639"/>
                <a:gd name="connsiteY25" fmla="*/ 45103 h 451125"/>
                <a:gd name="connsiteX26" fmla="*/ 90423 w 607639"/>
                <a:gd name="connsiteY26" fmla="*/ 329766 h 451125"/>
                <a:gd name="connsiteX27" fmla="*/ 93794 w 607639"/>
                <a:gd name="connsiteY27" fmla="*/ 333035 h 451125"/>
                <a:gd name="connsiteX28" fmla="*/ 513942 w 607639"/>
                <a:gd name="connsiteY28" fmla="*/ 333035 h 451125"/>
                <a:gd name="connsiteX29" fmla="*/ 517217 w 607639"/>
                <a:gd name="connsiteY29" fmla="*/ 329766 h 451125"/>
                <a:gd name="connsiteX30" fmla="*/ 517217 w 607639"/>
                <a:gd name="connsiteY30" fmla="*/ 45103 h 451125"/>
                <a:gd name="connsiteX31" fmla="*/ 513942 w 607639"/>
                <a:gd name="connsiteY31" fmla="*/ 41738 h 451125"/>
                <a:gd name="connsiteX32" fmla="*/ 93794 w 607639"/>
                <a:gd name="connsiteY32" fmla="*/ 0 h 451125"/>
                <a:gd name="connsiteX33" fmla="*/ 513942 w 607639"/>
                <a:gd name="connsiteY33" fmla="*/ 0 h 451125"/>
                <a:gd name="connsiteX34" fmla="*/ 559020 w 607639"/>
                <a:gd name="connsiteY34" fmla="*/ 45103 h 451125"/>
                <a:gd name="connsiteX35" fmla="*/ 559020 w 607639"/>
                <a:gd name="connsiteY35" fmla="*/ 329766 h 451125"/>
                <a:gd name="connsiteX36" fmla="*/ 513942 w 607639"/>
                <a:gd name="connsiteY36" fmla="*/ 374773 h 451125"/>
                <a:gd name="connsiteX37" fmla="*/ 93794 w 607639"/>
                <a:gd name="connsiteY37" fmla="*/ 374773 h 451125"/>
                <a:gd name="connsiteX38" fmla="*/ 48620 w 607639"/>
                <a:gd name="connsiteY38" fmla="*/ 329766 h 451125"/>
                <a:gd name="connsiteX39" fmla="*/ 48620 w 607639"/>
                <a:gd name="connsiteY39" fmla="*/ 45103 h 451125"/>
                <a:gd name="connsiteX40" fmla="*/ 93794 w 607639"/>
                <a:gd name="connsiteY40" fmla="*/ 0 h 45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7639" h="451125">
                  <a:moveTo>
                    <a:pt x="16373" y="391850"/>
                  </a:moveTo>
                  <a:lnTo>
                    <a:pt x="591266" y="391850"/>
                  </a:lnTo>
                  <a:cubicBezTo>
                    <a:pt x="600319" y="391850"/>
                    <a:pt x="607639" y="399163"/>
                    <a:pt x="607639" y="408208"/>
                  </a:cubicBezTo>
                  <a:cubicBezTo>
                    <a:pt x="607639" y="431880"/>
                    <a:pt x="588377" y="451125"/>
                    <a:pt x="564684" y="451125"/>
                  </a:cubicBezTo>
                  <a:lnTo>
                    <a:pt x="42955" y="451125"/>
                  </a:lnTo>
                  <a:cubicBezTo>
                    <a:pt x="19262" y="451125"/>
                    <a:pt x="0" y="431880"/>
                    <a:pt x="0" y="408208"/>
                  </a:cubicBezTo>
                  <a:cubicBezTo>
                    <a:pt x="0" y="399163"/>
                    <a:pt x="7320" y="391850"/>
                    <a:pt x="16373" y="391850"/>
                  </a:cubicBezTo>
                  <a:close/>
                  <a:moveTo>
                    <a:pt x="243452" y="119577"/>
                  </a:moveTo>
                  <a:lnTo>
                    <a:pt x="349014" y="156328"/>
                  </a:lnTo>
                  <a:cubicBezTo>
                    <a:pt x="351133" y="157001"/>
                    <a:pt x="352674" y="158925"/>
                    <a:pt x="352867" y="161234"/>
                  </a:cubicBezTo>
                  <a:cubicBezTo>
                    <a:pt x="353156" y="163543"/>
                    <a:pt x="352000" y="165660"/>
                    <a:pt x="350074" y="166911"/>
                  </a:cubicBezTo>
                  <a:lnTo>
                    <a:pt x="327054" y="180765"/>
                  </a:lnTo>
                  <a:lnTo>
                    <a:pt x="370300" y="223866"/>
                  </a:lnTo>
                  <a:cubicBezTo>
                    <a:pt x="372515" y="226175"/>
                    <a:pt x="372515" y="229927"/>
                    <a:pt x="370300" y="232236"/>
                  </a:cubicBezTo>
                  <a:lnTo>
                    <a:pt x="348725" y="253786"/>
                  </a:lnTo>
                  <a:cubicBezTo>
                    <a:pt x="347569" y="254845"/>
                    <a:pt x="346125" y="255518"/>
                    <a:pt x="344487" y="255518"/>
                  </a:cubicBezTo>
                  <a:cubicBezTo>
                    <a:pt x="342946" y="255518"/>
                    <a:pt x="341502" y="254845"/>
                    <a:pt x="340346" y="253786"/>
                  </a:cubicBezTo>
                  <a:lnTo>
                    <a:pt x="297196" y="210685"/>
                  </a:lnTo>
                  <a:lnTo>
                    <a:pt x="283327" y="233583"/>
                  </a:lnTo>
                  <a:cubicBezTo>
                    <a:pt x="282075" y="235507"/>
                    <a:pt x="279859" y="236661"/>
                    <a:pt x="277644" y="236373"/>
                  </a:cubicBezTo>
                  <a:cubicBezTo>
                    <a:pt x="275333" y="236180"/>
                    <a:pt x="273406" y="234641"/>
                    <a:pt x="272636" y="232428"/>
                  </a:cubicBezTo>
                  <a:lnTo>
                    <a:pt x="235939" y="127081"/>
                  </a:lnTo>
                  <a:cubicBezTo>
                    <a:pt x="235265" y="124964"/>
                    <a:pt x="235747" y="122559"/>
                    <a:pt x="237384" y="121020"/>
                  </a:cubicBezTo>
                  <a:cubicBezTo>
                    <a:pt x="238925" y="119384"/>
                    <a:pt x="241333" y="118903"/>
                    <a:pt x="243452" y="119577"/>
                  </a:cubicBezTo>
                  <a:close/>
                  <a:moveTo>
                    <a:pt x="93794" y="41738"/>
                  </a:moveTo>
                  <a:cubicBezTo>
                    <a:pt x="91964" y="41738"/>
                    <a:pt x="90423" y="43276"/>
                    <a:pt x="90423" y="45103"/>
                  </a:cubicBezTo>
                  <a:lnTo>
                    <a:pt x="90423" y="329766"/>
                  </a:lnTo>
                  <a:cubicBezTo>
                    <a:pt x="90423" y="331593"/>
                    <a:pt x="91964" y="333035"/>
                    <a:pt x="93794" y="333035"/>
                  </a:cubicBezTo>
                  <a:lnTo>
                    <a:pt x="513942" y="333035"/>
                  </a:lnTo>
                  <a:cubicBezTo>
                    <a:pt x="515676" y="333035"/>
                    <a:pt x="517217" y="331593"/>
                    <a:pt x="517217" y="329766"/>
                  </a:cubicBezTo>
                  <a:lnTo>
                    <a:pt x="517217" y="45103"/>
                  </a:lnTo>
                  <a:cubicBezTo>
                    <a:pt x="517217" y="43276"/>
                    <a:pt x="515676" y="41738"/>
                    <a:pt x="513942" y="41738"/>
                  </a:cubicBezTo>
                  <a:close/>
                  <a:moveTo>
                    <a:pt x="93794" y="0"/>
                  </a:moveTo>
                  <a:lnTo>
                    <a:pt x="513942" y="0"/>
                  </a:lnTo>
                  <a:cubicBezTo>
                    <a:pt x="538793" y="0"/>
                    <a:pt x="559020" y="20196"/>
                    <a:pt x="559020" y="45103"/>
                  </a:cubicBezTo>
                  <a:lnTo>
                    <a:pt x="559020" y="329766"/>
                  </a:lnTo>
                  <a:cubicBezTo>
                    <a:pt x="559020" y="354577"/>
                    <a:pt x="538793" y="374773"/>
                    <a:pt x="513942" y="374773"/>
                  </a:cubicBezTo>
                  <a:lnTo>
                    <a:pt x="93794" y="374773"/>
                  </a:lnTo>
                  <a:cubicBezTo>
                    <a:pt x="68847" y="374773"/>
                    <a:pt x="48620" y="354577"/>
                    <a:pt x="48620" y="329766"/>
                  </a:cubicBezTo>
                  <a:lnTo>
                    <a:pt x="48620" y="45103"/>
                  </a:lnTo>
                  <a:cubicBezTo>
                    <a:pt x="48620" y="20196"/>
                    <a:pt x="68847" y="0"/>
                    <a:pt x="93794" y="0"/>
                  </a:cubicBezTo>
                  <a:close/>
                </a:path>
              </a:pathLst>
            </a:custGeom>
            <a:solidFill>
              <a:srgbClr val="0B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67E9F1E2-77D1-4BE6-B43A-B6EA4089CA53}"/>
              </a:ext>
            </a:extLst>
          </p:cNvPr>
          <p:cNvGrpSpPr/>
          <p:nvPr/>
        </p:nvGrpSpPr>
        <p:grpSpPr>
          <a:xfrm>
            <a:off x="448778" y="1213858"/>
            <a:ext cx="4309834" cy="588606"/>
            <a:chOff x="912010" y="1434317"/>
            <a:chExt cx="2549611" cy="588606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5F786E2F-8493-4B98-A019-4A98FBB92537}"/>
                </a:ext>
              </a:extLst>
            </p:cNvPr>
            <p:cNvGrpSpPr/>
            <p:nvPr/>
          </p:nvGrpSpPr>
          <p:grpSpPr>
            <a:xfrm>
              <a:off x="912010" y="1434317"/>
              <a:ext cx="2549611" cy="588606"/>
              <a:chOff x="589176" y="1891735"/>
              <a:chExt cx="2549611" cy="58860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D7D0BF19-42A0-47BE-B6E0-C1DBEE3F5895}"/>
                  </a:ext>
                </a:extLst>
              </p:cNvPr>
              <p:cNvGrpSpPr/>
              <p:nvPr/>
            </p:nvGrpSpPr>
            <p:grpSpPr>
              <a:xfrm>
                <a:off x="589176" y="2106775"/>
                <a:ext cx="2549611" cy="373566"/>
                <a:chOff x="811353" y="1796077"/>
                <a:chExt cx="2432971" cy="644757"/>
              </a:xfrm>
            </p:grpSpPr>
            <p:cxnSp>
              <p:nvCxnSpPr>
                <p:cNvPr id="99" name="直接连接符 98">
                  <a:extLst>
                    <a:ext uri="{FF2B5EF4-FFF2-40B4-BE49-F238E27FC236}">
                      <a16:creationId xmlns:a16="http://schemas.microsoft.com/office/drawing/2014/main" id="{E75846E6-229A-49F6-9BE9-D32C0AE57B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796077"/>
                  <a:ext cx="0" cy="641269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接连接符 99">
                  <a:extLst>
                    <a:ext uri="{FF2B5EF4-FFF2-40B4-BE49-F238E27FC236}">
                      <a16:creationId xmlns:a16="http://schemas.microsoft.com/office/drawing/2014/main" id="{B4A45E37-3D43-436D-AE68-A2F5F8FCC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2440833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接连接符 100">
                  <a:extLst>
                    <a:ext uri="{FF2B5EF4-FFF2-40B4-BE49-F238E27FC236}">
                      <a16:creationId xmlns:a16="http://schemas.microsoft.com/office/drawing/2014/main" id="{EF8E8FC1-1E24-4402-8D5E-D597EA9950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44324" y="1796077"/>
                  <a:ext cx="0" cy="644757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接连接符 101">
                  <a:extLst>
                    <a:ext uri="{FF2B5EF4-FFF2-40B4-BE49-F238E27FC236}">
                      <a16:creationId xmlns:a16="http://schemas.microsoft.com/office/drawing/2014/main" id="{93B81CC5-64F7-4A7B-8CD0-2E40576772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822372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8" name="矩形: 圆顶角 97">
                <a:extLst>
                  <a:ext uri="{FF2B5EF4-FFF2-40B4-BE49-F238E27FC236}">
                    <a16:creationId xmlns:a16="http://schemas.microsoft.com/office/drawing/2014/main" id="{F3C0CA25-09E5-4319-A1D8-DEF297512DCC}"/>
                  </a:ext>
                </a:extLst>
              </p:cNvPr>
              <p:cNvSpPr/>
              <p:nvPr/>
            </p:nvSpPr>
            <p:spPr>
              <a:xfrm>
                <a:off x="630810" y="1891735"/>
                <a:ext cx="2468161" cy="512681"/>
              </a:xfrm>
              <a:prstGeom prst="round2SameRect">
                <a:avLst/>
              </a:prstGeom>
              <a:solidFill>
                <a:srgbClr val="3263B1"/>
              </a:solidFill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00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2677F638-6D5E-4728-9B0E-EC3C62932183}"/>
                </a:ext>
              </a:extLst>
            </p:cNvPr>
            <p:cNvSpPr/>
            <p:nvPr/>
          </p:nvSpPr>
          <p:spPr>
            <a:xfrm>
              <a:off x="984462" y="1464437"/>
              <a:ext cx="24373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网络结构</a:t>
              </a:r>
            </a:p>
          </p:txBody>
        </p:sp>
      </p:grpSp>
      <p:sp>
        <p:nvSpPr>
          <p:cNvPr id="63" name="矩形 62">
            <a:extLst>
              <a:ext uri="{FF2B5EF4-FFF2-40B4-BE49-F238E27FC236}">
                <a16:creationId xmlns:a16="http://schemas.microsoft.com/office/drawing/2014/main" id="{BF5331A1-F17C-43BC-89CF-B22F50EFCA1E}"/>
              </a:ext>
            </a:extLst>
          </p:cNvPr>
          <p:cNvSpPr/>
          <p:nvPr/>
        </p:nvSpPr>
        <p:spPr>
          <a:xfrm>
            <a:off x="935724" y="1889936"/>
            <a:ext cx="9573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神经元不同的连接方式构成不同的网络结构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圆角矩形 82">
            <a:extLst>
              <a:ext uri="{FF2B5EF4-FFF2-40B4-BE49-F238E27FC236}">
                <a16:creationId xmlns:a16="http://schemas.microsoft.com/office/drawing/2014/main" id="{3A4E723B-C969-411D-B608-410523B55229}"/>
              </a:ext>
            </a:extLst>
          </p:cNvPr>
          <p:cNvSpPr/>
          <p:nvPr/>
        </p:nvSpPr>
        <p:spPr>
          <a:xfrm>
            <a:off x="3821874" y="5387231"/>
            <a:ext cx="4765502" cy="589819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3249452F-A5E4-4016-8302-25EDDDB87F89}"/>
              </a:ext>
            </a:extLst>
          </p:cNvPr>
          <p:cNvSpPr/>
          <p:nvPr/>
        </p:nvSpPr>
        <p:spPr>
          <a:xfrm>
            <a:off x="3862063" y="5488244"/>
            <a:ext cx="47253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每个神经元都有自己的权重和偏置参数</a:t>
            </a: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DE609CFC-4727-4DBF-A26B-B8FE7A1E0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7568" y="3465701"/>
            <a:ext cx="2362200" cy="1666875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08090294-74E3-4FD1-AEBB-31BD9307B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7568" y="1450520"/>
            <a:ext cx="2362200" cy="1718837"/>
          </a:xfrm>
          <a:prstGeom prst="rect">
            <a:avLst/>
          </a:prstGeom>
        </p:spPr>
      </p:pic>
      <p:sp>
        <p:nvSpPr>
          <p:cNvPr id="68" name="矩形 67">
            <a:extLst>
              <a:ext uri="{FF2B5EF4-FFF2-40B4-BE49-F238E27FC236}">
                <a16:creationId xmlns:a16="http://schemas.microsoft.com/office/drawing/2014/main" id="{A6A7DEAA-A4C0-4F13-8A1C-90A016425EB0}"/>
              </a:ext>
            </a:extLst>
          </p:cNvPr>
          <p:cNvSpPr/>
          <p:nvPr/>
        </p:nvSpPr>
        <p:spPr>
          <a:xfrm>
            <a:off x="942975" y="2400185"/>
            <a:ext cx="2214563" cy="1896630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D42D92D7-2F8B-4AAC-9EBB-8311B7280EE7}"/>
              </a:ext>
            </a:extLst>
          </p:cNvPr>
          <p:cNvSpPr/>
          <p:nvPr/>
        </p:nvSpPr>
        <p:spPr>
          <a:xfrm>
            <a:off x="2550897" y="2966658"/>
            <a:ext cx="489157" cy="4425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等腰三角形 69">
            <a:extLst>
              <a:ext uri="{FF2B5EF4-FFF2-40B4-BE49-F238E27FC236}">
                <a16:creationId xmlns:a16="http://schemas.microsoft.com/office/drawing/2014/main" id="{26429188-3ED4-423B-8942-160B7E30D2C0}"/>
              </a:ext>
            </a:extLst>
          </p:cNvPr>
          <p:cNvSpPr/>
          <p:nvPr/>
        </p:nvSpPr>
        <p:spPr>
          <a:xfrm>
            <a:off x="1646702" y="3937107"/>
            <a:ext cx="387614" cy="335453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1" name="直線單箭頭接點 24">
            <a:extLst>
              <a:ext uri="{FF2B5EF4-FFF2-40B4-BE49-F238E27FC236}">
                <a16:creationId xmlns:a16="http://schemas.microsoft.com/office/drawing/2014/main" id="{F14BA582-86CD-4D70-B650-E81CB6ED2C78}"/>
              </a:ext>
            </a:extLst>
          </p:cNvPr>
          <p:cNvCxnSpPr/>
          <p:nvPr/>
        </p:nvCxnSpPr>
        <p:spPr>
          <a:xfrm flipV="1">
            <a:off x="1840749" y="3428890"/>
            <a:ext cx="0" cy="4702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3" name="Object 12">
            <a:extLst>
              <a:ext uri="{FF2B5EF4-FFF2-40B4-BE49-F238E27FC236}">
                <a16:creationId xmlns:a16="http://schemas.microsoft.com/office/drawing/2014/main" id="{90CB6F87-9D0A-4B68-9E89-A5C137A1FF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6893874"/>
              </p:ext>
            </p:extLst>
          </p:nvPr>
        </p:nvGraphicFramePr>
        <p:xfrm>
          <a:off x="2541611" y="3020573"/>
          <a:ext cx="511730" cy="3323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方程式" r:id="rId6" imgW="317160" imgH="215640" progId="Equation.3">
                  <p:embed/>
                </p:oleObj>
              </mc:Choice>
              <mc:Fallback>
                <p:oleObj name="方程式" r:id="rId6" imgW="317160" imgH="215640" progId="Equation.3">
                  <p:embed/>
                  <p:pic>
                    <p:nvPicPr>
                      <p:cNvPr id="73" name="Object 12">
                        <a:extLst>
                          <a:ext uri="{FF2B5EF4-FFF2-40B4-BE49-F238E27FC236}">
                            <a16:creationId xmlns:a16="http://schemas.microsoft.com/office/drawing/2014/main" id="{90CB6F87-9D0A-4B68-9E89-A5C137A1FF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1611" y="3020573"/>
                        <a:ext cx="511730" cy="33231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椭圆 73">
            <a:extLst>
              <a:ext uri="{FF2B5EF4-FFF2-40B4-BE49-F238E27FC236}">
                <a16:creationId xmlns:a16="http://schemas.microsoft.com/office/drawing/2014/main" id="{6EFA596D-4E60-4902-8086-15030B2A3E17}"/>
              </a:ext>
            </a:extLst>
          </p:cNvPr>
          <p:cNvSpPr/>
          <p:nvPr/>
        </p:nvSpPr>
        <p:spPr>
          <a:xfrm>
            <a:off x="1611719" y="2984371"/>
            <a:ext cx="454282" cy="4485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C8129674-74E4-4A5F-9842-C5C149C87545}"/>
                  </a:ext>
                </a:extLst>
              </p:cNvPr>
              <p:cNvSpPr txBox="1"/>
              <p:nvPr/>
            </p:nvSpPr>
            <p:spPr>
              <a:xfrm>
                <a:off x="1617689" y="3091736"/>
                <a:ext cx="459628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40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C8129674-74E4-4A5F-9842-C5C149C87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89" y="3091736"/>
                <a:ext cx="459628" cy="215444"/>
              </a:xfrm>
              <a:prstGeom prst="rect">
                <a:avLst/>
              </a:prstGeom>
              <a:blipFill>
                <a:blip r:embed="rId8"/>
                <a:stretch>
                  <a:fillRect b="-30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直線單箭頭接點 31">
            <a:extLst>
              <a:ext uri="{FF2B5EF4-FFF2-40B4-BE49-F238E27FC236}">
                <a16:creationId xmlns:a16="http://schemas.microsoft.com/office/drawing/2014/main" id="{FCA6FBD8-383A-4A26-B7FB-BC07C20075FD}"/>
              </a:ext>
            </a:extLst>
          </p:cNvPr>
          <p:cNvCxnSpPr/>
          <p:nvPr/>
        </p:nvCxnSpPr>
        <p:spPr>
          <a:xfrm flipV="1">
            <a:off x="2109206" y="3206038"/>
            <a:ext cx="409839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20">
            <a:extLst>
              <a:ext uri="{FF2B5EF4-FFF2-40B4-BE49-F238E27FC236}">
                <a16:creationId xmlns:a16="http://schemas.microsoft.com/office/drawing/2014/main" id="{AEF7D1E7-2260-428C-B08C-6CC97DFE604B}"/>
              </a:ext>
            </a:extLst>
          </p:cNvPr>
          <p:cNvCxnSpPr/>
          <p:nvPr/>
        </p:nvCxnSpPr>
        <p:spPr>
          <a:xfrm flipV="1">
            <a:off x="1094382" y="3288090"/>
            <a:ext cx="491842" cy="8215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23">
            <a:extLst>
              <a:ext uri="{FF2B5EF4-FFF2-40B4-BE49-F238E27FC236}">
                <a16:creationId xmlns:a16="http://schemas.microsoft.com/office/drawing/2014/main" id="{A26F16A4-A7A2-42DA-A335-0DAEBD25B0FC}"/>
              </a:ext>
            </a:extLst>
          </p:cNvPr>
          <p:cNvCxnSpPr/>
          <p:nvPr/>
        </p:nvCxnSpPr>
        <p:spPr>
          <a:xfrm>
            <a:off x="1086470" y="2527668"/>
            <a:ext cx="513948" cy="6267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32">
            <a:extLst>
              <a:ext uri="{FF2B5EF4-FFF2-40B4-BE49-F238E27FC236}">
                <a16:creationId xmlns:a16="http://schemas.microsoft.com/office/drawing/2014/main" id="{067A3DBC-84E1-45C1-80A8-E912F294E354}"/>
              </a:ext>
            </a:extLst>
          </p:cNvPr>
          <p:cNvCxnSpPr/>
          <p:nvPr/>
        </p:nvCxnSpPr>
        <p:spPr>
          <a:xfrm>
            <a:off x="1099999" y="3228679"/>
            <a:ext cx="5055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8D567416-0871-4FF9-9A3B-3276433F0A60}"/>
              </a:ext>
            </a:extLst>
          </p:cNvPr>
          <p:cNvGrpSpPr/>
          <p:nvPr/>
        </p:nvGrpSpPr>
        <p:grpSpPr>
          <a:xfrm>
            <a:off x="3340820" y="3228387"/>
            <a:ext cx="2214563" cy="1896630"/>
            <a:chOff x="942975" y="2400185"/>
            <a:chExt cx="2214563" cy="1896630"/>
          </a:xfrm>
        </p:grpSpPr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DBC2EDEC-A9C8-43A7-A893-C94CB7614014}"/>
                </a:ext>
              </a:extLst>
            </p:cNvPr>
            <p:cNvSpPr/>
            <p:nvPr/>
          </p:nvSpPr>
          <p:spPr>
            <a:xfrm>
              <a:off x="942975" y="2400185"/>
              <a:ext cx="2214563" cy="1896630"/>
            </a:xfrm>
            <a:prstGeom prst="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2F28344F-DAFF-4D3F-A4A2-5FAD3322AC1E}"/>
                </a:ext>
              </a:extLst>
            </p:cNvPr>
            <p:cNvGrpSpPr/>
            <p:nvPr/>
          </p:nvGrpSpPr>
          <p:grpSpPr>
            <a:xfrm>
              <a:off x="1086470" y="2527668"/>
              <a:ext cx="1966871" cy="1744892"/>
              <a:chOff x="831764" y="2115198"/>
              <a:chExt cx="1966871" cy="1744892"/>
            </a:xfrm>
          </p:grpSpPr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33B55AC6-73FC-446F-BA60-0221B5981FB7}"/>
                  </a:ext>
                </a:extLst>
              </p:cNvPr>
              <p:cNvSpPr/>
              <p:nvPr/>
            </p:nvSpPr>
            <p:spPr>
              <a:xfrm>
                <a:off x="2296191" y="2554188"/>
                <a:ext cx="489157" cy="44252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等腰三角形 83">
                <a:extLst>
                  <a:ext uri="{FF2B5EF4-FFF2-40B4-BE49-F238E27FC236}">
                    <a16:creationId xmlns:a16="http://schemas.microsoft.com/office/drawing/2014/main" id="{72A9276F-3E6C-4426-91BE-5C4AD99EDB82}"/>
                  </a:ext>
                </a:extLst>
              </p:cNvPr>
              <p:cNvSpPr/>
              <p:nvPr/>
            </p:nvSpPr>
            <p:spPr>
              <a:xfrm>
                <a:off x="1391996" y="3524637"/>
                <a:ext cx="387614" cy="335453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5" name="直線單箭頭接點 24">
                <a:extLst>
                  <a:ext uri="{FF2B5EF4-FFF2-40B4-BE49-F238E27FC236}">
                    <a16:creationId xmlns:a16="http://schemas.microsoft.com/office/drawing/2014/main" id="{39607BA2-EEC4-4B59-8954-8F17C174B266}"/>
                  </a:ext>
                </a:extLst>
              </p:cNvPr>
              <p:cNvCxnSpPr/>
              <p:nvPr/>
            </p:nvCxnSpPr>
            <p:spPr>
              <a:xfrm flipV="1">
                <a:off x="1586043" y="3016420"/>
                <a:ext cx="0" cy="4702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86" name="Object 12">
                    <a:extLst>
                      <a:ext uri="{FF2B5EF4-FFF2-40B4-BE49-F238E27FC236}">
                        <a16:creationId xmlns:a16="http://schemas.microsoft.com/office/drawing/2014/main" id="{E7BDDBDD-B331-40DC-94C0-3F79C31ED1A5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329174214"/>
                      </p:ext>
                    </p:extLst>
                  </p:nvPr>
                </p:nvGraphicFramePr>
                <p:xfrm>
                  <a:off x="2286905" y="2608103"/>
                  <a:ext cx="511730" cy="33231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087" name="方程式" r:id="rId9" imgW="317160" imgH="215640" progId="Equation.3">
                          <p:embed/>
                        </p:oleObj>
                      </mc:Choice>
                      <mc:Fallback>
                        <p:oleObj name="方程式" r:id="rId9" imgW="317160" imgH="215640" progId="Equation.3">
                          <p:embed/>
                          <p:pic>
                            <p:nvPicPr>
                              <p:cNvPr id="86" name="Object 12">
                                <a:extLst>
                                  <a:ext uri="{FF2B5EF4-FFF2-40B4-BE49-F238E27FC236}">
                                    <a16:creationId xmlns:a16="http://schemas.microsoft.com/office/drawing/2014/main" id="{E7BDDBDD-B331-40DC-94C0-3F79C31ED1A5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7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286905" y="2608103"/>
                                <a:ext cx="511730" cy="332318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108" name="Object 12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07137803"/>
                      </p:ext>
                    </p:extLst>
                  </p:nvPr>
                </p:nvGraphicFramePr>
                <p:xfrm>
                  <a:off x="2286905" y="2608103"/>
                  <a:ext cx="511730" cy="33231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45042" name="方程式" r:id="rId23" imgW="317160" imgH="215640" progId="Equation.3">
                          <p:embed/>
                        </p:oleObj>
                      </mc:Choice>
                      <mc:Fallback>
                        <p:oleObj name="方程式" r:id="rId23" imgW="317160" imgH="215640" progId="Equation.3">
                          <p:embed/>
                          <p:pic>
                            <p:nvPicPr>
                              <p:cNvPr id="94" name="Object 12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4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286905" y="2608103"/>
                                <a:ext cx="511730" cy="332318"/>
                              </a:xfrm>
                              <a:prstGeom prst="rect">
                                <a:avLst/>
                              </a:prstGeom>
                              <a:noFill/>
                              <a:extLst/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sp>
            <p:nvSpPr>
              <p:cNvPr id="103" name="椭圆 102">
                <a:extLst>
                  <a:ext uri="{FF2B5EF4-FFF2-40B4-BE49-F238E27FC236}">
                    <a16:creationId xmlns:a16="http://schemas.microsoft.com/office/drawing/2014/main" id="{B48C01B4-AB6A-46A8-BE79-1866C5F126CF}"/>
                  </a:ext>
                </a:extLst>
              </p:cNvPr>
              <p:cNvSpPr/>
              <p:nvPr/>
            </p:nvSpPr>
            <p:spPr>
              <a:xfrm>
                <a:off x="1357013" y="2571901"/>
                <a:ext cx="454282" cy="44853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文本框 103">
                    <a:extLst>
                      <a:ext uri="{FF2B5EF4-FFF2-40B4-BE49-F238E27FC236}">
                        <a16:creationId xmlns:a16="http://schemas.microsoft.com/office/drawing/2014/main" id="{BE0C2370-B961-4AB6-83EB-2FAC143187BE}"/>
                      </a:ext>
                    </a:extLst>
                  </p:cNvPr>
                  <p:cNvSpPr txBox="1"/>
                  <p:nvPr/>
                </p:nvSpPr>
                <p:spPr>
                  <a:xfrm>
                    <a:off x="1362983" y="2679266"/>
                    <a:ext cx="459628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110" name="文本框 10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62983" y="2679266"/>
                    <a:ext cx="459628" cy="215444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b="-3428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5" name="直線單箭頭接點 31">
                <a:extLst>
                  <a:ext uri="{FF2B5EF4-FFF2-40B4-BE49-F238E27FC236}">
                    <a16:creationId xmlns:a16="http://schemas.microsoft.com/office/drawing/2014/main" id="{0A7E7193-29D6-422E-B0E8-F27F2A880DE1}"/>
                  </a:ext>
                </a:extLst>
              </p:cNvPr>
              <p:cNvCxnSpPr/>
              <p:nvPr/>
            </p:nvCxnSpPr>
            <p:spPr>
              <a:xfrm flipV="1">
                <a:off x="1854500" y="2793568"/>
                <a:ext cx="409839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線單箭頭接點 20">
                <a:extLst>
                  <a:ext uri="{FF2B5EF4-FFF2-40B4-BE49-F238E27FC236}">
                    <a16:creationId xmlns:a16="http://schemas.microsoft.com/office/drawing/2014/main" id="{E889F52F-E5BD-40E3-89AB-686476D0350D}"/>
                  </a:ext>
                </a:extLst>
              </p:cNvPr>
              <p:cNvCxnSpPr/>
              <p:nvPr/>
            </p:nvCxnSpPr>
            <p:spPr>
              <a:xfrm flipV="1">
                <a:off x="839676" y="2875620"/>
                <a:ext cx="491842" cy="8215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單箭頭接點 23">
                <a:extLst>
                  <a:ext uri="{FF2B5EF4-FFF2-40B4-BE49-F238E27FC236}">
                    <a16:creationId xmlns:a16="http://schemas.microsoft.com/office/drawing/2014/main" id="{5532CF94-0FFD-4457-8242-6B4A1D37B507}"/>
                  </a:ext>
                </a:extLst>
              </p:cNvPr>
              <p:cNvCxnSpPr/>
              <p:nvPr/>
            </p:nvCxnSpPr>
            <p:spPr>
              <a:xfrm>
                <a:off x="831764" y="2115198"/>
                <a:ext cx="513948" cy="62677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線單箭頭接點 32">
                <a:extLst>
                  <a:ext uri="{FF2B5EF4-FFF2-40B4-BE49-F238E27FC236}">
                    <a16:creationId xmlns:a16="http://schemas.microsoft.com/office/drawing/2014/main" id="{2A463348-4881-4D0B-9840-0B19B4C2E2AF}"/>
                  </a:ext>
                </a:extLst>
              </p:cNvPr>
              <p:cNvCxnSpPr/>
              <p:nvPr/>
            </p:nvCxnSpPr>
            <p:spPr>
              <a:xfrm>
                <a:off x="845293" y="2816209"/>
                <a:ext cx="5055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ABB85FFA-CDB4-4664-B031-2763EB2B265E}"/>
              </a:ext>
            </a:extLst>
          </p:cNvPr>
          <p:cNvGrpSpPr/>
          <p:nvPr/>
        </p:nvGrpSpPr>
        <p:grpSpPr>
          <a:xfrm>
            <a:off x="961134" y="4418525"/>
            <a:ext cx="2214563" cy="1896630"/>
            <a:chOff x="942975" y="2400185"/>
            <a:chExt cx="2214563" cy="1896630"/>
          </a:xfrm>
        </p:grpSpPr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8646E0D8-47AD-41DD-B722-6023F8016BBB}"/>
                </a:ext>
              </a:extLst>
            </p:cNvPr>
            <p:cNvSpPr/>
            <p:nvPr/>
          </p:nvSpPr>
          <p:spPr>
            <a:xfrm>
              <a:off x="942975" y="2400185"/>
              <a:ext cx="2214563" cy="1896630"/>
            </a:xfrm>
            <a:prstGeom prst="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D5C0F943-713B-4792-8C04-904D4BEE779E}"/>
                </a:ext>
              </a:extLst>
            </p:cNvPr>
            <p:cNvGrpSpPr/>
            <p:nvPr/>
          </p:nvGrpSpPr>
          <p:grpSpPr>
            <a:xfrm>
              <a:off x="1086470" y="2527668"/>
              <a:ext cx="1966871" cy="1744892"/>
              <a:chOff x="831764" y="2115198"/>
              <a:chExt cx="1966871" cy="1744892"/>
            </a:xfrm>
          </p:grpSpPr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DED27642-F028-4AE3-944E-E6BA42438246}"/>
                  </a:ext>
                </a:extLst>
              </p:cNvPr>
              <p:cNvSpPr/>
              <p:nvPr/>
            </p:nvSpPr>
            <p:spPr>
              <a:xfrm>
                <a:off x="2296191" y="2554188"/>
                <a:ext cx="489157" cy="44252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等腰三角形 112">
                <a:extLst>
                  <a:ext uri="{FF2B5EF4-FFF2-40B4-BE49-F238E27FC236}">
                    <a16:creationId xmlns:a16="http://schemas.microsoft.com/office/drawing/2014/main" id="{B0F15B31-FEBE-459F-B944-923DC9267272}"/>
                  </a:ext>
                </a:extLst>
              </p:cNvPr>
              <p:cNvSpPr/>
              <p:nvPr/>
            </p:nvSpPr>
            <p:spPr>
              <a:xfrm>
                <a:off x="1391996" y="3524637"/>
                <a:ext cx="387614" cy="335453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14" name="直線單箭頭接點 24">
                <a:extLst>
                  <a:ext uri="{FF2B5EF4-FFF2-40B4-BE49-F238E27FC236}">
                    <a16:creationId xmlns:a16="http://schemas.microsoft.com/office/drawing/2014/main" id="{6A0BB9A3-FD15-452E-9D23-F259A445868A}"/>
                  </a:ext>
                </a:extLst>
              </p:cNvPr>
              <p:cNvCxnSpPr/>
              <p:nvPr/>
            </p:nvCxnSpPr>
            <p:spPr>
              <a:xfrm flipV="1">
                <a:off x="1586043" y="3016420"/>
                <a:ext cx="0" cy="4702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15" name="Object 12">
                    <a:extLst>
                      <a:ext uri="{FF2B5EF4-FFF2-40B4-BE49-F238E27FC236}">
                        <a16:creationId xmlns:a16="http://schemas.microsoft.com/office/drawing/2014/main" id="{1BF2F7C6-9B90-48F7-AA7C-CD39C3371A55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456312522"/>
                      </p:ext>
                    </p:extLst>
                  </p:nvPr>
                </p:nvGraphicFramePr>
                <p:xfrm>
                  <a:off x="2286905" y="2608103"/>
                  <a:ext cx="511730" cy="33231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088" name="方程式" r:id="rId28" imgW="317160" imgH="215640" progId="Equation.3">
                          <p:embed/>
                        </p:oleObj>
                      </mc:Choice>
                      <mc:Fallback>
                        <p:oleObj name="方程式" r:id="rId28" imgW="317160" imgH="215640" progId="Equation.3">
                          <p:embed/>
                          <p:pic>
                            <p:nvPicPr>
                              <p:cNvPr id="115" name="Object 12">
                                <a:extLst>
                                  <a:ext uri="{FF2B5EF4-FFF2-40B4-BE49-F238E27FC236}">
                                    <a16:creationId xmlns:a16="http://schemas.microsoft.com/office/drawing/2014/main" id="{1BF2F7C6-9B90-48F7-AA7C-CD39C3371A55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4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286905" y="2608103"/>
                                <a:ext cx="511730" cy="332318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122" name="Object 12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134348723"/>
                      </p:ext>
                    </p:extLst>
                  </p:nvPr>
                </p:nvGraphicFramePr>
                <p:xfrm>
                  <a:off x="2286905" y="2608103"/>
                  <a:ext cx="511730" cy="33231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45043" name="方程式" r:id="rId23" imgW="317160" imgH="215640" progId="Equation.3">
                          <p:embed/>
                        </p:oleObj>
                      </mc:Choice>
                      <mc:Fallback>
                        <p:oleObj name="方程式" r:id="rId23" imgW="317160" imgH="215640" progId="Equation.3">
                          <p:embed/>
                          <p:pic>
                            <p:nvPicPr>
                              <p:cNvPr id="108" name="Object 12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4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286905" y="2608103"/>
                                <a:ext cx="511730" cy="332318"/>
                              </a:xfrm>
                              <a:prstGeom prst="rect">
                                <a:avLst/>
                              </a:prstGeom>
                              <a:noFill/>
                              <a:extLst/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sp>
            <p:nvSpPr>
              <p:cNvPr id="116" name="椭圆 115">
                <a:extLst>
                  <a:ext uri="{FF2B5EF4-FFF2-40B4-BE49-F238E27FC236}">
                    <a16:creationId xmlns:a16="http://schemas.microsoft.com/office/drawing/2014/main" id="{59E55D91-0424-42C4-9369-5C233EF5307E}"/>
                  </a:ext>
                </a:extLst>
              </p:cNvPr>
              <p:cNvSpPr/>
              <p:nvPr/>
            </p:nvSpPr>
            <p:spPr>
              <a:xfrm>
                <a:off x="1357013" y="2571901"/>
                <a:ext cx="454282" cy="44853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文本框 116">
                    <a:extLst>
                      <a:ext uri="{FF2B5EF4-FFF2-40B4-BE49-F238E27FC236}">
                        <a16:creationId xmlns:a16="http://schemas.microsoft.com/office/drawing/2014/main" id="{5F5E6891-6FAC-4E24-B3AB-FEFA554C7499}"/>
                      </a:ext>
                    </a:extLst>
                  </p:cNvPr>
                  <p:cNvSpPr txBox="1"/>
                  <p:nvPr/>
                </p:nvSpPr>
                <p:spPr>
                  <a:xfrm>
                    <a:off x="1362983" y="2679266"/>
                    <a:ext cx="459628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124" name="文本框 1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62983" y="2679266"/>
                    <a:ext cx="459628" cy="215444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b="-3055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8" name="直線單箭頭接點 31">
                <a:extLst>
                  <a:ext uri="{FF2B5EF4-FFF2-40B4-BE49-F238E27FC236}">
                    <a16:creationId xmlns:a16="http://schemas.microsoft.com/office/drawing/2014/main" id="{025A7904-5F31-4537-BEBE-4B8E13BD0B2D}"/>
                  </a:ext>
                </a:extLst>
              </p:cNvPr>
              <p:cNvCxnSpPr/>
              <p:nvPr/>
            </p:nvCxnSpPr>
            <p:spPr>
              <a:xfrm flipV="1">
                <a:off x="1854500" y="2793568"/>
                <a:ext cx="409839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單箭頭接點 20">
                <a:extLst>
                  <a:ext uri="{FF2B5EF4-FFF2-40B4-BE49-F238E27FC236}">
                    <a16:creationId xmlns:a16="http://schemas.microsoft.com/office/drawing/2014/main" id="{68197308-1E29-4FD2-BBB4-1EF88DFC7144}"/>
                  </a:ext>
                </a:extLst>
              </p:cNvPr>
              <p:cNvCxnSpPr/>
              <p:nvPr/>
            </p:nvCxnSpPr>
            <p:spPr>
              <a:xfrm flipV="1">
                <a:off x="839676" y="2875620"/>
                <a:ext cx="491842" cy="8215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線單箭頭接點 23">
                <a:extLst>
                  <a:ext uri="{FF2B5EF4-FFF2-40B4-BE49-F238E27FC236}">
                    <a16:creationId xmlns:a16="http://schemas.microsoft.com/office/drawing/2014/main" id="{8A82DA52-B949-4ECC-96B6-36B6EF261DF1}"/>
                  </a:ext>
                </a:extLst>
              </p:cNvPr>
              <p:cNvCxnSpPr/>
              <p:nvPr/>
            </p:nvCxnSpPr>
            <p:spPr>
              <a:xfrm>
                <a:off x="831764" y="2115198"/>
                <a:ext cx="513948" cy="62677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線單箭頭接點 32">
                <a:extLst>
                  <a:ext uri="{FF2B5EF4-FFF2-40B4-BE49-F238E27FC236}">
                    <a16:creationId xmlns:a16="http://schemas.microsoft.com/office/drawing/2014/main" id="{B0BCB1D2-0361-43D7-83A3-23D6D0573BA1}"/>
                  </a:ext>
                </a:extLst>
              </p:cNvPr>
              <p:cNvCxnSpPr/>
              <p:nvPr/>
            </p:nvCxnSpPr>
            <p:spPr>
              <a:xfrm>
                <a:off x="845293" y="2816209"/>
                <a:ext cx="5055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A854894D-35F6-463C-BAA1-4D087ACD6929}"/>
              </a:ext>
            </a:extLst>
          </p:cNvPr>
          <p:cNvGrpSpPr/>
          <p:nvPr/>
        </p:nvGrpSpPr>
        <p:grpSpPr>
          <a:xfrm>
            <a:off x="5603674" y="3228386"/>
            <a:ext cx="2214563" cy="1896630"/>
            <a:chOff x="942975" y="2400185"/>
            <a:chExt cx="2214563" cy="1896630"/>
          </a:xfrm>
        </p:grpSpPr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9A3C8A1E-37DB-4814-BED6-79A99C3DEBB4}"/>
                </a:ext>
              </a:extLst>
            </p:cNvPr>
            <p:cNvSpPr/>
            <p:nvPr/>
          </p:nvSpPr>
          <p:spPr>
            <a:xfrm>
              <a:off x="942975" y="2400185"/>
              <a:ext cx="2214563" cy="1896630"/>
            </a:xfrm>
            <a:prstGeom prst="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4" name="组合 123">
              <a:extLst>
                <a:ext uri="{FF2B5EF4-FFF2-40B4-BE49-F238E27FC236}">
                  <a16:creationId xmlns:a16="http://schemas.microsoft.com/office/drawing/2014/main" id="{F0BCA1A1-86C7-4364-B7D5-B822E402DD1B}"/>
                </a:ext>
              </a:extLst>
            </p:cNvPr>
            <p:cNvGrpSpPr/>
            <p:nvPr/>
          </p:nvGrpSpPr>
          <p:grpSpPr>
            <a:xfrm>
              <a:off x="1086470" y="2527668"/>
              <a:ext cx="1966871" cy="1744892"/>
              <a:chOff x="831764" y="2115198"/>
              <a:chExt cx="1966871" cy="1744892"/>
            </a:xfrm>
          </p:grpSpPr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AF7CDB00-A070-4C31-9B6A-15157F483CAE}"/>
                  </a:ext>
                </a:extLst>
              </p:cNvPr>
              <p:cNvSpPr/>
              <p:nvPr/>
            </p:nvSpPr>
            <p:spPr>
              <a:xfrm>
                <a:off x="2296191" y="2554188"/>
                <a:ext cx="489157" cy="4425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等腰三角形 125">
                <a:extLst>
                  <a:ext uri="{FF2B5EF4-FFF2-40B4-BE49-F238E27FC236}">
                    <a16:creationId xmlns:a16="http://schemas.microsoft.com/office/drawing/2014/main" id="{81F917C4-E87F-4A0E-A92B-7D2B4E5B08FA}"/>
                  </a:ext>
                </a:extLst>
              </p:cNvPr>
              <p:cNvSpPr/>
              <p:nvPr/>
            </p:nvSpPr>
            <p:spPr>
              <a:xfrm>
                <a:off x="1391996" y="3524637"/>
                <a:ext cx="387614" cy="335453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27" name="直線單箭頭接點 24">
                <a:extLst>
                  <a:ext uri="{FF2B5EF4-FFF2-40B4-BE49-F238E27FC236}">
                    <a16:creationId xmlns:a16="http://schemas.microsoft.com/office/drawing/2014/main" id="{7BC233F4-3920-4A7D-ACB8-9B73EC279C45}"/>
                  </a:ext>
                </a:extLst>
              </p:cNvPr>
              <p:cNvCxnSpPr/>
              <p:nvPr/>
            </p:nvCxnSpPr>
            <p:spPr>
              <a:xfrm flipV="1">
                <a:off x="1586043" y="3016420"/>
                <a:ext cx="0" cy="4702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28" name="Object 12">
                    <a:extLst>
                      <a:ext uri="{FF2B5EF4-FFF2-40B4-BE49-F238E27FC236}">
                        <a16:creationId xmlns:a16="http://schemas.microsoft.com/office/drawing/2014/main" id="{D23A167E-E3F1-40EE-AED2-5A5819600DE6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728348429"/>
                      </p:ext>
                    </p:extLst>
                  </p:nvPr>
                </p:nvGraphicFramePr>
                <p:xfrm>
                  <a:off x="2286905" y="2608103"/>
                  <a:ext cx="511730" cy="33231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089" name="方程式" r:id="rId29" imgW="317160" imgH="215640" progId="Equation.3">
                          <p:embed/>
                        </p:oleObj>
                      </mc:Choice>
                      <mc:Fallback>
                        <p:oleObj name="方程式" r:id="rId29" imgW="317160" imgH="215640" progId="Equation.3">
                          <p:embed/>
                          <p:pic>
                            <p:nvPicPr>
                              <p:cNvPr id="128" name="Object 12">
                                <a:extLst>
                                  <a:ext uri="{FF2B5EF4-FFF2-40B4-BE49-F238E27FC236}">
                                    <a16:creationId xmlns:a16="http://schemas.microsoft.com/office/drawing/2014/main" id="{D23A167E-E3F1-40EE-AED2-5A5819600DE6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7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286905" y="2608103"/>
                                <a:ext cx="511730" cy="332318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136" name="Object 12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192309078"/>
                      </p:ext>
                    </p:extLst>
                  </p:nvPr>
                </p:nvGraphicFramePr>
                <p:xfrm>
                  <a:off x="2286905" y="2608103"/>
                  <a:ext cx="511730" cy="33231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45044" name="方程式" r:id="rId23" imgW="317160" imgH="215640" progId="Equation.3">
                          <p:embed/>
                        </p:oleObj>
                      </mc:Choice>
                      <mc:Fallback>
                        <p:oleObj name="方程式" r:id="rId23" imgW="317160" imgH="215640" progId="Equation.3">
                          <p:embed/>
                          <p:pic>
                            <p:nvPicPr>
                              <p:cNvPr id="108" name="Object 12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4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286905" y="2608103"/>
                                <a:ext cx="511730" cy="332318"/>
                              </a:xfrm>
                              <a:prstGeom prst="rect">
                                <a:avLst/>
                              </a:prstGeom>
                              <a:noFill/>
                              <a:extLst/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sp>
            <p:nvSpPr>
              <p:cNvPr id="129" name="椭圆 128">
                <a:extLst>
                  <a:ext uri="{FF2B5EF4-FFF2-40B4-BE49-F238E27FC236}">
                    <a16:creationId xmlns:a16="http://schemas.microsoft.com/office/drawing/2014/main" id="{62CA3FFD-30BF-4106-8BE2-9478C9E19E9F}"/>
                  </a:ext>
                </a:extLst>
              </p:cNvPr>
              <p:cNvSpPr/>
              <p:nvPr/>
            </p:nvSpPr>
            <p:spPr>
              <a:xfrm>
                <a:off x="1357013" y="2571901"/>
                <a:ext cx="454282" cy="44853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文本框 129">
                    <a:extLst>
                      <a:ext uri="{FF2B5EF4-FFF2-40B4-BE49-F238E27FC236}">
                        <a16:creationId xmlns:a16="http://schemas.microsoft.com/office/drawing/2014/main" id="{70234F26-D133-4CA6-A33A-8A8AB0378645}"/>
                      </a:ext>
                    </a:extLst>
                  </p:cNvPr>
                  <p:cNvSpPr txBox="1"/>
                  <p:nvPr/>
                </p:nvSpPr>
                <p:spPr>
                  <a:xfrm>
                    <a:off x="1362983" y="2679266"/>
                    <a:ext cx="459628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138" name="文本框 1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62983" y="2679266"/>
                    <a:ext cx="459628" cy="215444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b="-3428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1" name="直線單箭頭接點 31">
                <a:extLst>
                  <a:ext uri="{FF2B5EF4-FFF2-40B4-BE49-F238E27FC236}">
                    <a16:creationId xmlns:a16="http://schemas.microsoft.com/office/drawing/2014/main" id="{A8025D62-CF74-43BA-9978-597B5EF984CF}"/>
                  </a:ext>
                </a:extLst>
              </p:cNvPr>
              <p:cNvCxnSpPr/>
              <p:nvPr/>
            </p:nvCxnSpPr>
            <p:spPr>
              <a:xfrm flipV="1">
                <a:off x="1854500" y="2793568"/>
                <a:ext cx="409839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單箭頭接點 20">
                <a:extLst>
                  <a:ext uri="{FF2B5EF4-FFF2-40B4-BE49-F238E27FC236}">
                    <a16:creationId xmlns:a16="http://schemas.microsoft.com/office/drawing/2014/main" id="{E4506214-80D5-4CCD-AFF8-B820434401D5}"/>
                  </a:ext>
                </a:extLst>
              </p:cNvPr>
              <p:cNvCxnSpPr/>
              <p:nvPr/>
            </p:nvCxnSpPr>
            <p:spPr>
              <a:xfrm flipV="1">
                <a:off x="839676" y="2875620"/>
                <a:ext cx="491842" cy="8215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線單箭頭接點 23">
                <a:extLst>
                  <a:ext uri="{FF2B5EF4-FFF2-40B4-BE49-F238E27FC236}">
                    <a16:creationId xmlns:a16="http://schemas.microsoft.com/office/drawing/2014/main" id="{8A8A7889-3FD3-4DAA-B796-A74E4F5B713F}"/>
                  </a:ext>
                </a:extLst>
              </p:cNvPr>
              <p:cNvCxnSpPr/>
              <p:nvPr/>
            </p:nvCxnSpPr>
            <p:spPr>
              <a:xfrm>
                <a:off x="831764" y="2115198"/>
                <a:ext cx="513948" cy="62677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單箭頭接點 32">
                <a:extLst>
                  <a:ext uri="{FF2B5EF4-FFF2-40B4-BE49-F238E27FC236}">
                    <a16:creationId xmlns:a16="http://schemas.microsoft.com/office/drawing/2014/main" id="{81F89981-5D23-4831-B785-400CC1BC0687}"/>
                  </a:ext>
                </a:extLst>
              </p:cNvPr>
              <p:cNvCxnSpPr/>
              <p:nvPr/>
            </p:nvCxnSpPr>
            <p:spPr>
              <a:xfrm>
                <a:off x="845293" y="2816209"/>
                <a:ext cx="5055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69856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组合 86">
            <a:extLst>
              <a:ext uri="{FF2B5EF4-FFF2-40B4-BE49-F238E27FC236}">
                <a16:creationId xmlns:a16="http://schemas.microsoft.com/office/drawing/2014/main" id="{E723838E-E5E1-41D2-B211-07930A053849}"/>
              </a:ext>
            </a:extLst>
          </p:cNvPr>
          <p:cNvGrpSpPr/>
          <p:nvPr/>
        </p:nvGrpSpPr>
        <p:grpSpPr>
          <a:xfrm>
            <a:off x="723553" y="308620"/>
            <a:ext cx="3716053" cy="584901"/>
            <a:chOff x="698153" y="503365"/>
            <a:chExt cx="3716053" cy="584901"/>
          </a:xfrm>
        </p:grpSpPr>
        <p:sp>
          <p:nvSpPr>
            <p:cNvPr id="88" name="矩形: 圆角 87">
              <a:extLst>
                <a:ext uri="{FF2B5EF4-FFF2-40B4-BE49-F238E27FC236}">
                  <a16:creationId xmlns:a16="http://schemas.microsoft.com/office/drawing/2014/main" id="{79712456-EBED-4896-AA8D-449446B852F3}"/>
                </a:ext>
              </a:extLst>
            </p:cNvPr>
            <p:cNvSpPr/>
            <p:nvPr/>
          </p:nvSpPr>
          <p:spPr>
            <a:xfrm>
              <a:off x="698153" y="503539"/>
              <a:ext cx="3716053" cy="584727"/>
            </a:xfrm>
            <a:prstGeom prst="roundRect">
              <a:avLst>
                <a:gd name="adj" fmla="val 50000"/>
              </a:avLst>
            </a:prstGeom>
            <a:solidFill>
              <a:srgbClr val="23B3D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89" name="Freeform 15">
              <a:extLst>
                <a:ext uri="{FF2B5EF4-FFF2-40B4-BE49-F238E27FC236}">
                  <a16:creationId xmlns:a16="http://schemas.microsoft.com/office/drawing/2014/main" id="{A431F8F7-79CF-4D6B-94C5-3D4525BC70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7045" y="651459"/>
              <a:ext cx="279141" cy="285788"/>
            </a:xfrm>
            <a:custGeom>
              <a:avLst/>
              <a:gdLst>
                <a:gd name="T0" fmla="*/ 224 w 411"/>
                <a:gd name="T1" fmla="*/ 346 h 411"/>
                <a:gd name="T2" fmla="*/ 193 w 411"/>
                <a:gd name="T3" fmla="*/ 320 h 411"/>
                <a:gd name="T4" fmla="*/ 272 w 411"/>
                <a:gd name="T5" fmla="*/ 227 h 411"/>
                <a:gd name="T6" fmla="*/ 67 w 411"/>
                <a:gd name="T7" fmla="*/ 227 h 411"/>
                <a:gd name="T8" fmla="*/ 67 w 411"/>
                <a:gd name="T9" fmla="*/ 183 h 411"/>
                <a:gd name="T10" fmla="*/ 272 w 411"/>
                <a:gd name="T11" fmla="*/ 183 h 411"/>
                <a:gd name="T12" fmla="*/ 193 w 411"/>
                <a:gd name="T13" fmla="*/ 91 h 411"/>
                <a:gd name="T14" fmla="*/ 224 w 411"/>
                <a:gd name="T15" fmla="*/ 64 h 411"/>
                <a:gd name="T16" fmla="*/ 345 w 411"/>
                <a:gd name="T17" fmla="*/ 205 h 411"/>
                <a:gd name="T18" fmla="*/ 224 w 411"/>
                <a:gd name="T19" fmla="*/ 346 h 411"/>
                <a:gd name="T20" fmla="*/ 206 w 411"/>
                <a:gd name="T21" fmla="*/ 0 h 411"/>
                <a:gd name="T22" fmla="*/ 411 w 411"/>
                <a:gd name="T23" fmla="*/ 205 h 411"/>
                <a:gd name="T24" fmla="*/ 206 w 411"/>
                <a:gd name="T25" fmla="*/ 411 h 411"/>
                <a:gd name="T26" fmla="*/ 0 w 411"/>
                <a:gd name="T27" fmla="*/ 205 h 411"/>
                <a:gd name="T28" fmla="*/ 206 w 411"/>
                <a:gd name="T29" fmla="*/ 0 h 411"/>
                <a:gd name="T30" fmla="*/ 206 w 411"/>
                <a:gd name="T31" fmla="*/ 26 h 411"/>
                <a:gd name="T32" fmla="*/ 385 w 411"/>
                <a:gd name="T33" fmla="*/ 205 h 411"/>
                <a:gd name="T34" fmla="*/ 206 w 411"/>
                <a:gd name="T35" fmla="*/ 385 h 411"/>
                <a:gd name="T36" fmla="*/ 27 w 411"/>
                <a:gd name="T37" fmla="*/ 205 h 411"/>
                <a:gd name="T38" fmla="*/ 206 w 411"/>
                <a:gd name="T39" fmla="*/ 2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1" h="411">
                  <a:moveTo>
                    <a:pt x="224" y="346"/>
                  </a:moveTo>
                  <a:lnTo>
                    <a:pt x="193" y="320"/>
                  </a:lnTo>
                  <a:lnTo>
                    <a:pt x="272" y="227"/>
                  </a:lnTo>
                  <a:lnTo>
                    <a:pt x="67" y="227"/>
                  </a:lnTo>
                  <a:lnTo>
                    <a:pt x="67" y="183"/>
                  </a:lnTo>
                  <a:lnTo>
                    <a:pt x="272" y="183"/>
                  </a:lnTo>
                  <a:lnTo>
                    <a:pt x="193" y="91"/>
                  </a:lnTo>
                  <a:lnTo>
                    <a:pt x="224" y="64"/>
                  </a:lnTo>
                  <a:lnTo>
                    <a:pt x="345" y="205"/>
                  </a:lnTo>
                  <a:lnTo>
                    <a:pt x="224" y="346"/>
                  </a:lnTo>
                  <a:close/>
                  <a:moveTo>
                    <a:pt x="206" y="0"/>
                  </a:moveTo>
                  <a:cubicBezTo>
                    <a:pt x="319" y="0"/>
                    <a:pt x="411" y="92"/>
                    <a:pt x="411" y="205"/>
                  </a:cubicBezTo>
                  <a:cubicBezTo>
                    <a:pt x="411" y="319"/>
                    <a:pt x="319" y="411"/>
                    <a:pt x="206" y="411"/>
                  </a:cubicBezTo>
                  <a:cubicBezTo>
                    <a:pt x="92" y="411"/>
                    <a:pt x="0" y="319"/>
                    <a:pt x="0" y="205"/>
                  </a:cubicBezTo>
                  <a:cubicBezTo>
                    <a:pt x="0" y="92"/>
                    <a:pt x="92" y="0"/>
                    <a:pt x="206" y="0"/>
                  </a:cubicBezTo>
                  <a:close/>
                  <a:moveTo>
                    <a:pt x="206" y="26"/>
                  </a:moveTo>
                  <a:cubicBezTo>
                    <a:pt x="305" y="26"/>
                    <a:pt x="385" y="106"/>
                    <a:pt x="385" y="205"/>
                  </a:cubicBezTo>
                  <a:cubicBezTo>
                    <a:pt x="385" y="304"/>
                    <a:pt x="305" y="385"/>
                    <a:pt x="206" y="385"/>
                  </a:cubicBezTo>
                  <a:cubicBezTo>
                    <a:pt x="107" y="385"/>
                    <a:pt x="27" y="304"/>
                    <a:pt x="27" y="205"/>
                  </a:cubicBezTo>
                  <a:cubicBezTo>
                    <a:pt x="27" y="106"/>
                    <a:pt x="107" y="26"/>
                    <a:pt x="206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90" name="TextBox 108">
              <a:extLst>
                <a:ext uri="{FF2B5EF4-FFF2-40B4-BE49-F238E27FC236}">
                  <a16:creationId xmlns:a16="http://schemas.microsoft.com/office/drawing/2014/main" id="{F5884A2B-BAED-4539-B6F3-745524FDDD3F}"/>
                </a:ext>
              </a:extLst>
            </p:cNvPr>
            <p:cNvSpPr txBox="1"/>
            <p:nvPr/>
          </p:nvSpPr>
          <p:spPr>
            <a:xfrm>
              <a:off x="1358178" y="503365"/>
              <a:ext cx="2646782" cy="584727"/>
            </a:xfrm>
            <a:prstGeom prst="rect">
              <a:avLst/>
            </a:prstGeom>
            <a:noFill/>
          </p:spPr>
          <p:txBody>
            <a:bodyPr wrap="none" lIns="91392" tIns="45696" rIns="91392" bIns="45696" rtlCol="0" anchor="ctr">
              <a:spAutoFit/>
            </a:bodyPr>
            <a:lstStyle/>
            <a:p>
              <a:r>
                <a:rPr lang="zh-CN" altLang="en-US" sz="3200" b="1" dirty="0">
                  <a:solidFill>
                    <a:srgbClr val="F8F8F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人工神经网络</a:t>
              </a:r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8E518023-D079-497A-9CA8-33425B923670}"/>
              </a:ext>
            </a:extLst>
          </p:cNvPr>
          <p:cNvGrpSpPr/>
          <p:nvPr/>
        </p:nvGrpSpPr>
        <p:grpSpPr>
          <a:xfrm>
            <a:off x="449413" y="243093"/>
            <a:ext cx="704498" cy="716130"/>
            <a:chOff x="424013" y="437838"/>
            <a:chExt cx="704498" cy="716130"/>
          </a:xfrm>
        </p:grpSpPr>
        <p:sp>
          <p:nvSpPr>
            <p:cNvPr id="92" name="Oval 12">
              <a:extLst>
                <a:ext uri="{FF2B5EF4-FFF2-40B4-BE49-F238E27FC236}">
                  <a16:creationId xmlns:a16="http://schemas.microsoft.com/office/drawing/2014/main" id="{3D7C6225-D109-4666-B959-0BDACF286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13" y="437838"/>
              <a:ext cx="704498" cy="716130"/>
            </a:xfrm>
            <a:prstGeom prst="ellipse">
              <a:avLst/>
            </a:prstGeom>
            <a:solidFill>
              <a:srgbClr val="0A2C70"/>
            </a:solidFill>
            <a:ln w="63500">
              <a:solidFill>
                <a:srgbClr val="F3F8FB"/>
              </a:solidFill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93" name="椭圆 11">
              <a:extLst>
                <a:ext uri="{FF2B5EF4-FFF2-40B4-BE49-F238E27FC236}">
                  <a16:creationId xmlns:a16="http://schemas.microsoft.com/office/drawing/2014/main" id="{90BCC2EA-F498-4837-A26A-39BE33B34960}"/>
                </a:ext>
              </a:extLst>
            </p:cNvPr>
            <p:cNvSpPr/>
            <p:nvPr/>
          </p:nvSpPr>
          <p:spPr>
            <a:xfrm>
              <a:off x="535308" y="624636"/>
              <a:ext cx="457200" cy="339435"/>
            </a:xfrm>
            <a:custGeom>
              <a:avLst/>
              <a:gdLst>
                <a:gd name="connsiteX0" fmla="*/ 16373 w 607639"/>
                <a:gd name="connsiteY0" fmla="*/ 391850 h 451125"/>
                <a:gd name="connsiteX1" fmla="*/ 591266 w 607639"/>
                <a:gd name="connsiteY1" fmla="*/ 391850 h 451125"/>
                <a:gd name="connsiteX2" fmla="*/ 607639 w 607639"/>
                <a:gd name="connsiteY2" fmla="*/ 408208 h 451125"/>
                <a:gd name="connsiteX3" fmla="*/ 564684 w 607639"/>
                <a:gd name="connsiteY3" fmla="*/ 451125 h 451125"/>
                <a:gd name="connsiteX4" fmla="*/ 42955 w 607639"/>
                <a:gd name="connsiteY4" fmla="*/ 451125 h 451125"/>
                <a:gd name="connsiteX5" fmla="*/ 0 w 607639"/>
                <a:gd name="connsiteY5" fmla="*/ 408208 h 451125"/>
                <a:gd name="connsiteX6" fmla="*/ 16373 w 607639"/>
                <a:gd name="connsiteY6" fmla="*/ 391850 h 451125"/>
                <a:gd name="connsiteX7" fmla="*/ 243452 w 607639"/>
                <a:gd name="connsiteY7" fmla="*/ 119577 h 451125"/>
                <a:gd name="connsiteX8" fmla="*/ 349014 w 607639"/>
                <a:gd name="connsiteY8" fmla="*/ 156328 h 451125"/>
                <a:gd name="connsiteX9" fmla="*/ 352867 w 607639"/>
                <a:gd name="connsiteY9" fmla="*/ 161234 h 451125"/>
                <a:gd name="connsiteX10" fmla="*/ 350074 w 607639"/>
                <a:gd name="connsiteY10" fmla="*/ 166911 h 451125"/>
                <a:gd name="connsiteX11" fmla="*/ 327054 w 607639"/>
                <a:gd name="connsiteY11" fmla="*/ 180765 h 451125"/>
                <a:gd name="connsiteX12" fmla="*/ 370300 w 607639"/>
                <a:gd name="connsiteY12" fmla="*/ 223866 h 451125"/>
                <a:gd name="connsiteX13" fmla="*/ 370300 w 607639"/>
                <a:gd name="connsiteY13" fmla="*/ 232236 h 451125"/>
                <a:gd name="connsiteX14" fmla="*/ 348725 w 607639"/>
                <a:gd name="connsiteY14" fmla="*/ 253786 h 451125"/>
                <a:gd name="connsiteX15" fmla="*/ 344487 w 607639"/>
                <a:gd name="connsiteY15" fmla="*/ 255518 h 451125"/>
                <a:gd name="connsiteX16" fmla="*/ 340346 w 607639"/>
                <a:gd name="connsiteY16" fmla="*/ 253786 h 451125"/>
                <a:gd name="connsiteX17" fmla="*/ 297196 w 607639"/>
                <a:gd name="connsiteY17" fmla="*/ 210685 h 451125"/>
                <a:gd name="connsiteX18" fmla="*/ 283327 w 607639"/>
                <a:gd name="connsiteY18" fmla="*/ 233583 h 451125"/>
                <a:gd name="connsiteX19" fmla="*/ 277644 w 607639"/>
                <a:gd name="connsiteY19" fmla="*/ 236373 h 451125"/>
                <a:gd name="connsiteX20" fmla="*/ 272636 w 607639"/>
                <a:gd name="connsiteY20" fmla="*/ 232428 h 451125"/>
                <a:gd name="connsiteX21" fmla="*/ 235939 w 607639"/>
                <a:gd name="connsiteY21" fmla="*/ 127081 h 451125"/>
                <a:gd name="connsiteX22" fmla="*/ 237384 w 607639"/>
                <a:gd name="connsiteY22" fmla="*/ 121020 h 451125"/>
                <a:gd name="connsiteX23" fmla="*/ 243452 w 607639"/>
                <a:gd name="connsiteY23" fmla="*/ 119577 h 451125"/>
                <a:gd name="connsiteX24" fmla="*/ 93794 w 607639"/>
                <a:gd name="connsiteY24" fmla="*/ 41738 h 451125"/>
                <a:gd name="connsiteX25" fmla="*/ 90423 w 607639"/>
                <a:gd name="connsiteY25" fmla="*/ 45103 h 451125"/>
                <a:gd name="connsiteX26" fmla="*/ 90423 w 607639"/>
                <a:gd name="connsiteY26" fmla="*/ 329766 h 451125"/>
                <a:gd name="connsiteX27" fmla="*/ 93794 w 607639"/>
                <a:gd name="connsiteY27" fmla="*/ 333035 h 451125"/>
                <a:gd name="connsiteX28" fmla="*/ 513942 w 607639"/>
                <a:gd name="connsiteY28" fmla="*/ 333035 h 451125"/>
                <a:gd name="connsiteX29" fmla="*/ 517217 w 607639"/>
                <a:gd name="connsiteY29" fmla="*/ 329766 h 451125"/>
                <a:gd name="connsiteX30" fmla="*/ 517217 w 607639"/>
                <a:gd name="connsiteY30" fmla="*/ 45103 h 451125"/>
                <a:gd name="connsiteX31" fmla="*/ 513942 w 607639"/>
                <a:gd name="connsiteY31" fmla="*/ 41738 h 451125"/>
                <a:gd name="connsiteX32" fmla="*/ 93794 w 607639"/>
                <a:gd name="connsiteY32" fmla="*/ 0 h 451125"/>
                <a:gd name="connsiteX33" fmla="*/ 513942 w 607639"/>
                <a:gd name="connsiteY33" fmla="*/ 0 h 451125"/>
                <a:gd name="connsiteX34" fmla="*/ 559020 w 607639"/>
                <a:gd name="connsiteY34" fmla="*/ 45103 h 451125"/>
                <a:gd name="connsiteX35" fmla="*/ 559020 w 607639"/>
                <a:gd name="connsiteY35" fmla="*/ 329766 h 451125"/>
                <a:gd name="connsiteX36" fmla="*/ 513942 w 607639"/>
                <a:gd name="connsiteY36" fmla="*/ 374773 h 451125"/>
                <a:gd name="connsiteX37" fmla="*/ 93794 w 607639"/>
                <a:gd name="connsiteY37" fmla="*/ 374773 h 451125"/>
                <a:gd name="connsiteX38" fmla="*/ 48620 w 607639"/>
                <a:gd name="connsiteY38" fmla="*/ 329766 h 451125"/>
                <a:gd name="connsiteX39" fmla="*/ 48620 w 607639"/>
                <a:gd name="connsiteY39" fmla="*/ 45103 h 451125"/>
                <a:gd name="connsiteX40" fmla="*/ 93794 w 607639"/>
                <a:gd name="connsiteY40" fmla="*/ 0 h 45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7639" h="451125">
                  <a:moveTo>
                    <a:pt x="16373" y="391850"/>
                  </a:moveTo>
                  <a:lnTo>
                    <a:pt x="591266" y="391850"/>
                  </a:lnTo>
                  <a:cubicBezTo>
                    <a:pt x="600319" y="391850"/>
                    <a:pt x="607639" y="399163"/>
                    <a:pt x="607639" y="408208"/>
                  </a:cubicBezTo>
                  <a:cubicBezTo>
                    <a:pt x="607639" y="431880"/>
                    <a:pt x="588377" y="451125"/>
                    <a:pt x="564684" y="451125"/>
                  </a:cubicBezTo>
                  <a:lnTo>
                    <a:pt x="42955" y="451125"/>
                  </a:lnTo>
                  <a:cubicBezTo>
                    <a:pt x="19262" y="451125"/>
                    <a:pt x="0" y="431880"/>
                    <a:pt x="0" y="408208"/>
                  </a:cubicBezTo>
                  <a:cubicBezTo>
                    <a:pt x="0" y="399163"/>
                    <a:pt x="7320" y="391850"/>
                    <a:pt x="16373" y="391850"/>
                  </a:cubicBezTo>
                  <a:close/>
                  <a:moveTo>
                    <a:pt x="243452" y="119577"/>
                  </a:moveTo>
                  <a:lnTo>
                    <a:pt x="349014" y="156328"/>
                  </a:lnTo>
                  <a:cubicBezTo>
                    <a:pt x="351133" y="157001"/>
                    <a:pt x="352674" y="158925"/>
                    <a:pt x="352867" y="161234"/>
                  </a:cubicBezTo>
                  <a:cubicBezTo>
                    <a:pt x="353156" y="163543"/>
                    <a:pt x="352000" y="165660"/>
                    <a:pt x="350074" y="166911"/>
                  </a:cubicBezTo>
                  <a:lnTo>
                    <a:pt x="327054" y="180765"/>
                  </a:lnTo>
                  <a:lnTo>
                    <a:pt x="370300" y="223866"/>
                  </a:lnTo>
                  <a:cubicBezTo>
                    <a:pt x="372515" y="226175"/>
                    <a:pt x="372515" y="229927"/>
                    <a:pt x="370300" y="232236"/>
                  </a:cubicBezTo>
                  <a:lnTo>
                    <a:pt x="348725" y="253786"/>
                  </a:lnTo>
                  <a:cubicBezTo>
                    <a:pt x="347569" y="254845"/>
                    <a:pt x="346125" y="255518"/>
                    <a:pt x="344487" y="255518"/>
                  </a:cubicBezTo>
                  <a:cubicBezTo>
                    <a:pt x="342946" y="255518"/>
                    <a:pt x="341502" y="254845"/>
                    <a:pt x="340346" y="253786"/>
                  </a:cubicBezTo>
                  <a:lnTo>
                    <a:pt x="297196" y="210685"/>
                  </a:lnTo>
                  <a:lnTo>
                    <a:pt x="283327" y="233583"/>
                  </a:lnTo>
                  <a:cubicBezTo>
                    <a:pt x="282075" y="235507"/>
                    <a:pt x="279859" y="236661"/>
                    <a:pt x="277644" y="236373"/>
                  </a:cubicBezTo>
                  <a:cubicBezTo>
                    <a:pt x="275333" y="236180"/>
                    <a:pt x="273406" y="234641"/>
                    <a:pt x="272636" y="232428"/>
                  </a:cubicBezTo>
                  <a:lnTo>
                    <a:pt x="235939" y="127081"/>
                  </a:lnTo>
                  <a:cubicBezTo>
                    <a:pt x="235265" y="124964"/>
                    <a:pt x="235747" y="122559"/>
                    <a:pt x="237384" y="121020"/>
                  </a:cubicBezTo>
                  <a:cubicBezTo>
                    <a:pt x="238925" y="119384"/>
                    <a:pt x="241333" y="118903"/>
                    <a:pt x="243452" y="119577"/>
                  </a:cubicBezTo>
                  <a:close/>
                  <a:moveTo>
                    <a:pt x="93794" y="41738"/>
                  </a:moveTo>
                  <a:cubicBezTo>
                    <a:pt x="91964" y="41738"/>
                    <a:pt x="90423" y="43276"/>
                    <a:pt x="90423" y="45103"/>
                  </a:cubicBezTo>
                  <a:lnTo>
                    <a:pt x="90423" y="329766"/>
                  </a:lnTo>
                  <a:cubicBezTo>
                    <a:pt x="90423" y="331593"/>
                    <a:pt x="91964" y="333035"/>
                    <a:pt x="93794" y="333035"/>
                  </a:cubicBezTo>
                  <a:lnTo>
                    <a:pt x="513942" y="333035"/>
                  </a:lnTo>
                  <a:cubicBezTo>
                    <a:pt x="515676" y="333035"/>
                    <a:pt x="517217" y="331593"/>
                    <a:pt x="517217" y="329766"/>
                  </a:cubicBezTo>
                  <a:lnTo>
                    <a:pt x="517217" y="45103"/>
                  </a:lnTo>
                  <a:cubicBezTo>
                    <a:pt x="517217" y="43276"/>
                    <a:pt x="515676" y="41738"/>
                    <a:pt x="513942" y="41738"/>
                  </a:cubicBezTo>
                  <a:close/>
                  <a:moveTo>
                    <a:pt x="93794" y="0"/>
                  </a:moveTo>
                  <a:lnTo>
                    <a:pt x="513942" y="0"/>
                  </a:lnTo>
                  <a:cubicBezTo>
                    <a:pt x="538793" y="0"/>
                    <a:pt x="559020" y="20196"/>
                    <a:pt x="559020" y="45103"/>
                  </a:cubicBezTo>
                  <a:lnTo>
                    <a:pt x="559020" y="329766"/>
                  </a:lnTo>
                  <a:cubicBezTo>
                    <a:pt x="559020" y="354577"/>
                    <a:pt x="538793" y="374773"/>
                    <a:pt x="513942" y="374773"/>
                  </a:cubicBezTo>
                  <a:lnTo>
                    <a:pt x="93794" y="374773"/>
                  </a:lnTo>
                  <a:cubicBezTo>
                    <a:pt x="68847" y="374773"/>
                    <a:pt x="48620" y="354577"/>
                    <a:pt x="48620" y="329766"/>
                  </a:cubicBezTo>
                  <a:lnTo>
                    <a:pt x="48620" y="45103"/>
                  </a:lnTo>
                  <a:cubicBezTo>
                    <a:pt x="48620" y="20196"/>
                    <a:pt x="68847" y="0"/>
                    <a:pt x="93794" y="0"/>
                  </a:cubicBezTo>
                  <a:close/>
                </a:path>
              </a:pathLst>
            </a:custGeom>
            <a:solidFill>
              <a:srgbClr val="0B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67E9F1E2-77D1-4BE6-B43A-B6EA4089CA53}"/>
              </a:ext>
            </a:extLst>
          </p:cNvPr>
          <p:cNvGrpSpPr/>
          <p:nvPr/>
        </p:nvGrpSpPr>
        <p:grpSpPr>
          <a:xfrm>
            <a:off x="448778" y="1213858"/>
            <a:ext cx="4309834" cy="588606"/>
            <a:chOff x="912010" y="1434317"/>
            <a:chExt cx="2549611" cy="588606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5F786E2F-8493-4B98-A019-4A98FBB92537}"/>
                </a:ext>
              </a:extLst>
            </p:cNvPr>
            <p:cNvGrpSpPr/>
            <p:nvPr/>
          </p:nvGrpSpPr>
          <p:grpSpPr>
            <a:xfrm>
              <a:off x="912010" y="1434317"/>
              <a:ext cx="2549611" cy="588606"/>
              <a:chOff x="589176" y="1891735"/>
              <a:chExt cx="2549611" cy="58860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D7D0BF19-42A0-47BE-B6E0-C1DBEE3F5895}"/>
                  </a:ext>
                </a:extLst>
              </p:cNvPr>
              <p:cNvGrpSpPr/>
              <p:nvPr/>
            </p:nvGrpSpPr>
            <p:grpSpPr>
              <a:xfrm>
                <a:off x="589176" y="2106775"/>
                <a:ext cx="2549611" cy="373566"/>
                <a:chOff x="811353" y="1796077"/>
                <a:chExt cx="2432971" cy="644757"/>
              </a:xfrm>
            </p:grpSpPr>
            <p:cxnSp>
              <p:nvCxnSpPr>
                <p:cNvPr id="99" name="直接连接符 98">
                  <a:extLst>
                    <a:ext uri="{FF2B5EF4-FFF2-40B4-BE49-F238E27FC236}">
                      <a16:creationId xmlns:a16="http://schemas.microsoft.com/office/drawing/2014/main" id="{E75846E6-229A-49F6-9BE9-D32C0AE57B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796077"/>
                  <a:ext cx="0" cy="641269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接连接符 99">
                  <a:extLst>
                    <a:ext uri="{FF2B5EF4-FFF2-40B4-BE49-F238E27FC236}">
                      <a16:creationId xmlns:a16="http://schemas.microsoft.com/office/drawing/2014/main" id="{B4A45E37-3D43-436D-AE68-A2F5F8FCC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2440833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接连接符 100">
                  <a:extLst>
                    <a:ext uri="{FF2B5EF4-FFF2-40B4-BE49-F238E27FC236}">
                      <a16:creationId xmlns:a16="http://schemas.microsoft.com/office/drawing/2014/main" id="{EF8E8FC1-1E24-4402-8D5E-D597EA9950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44324" y="1796077"/>
                  <a:ext cx="0" cy="644757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接连接符 101">
                  <a:extLst>
                    <a:ext uri="{FF2B5EF4-FFF2-40B4-BE49-F238E27FC236}">
                      <a16:creationId xmlns:a16="http://schemas.microsoft.com/office/drawing/2014/main" id="{93B81CC5-64F7-4A7B-8CD0-2E40576772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822372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8" name="矩形: 圆顶角 97">
                <a:extLst>
                  <a:ext uri="{FF2B5EF4-FFF2-40B4-BE49-F238E27FC236}">
                    <a16:creationId xmlns:a16="http://schemas.microsoft.com/office/drawing/2014/main" id="{F3C0CA25-09E5-4319-A1D8-DEF297512DCC}"/>
                  </a:ext>
                </a:extLst>
              </p:cNvPr>
              <p:cNvSpPr/>
              <p:nvPr/>
            </p:nvSpPr>
            <p:spPr>
              <a:xfrm>
                <a:off x="630810" y="1891735"/>
                <a:ext cx="2468161" cy="512681"/>
              </a:xfrm>
              <a:prstGeom prst="round2SameRect">
                <a:avLst/>
              </a:prstGeom>
              <a:solidFill>
                <a:srgbClr val="3263B1"/>
              </a:solidFill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00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2677F638-6D5E-4728-9B0E-EC3C62932183}"/>
                </a:ext>
              </a:extLst>
            </p:cNvPr>
            <p:cNvSpPr/>
            <p:nvPr/>
          </p:nvSpPr>
          <p:spPr>
            <a:xfrm>
              <a:off x="984462" y="1464437"/>
              <a:ext cx="24373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建立模型</a:t>
              </a:r>
            </a:p>
          </p:txBody>
        </p:sp>
      </p:grpSp>
      <p:sp>
        <p:nvSpPr>
          <p:cNvPr id="20" name="文字方塊 55">
            <a:extLst>
              <a:ext uri="{FF2B5EF4-FFF2-40B4-BE49-F238E27FC236}">
                <a16:creationId xmlns:a16="http://schemas.microsoft.com/office/drawing/2014/main" id="{6E94CD7D-34BF-4F22-B18C-1217D897E4BE}"/>
              </a:ext>
            </a:extLst>
          </p:cNvPr>
          <p:cNvSpPr txBox="1"/>
          <p:nvPr/>
        </p:nvSpPr>
        <p:spPr>
          <a:xfrm>
            <a:off x="472125" y="5761109"/>
            <a:ext cx="8228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设置合适的网络结构：层数和结点个数、激活函数</a:t>
            </a:r>
            <a:endParaRPr lang="zh-TW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10074F4-8980-4767-884F-F369B8BD85A7}"/>
              </a:ext>
            </a:extLst>
          </p:cNvPr>
          <p:cNvGrpSpPr/>
          <p:nvPr/>
        </p:nvGrpSpPr>
        <p:grpSpPr>
          <a:xfrm>
            <a:off x="1135630" y="2477506"/>
            <a:ext cx="9707008" cy="3149573"/>
            <a:chOff x="386130" y="2477506"/>
            <a:chExt cx="9707008" cy="3149573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B7494363-4072-4BA8-AE47-22F3AF740950}"/>
                </a:ext>
              </a:extLst>
            </p:cNvPr>
            <p:cNvGrpSpPr/>
            <p:nvPr/>
          </p:nvGrpSpPr>
          <p:grpSpPr>
            <a:xfrm>
              <a:off x="9221458" y="2973011"/>
              <a:ext cx="871680" cy="2652571"/>
              <a:chOff x="9221458" y="2973011"/>
              <a:chExt cx="871680" cy="2652571"/>
            </a:xfrm>
          </p:grpSpPr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4C1F559E-7C9B-4095-9554-B3218D6949E7}"/>
                  </a:ext>
                </a:extLst>
              </p:cNvPr>
              <p:cNvSpPr/>
              <p:nvPr/>
            </p:nvSpPr>
            <p:spPr>
              <a:xfrm>
                <a:off x="9228611" y="2973011"/>
                <a:ext cx="864527" cy="265257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4" name="文字方塊 90">
                <a:extLst>
                  <a:ext uri="{FF2B5EF4-FFF2-40B4-BE49-F238E27FC236}">
                    <a16:creationId xmlns:a16="http://schemas.microsoft.com/office/drawing/2014/main" id="{5E24C084-77E2-4560-BE16-D874FFE37EF4}"/>
                  </a:ext>
                </a:extLst>
              </p:cNvPr>
              <p:cNvSpPr txBox="1"/>
              <p:nvPr/>
            </p:nvSpPr>
            <p:spPr>
              <a:xfrm>
                <a:off x="9221458" y="3086475"/>
                <a:ext cx="861633" cy="400110"/>
              </a:xfrm>
              <a:prstGeom prst="rect">
                <a:avLst/>
              </a:prstGeom>
              <a:noFill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is 1</a:t>
                </a:r>
                <a:endParaRPr lang="zh-TW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5" name="文字方塊 91">
                <a:extLst>
                  <a:ext uri="{FF2B5EF4-FFF2-40B4-BE49-F238E27FC236}">
                    <a16:creationId xmlns:a16="http://schemas.microsoft.com/office/drawing/2014/main" id="{07AF4E2A-F3A8-4196-AFFE-10D60EAD3EF8}"/>
                  </a:ext>
                </a:extLst>
              </p:cNvPr>
              <p:cNvSpPr txBox="1"/>
              <p:nvPr/>
            </p:nvSpPr>
            <p:spPr>
              <a:xfrm>
                <a:off x="9228767" y="3797421"/>
                <a:ext cx="847013" cy="400110"/>
              </a:xfrm>
              <a:prstGeom prst="rect">
                <a:avLst/>
              </a:prstGeom>
              <a:noFill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is 2</a:t>
                </a:r>
                <a:endParaRPr lang="zh-TW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6" name="文字方塊 92">
                <a:extLst>
                  <a:ext uri="{FF2B5EF4-FFF2-40B4-BE49-F238E27FC236}">
                    <a16:creationId xmlns:a16="http://schemas.microsoft.com/office/drawing/2014/main" id="{9690D4AA-97B9-40E9-8970-58184BDE68F7}"/>
                  </a:ext>
                </a:extLst>
              </p:cNvPr>
              <p:cNvSpPr txBox="1"/>
              <p:nvPr/>
            </p:nvSpPr>
            <p:spPr>
              <a:xfrm>
                <a:off x="9238815" y="4920670"/>
                <a:ext cx="834766" cy="400110"/>
              </a:xfrm>
              <a:prstGeom prst="rect">
                <a:avLst/>
              </a:prstGeom>
              <a:noFill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is 0</a:t>
                </a:r>
                <a:endParaRPr lang="zh-TW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7" name="文字方塊 93">
                <a:extLst>
                  <a:ext uri="{FF2B5EF4-FFF2-40B4-BE49-F238E27FC236}">
                    <a16:creationId xmlns:a16="http://schemas.microsoft.com/office/drawing/2014/main" id="{6C670AF6-A42D-4727-BAE4-3B63EF278216}"/>
                  </a:ext>
                </a:extLst>
              </p:cNvPr>
              <p:cNvSpPr txBox="1"/>
              <p:nvPr/>
            </p:nvSpPr>
            <p:spPr>
              <a:xfrm rot="5400000">
                <a:off x="9371510" y="4304095"/>
                <a:ext cx="7692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</a:t>
                </a:r>
                <a:endParaRPr lang="zh-TW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9F00229A-9D19-466F-9E51-902E46079B61}"/>
                </a:ext>
              </a:extLst>
            </p:cNvPr>
            <p:cNvGrpSpPr/>
            <p:nvPr/>
          </p:nvGrpSpPr>
          <p:grpSpPr>
            <a:xfrm>
              <a:off x="1815151" y="2477506"/>
              <a:ext cx="7601685" cy="3149573"/>
              <a:chOff x="1782898" y="1852294"/>
              <a:chExt cx="8509628" cy="3525248"/>
            </a:xfrm>
          </p:grpSpPr>
          <p:cxnSp>
            <p:nvCxnSpPr>
              <p:cNvPr id="27" name="直線單箭頭接點 10">
                <a:extLst>
                  <a:ext uri="{FF2B5EF4-FFF2-40B4-BE49-F238E27FC236}">
                    <a16:creationId xmlns:a16="http://schemas.microsoft.com/office/drawing/2014/main" id="{7975D570-414F-4B55-AAB8-C5C08838E79D}"/>
                  </a:ext>
                </a:extLst>
              </p:cNvPr>
              <p:cNvCxnSpPr/>
              <p:nvPr/>
            </p:nvCxnSpPr>
            <p:spPr>
              <a:xfrm>
                <a:off x="8424402" y="3501898"/>
                <a:ext cx="101859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單箭頭接點 11">
                <a:extLst>
                  <a:ext uri="{FF2B5EF4-FFF2-40B4-BE49-F238E27FC236}">
                    <a16:creationId xmlns:a16="http://schemas.microsoft.com/office/drawing/2014/main" id="{01A5B1A7-7D10-422F-A4C3-D1E670ECEFA7}"/>
                  </a:ext>
                </a:extLst>
              </p:cNvPr>
              <p:cNvCxnSpPr/>
              <p:nvPr/>
            </p:nvCxnSpPr>
            <p:spPr>
              <a:xfrm>
                <a:off x="8533718" y="4747788"/>
                <a:ext cx="90574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單箭頭接點 12">
                <a:extLst>
                  <a:ext uri="{FF2B5EF4-FFF2-40B4-BE49-F238E27FC236}">
                    <a16:creationId xmlns:a16="http://schemas.microsoft.com/office/drawing/2014/main" id="{FBCB2B45-EEDC-4355-BA25-DF24EA03C68C}"/>
                  </a:ext>
                </a:extLst>
              </p:cNvPr>
              <p:cNvCxnSpPr/>
              <p:nvPr/>
            </p:nvCxnSpPr>
            <p:spPr>
              <a:xfrm>
                <a:off x="8400518" y="2723095"/>
                <a:ext cx="1050372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B9471DC1-8536-4EE3-BD1B-280B56110FA5}"/>
                  </a:ext>
                </a:extLst>
              </p:cNvPr>
              <p:cNvSpPr/>
              <p:nvPr/>
            </p:nvSpPr>
            <p:spPr>
              <a:xfrm>
                <a:off x="2284605" y="2383236"/>
                <a:ext cx="746342" cy="272686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橢圓 17">
                <a:extLst>
                  <a:ext uri="{FF2B5EF4-FFF2-40B4-BE49-F238E27FC236}">
                    <a16:creationId xmlns:a16="http://schemas.microsoft.com/office/drawing/2014/main" id="{94C28486-5F72-4300-AD8B-DDB142EB9147}"/>
                  </a:ext>
                </a:extLst>
              </p:cNvPr>
              <p:cNvSpPr/>
              <p:nvPr/>
            </p:nvSpPr>
            <p:spPr>
              <a:xfrm>
                <a:off x="2381715" y="2464480"/>
                <a:ext cx="574158" cy="574158"/>
              </a:xfrm>
              <a:prstGeom prst="ellipse">
                <a:avLst/>
              </a:prstGeom>
              <a:solidFill>
                <a:srgbClr val="FBC9CC"/>
              </a:solidFill>
              <a:ln>
                <a:solidFill>
                  <a:srgbClr val="EB8E98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橢圓 18">
                <a:extLst>
                  <a:ext uri="{FF2B5EF4-FFF2-40B4-BE49-F238E27FC236}">
                    <a16:creationId xmlns:a16="http://schemas.microsoft.com/office/drawing/2014/main" id="{12FAD46C-34B6-47D4-97F0-A9181E44DFFE}"/>
                  </a:ext>
                </a:extLst>
              </p:cNvPr>
              <p:cNvSpPr/>
              <p:nvPr/>
            </p:nvSpPr>
            <p:spPr>
              <a:xfrm>
                <a:off x="2384057" y="3243050"/>
                <a:ext cx="574158" cy="574158"/>
              </a:xfrm>
              <a:prstGeom prst="ellipse">
                <a:avLst/>
              </a:prstGeom>
              <a:solidFill>
                <a:srgbClr val="FBC9CC"/>
              </a:solidFill>
              <a:ln>
                <a:solidFill>
                  <a:srgbClr val="EB8E98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橢圓 19">
                <a:extLst>
                  <a:ext uri="{FF2B5EF4-FFF2-40B4-BE49-F238E27FC236}">
                    <a16:creationId xmlns:a16="http://schemas.microsoft.com/office/drawing/2014/main" id="{71AC2129-B3ED-478D-BD54-6521D3A70616}"/>
                  </a:ext>
                </a:extLst>
              </p:cNvPr>
              <p:cNvSpPr/>
              <p:nvPr/>
            </p:nvSpPr>
            <p:spPr>
              <a:xfrm>
                <a:off x="2372424" y="4471062"/>
                <a:ext cx="574158" cy="574158"/>
              </a:xfrm>
              <a:prstGeom prst="ellipse">
                <a:avLst/>
              </a:prstGeom>
              <a:solidFill>
                <a:srgbClr val="FBC9CC"/>
              </a:solidFill>
              <a:ln>
                <a:solidFill>
                  <a:srgbClr val="EB8E98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文字方塊 20">
                <a:extLst>
                  <a:ext uri="{FF2B5EF4-FFF2-40B4-BE49-F238E27FC236}">
                    <a16:creationId xmlns:a16="http://schemas.microsoft.com/office/drawing/2014/main" id="{333A8B1E-6C67-47EF-AA14-B68ADA586FBC}"/>
                  </a:ext>
                </a:extLst>
              </p:cNvPr>
              <p:cNvSpPr txBox="1"/>
              <p:nvPr/>
            </p:nvSpPr>
            <p:spPr>
              <a:xfrm rot="5400000">
                <a:off x="2369676" y="3896562"/>
                <a:ext cx="769257" cy="5168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</a:t>
                </a:r>
                <a:endParaRPr lang="zh-TW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FCCFB1A4-E43A-4B5A-A655-FD731B317A03}"/>
                  </a:ext>
                </a:extLst>
              </p:cNvPr>
              <p:cNvSpPr/>
              <p:nvPr/>
            </p:nvSpPr>
            <p:spPr>
              <a:xfrm>
                <a:off x="3901591" y="1852294"/>
                <a:ext cx="746342" cy="352357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橢圓 24">
                <a:extLst>
                  <a:ext uri="{FF2B5EF4-FFF2-40B4-BE49-F238E27FC236}">
                    <a16:creationId xmlns:a16="http://schemas.microsoft.com/office/drawing/2014/main" id="{3B8A7087-FCA4-4621-B253-B28E5DAAFA71}"/>
                  </a:ext>
                </a:extLst>
              </p:cNvPr>
              <p:cNvSpPr/>
              <p:nvPr/>
            </p:nvSpPr>
            <p:spPr>
              <a:xfrm>
                <a:off x="3988677" y="2725733"/>
                <a:ext cx="574158" cy="574158"/>
              </a:xfrm>
              <a:prstGeom prst="ellipse">
                <a:avLst/>
              </a:prstGeom>
              <a:solidFill>
                <a:srgbClr val="B0E8B9"/>
              </a:solidFill>
              <a:ln>
                <a:solidFill>
                  <a:srgbClr val="6EBF96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橢圓 25">
                <a:extLst>
                  <a:ext uri="{FF2B5EF4-FFF2-40B4-BE49-F238E27FC236}">
                    <a16:creationId xmlns:a16="http://schemas.microsoft.com/office/drawing/2014/main" id="{12A965D6-71B1-4E52-8898-3B2AE8EA1E26}"/>
                  </a:ext>
                </a:extLst>
              </p:cNvPr>
              <p:cNvSpPr/>
              <p:nvPr/>
            </p:nvSpPr>
            <p:spPr>
              <a:xfrm>
                <a:off x="3991019" y="3504303"/>
                <a:ext cx="574158" cy="574158"/>
              </a:xfrm>
              <a:prstGeom prst="ellipse">
                <a:avLst/>
              </a:prstGeom>
              <a:solidFill>
                <a:srgbClr val="B0E8B9"/>
              </a:solidFill>
              <a:ln>
                <a:solidFill>
                  <a:srgbClr val="6EBF96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橢圓 26">
                <a:extLst>
                  <a:ext uri="{FF2B5EF4-FFF2-40B4-BE49-F238E27FC236}">
                    <a16:creationId xmlns:a16="http://schemas.microsoft.com/office/drawing/2014/main" id="{01350D2E-61EC-4AB6-AE83-27FBCAEE166B}"/>
                  </a:ext>
                </a:extLst>
              </p:cNvPr>
              <p:cNvSpPr/>
              <p:nvPr/>
            </p:nvSpPr>
            <p:spPr>
              <a:xfrm>
                <a:off x="3979386" y="4732315"/>
                <a:ext cx="574158" cy="574158"/>
              </a:xfrm>
              <a:prstGeom prst="ellipse">
                <a:avLst/>
              </a:prstGeom>
              <a:solidFill>
                <a:srgbClr val="B0E8B9"/>
              </a:solidFill>
              <a:ln>
                <a:solidFill>
                  <a:srgbClr val="6EBF96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文字方塊 27">
                <a:extLst>
                  <a:ext uri="{FF2B5EF4-FFF2-40B4-BE49-F238E27FC236}">
                    <a16:creationId xmlns:a16="http://schemas.microsoft.com/office/drawing/2014/main" id="{4505533F-DEC3-4873-B983-B420A8775924}"/>
                  </a:ext>
                </a:extLst>
              </p:cNvPr>
              <p:cNvSpPr txBox="1"/>
              <p:nvPr/>
            </p:nvSpPr>
            <p:spPr>
              <a:xfrm rot="5400000">
                <a:off x="3976639" y="4157815"/>
                <a:ext cx="769257" cy="5168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</a:t>
                </a:r>
                <a:endParaRPr lang="zh-TW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AA8F5E03-2C82-4B2E-9690-40166F0CC5D3}"/>
                  </a:ext>
                </a:extLst>
              </p:cNvPr>
              <p:cNvSpPr/>
              <p:nvPr/>
            </p:nvSpPr>
            <p:spPr>
              <a:xfrm>
                <a:off x="8037595" y="2383235"/>
                <a:ext cx="746342" cy="27461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橢圓 28">
                <a:extLst>
                  <a:ext uri="{FF2B5EF4-FFF2-40B4-BE49-F238E27FC236}">
                    <a16:creationId xmlns:a16="http://schemas.microsoft.com/office/drawing/2014/main" id="{3BFB51A9-E44B-47F4-903E-849CC3F0290E}"/>
                  </a:ext>
                </a:extLst>
              </p:cNvPr>
              <p:cNvSpPr/>
              <p:nvPr/>
            </p:nvSpPr>
            <p:spPr>
              <a:xfrm>
                <a:off x="8113439" y="2445372"/>
                <a:ext cx="574158" cy="574158"/>
              </a:xfrm>
              <a:prstGeom prst="ellipse">
                <a:avLst/>
              </a:prstGeom>
              <a:solidFill>
                <a:srgbClr val="51756B"/>
              </a:solidFill>
              <a:ln>
                <a:solidFill>
                  <a:srgbClr val="B0E8B9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橢圓 29">
                <a:extLst>
                  <a:ext uri="{FF2B5EF4-FFF2-40B4-BE49-F238E27FC236}">
                    <a16:creationId xmlns:a16="http://schemas.microsoft.com/office/drawing/2014/main" id="{2E0C3044-9445-4E07-8BAB-7BDC64D2FC95}"/>
                  </a:ext>
                </a:extLst>
              </p:cNvPr>
              <p:cNvSpPr/>
              <p:nvPr/>
            </p:nvSpPr>
            <p:spPr>
              <a:xfrm>
                <a:off x="8115781" y="3205281"/>
                <a:ext cx="574158" cy="574158"/>
              </a:xfrm>
              <a:prstGeom prst="ellipse">
                <a:avLst/>
              </a:prstGeom>
              <a:solidFill>
                <a:srgbClr val="51756B"/>
              </a:solidFill>
              <a:ln>
                <a:solidFill>
                  <a:srgbClr val="B0E8B9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橢圓 30">
                <a:extLst>
                  <a:ext uri="{FF2B5EF4-FFF2-40B4-BE49-F238E27FC236}">
                    <a16:creationId xmlns:a16="http://schemas.microsoft.com/office/drawing/2014/main" id="{29D51154-7CEF-4C9D-A82E-5ED4AC382559}"/>
                  </a:ext>
                </a:extLst>
              </p:cNvPr>
              <p:cNvSpPr/>
              <p:nvPr/>
            </p:nvSpPr>
            <p:spPr>
              <a:xfrm>
                <a:off x="8122809" y="4451954"/>
                <a:ext cx="574158" cy="574158"/>
              </a:xfrm>
              <a:prstGeom prst="ellipse">
                <a:avLst/>
              </a:prstGeom>
              <a:solidFill>
                <a:srgbClr val="51756B"/>
              </a:solidFill>
              <a:ln>
                <a:solidFill>
                  <a:srgbClr val="B0E8B9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文字方塊 31">
                <a:extLst>
                  <a:ext uri="{FF2B5EF4-FFF2-40B4-BE49-F238E27FC236}">
                    <a16:creationId xmlns:a16="http://schemas.microsoft.com/office/drawing/2014/main" id="{79C0E65B-1D8F-4861-9298-B8A2855FC21C}"/>
                  </a:ext>
                </a:extLst>
              </p:cNvPr>
              <p:cNvSpPr txBox="1"/>
              <p:nvPr/>
            </p:nvSpPr>
            <p:spPr>
              <a:xfrm rot="5400000">
                <a:off x="8120062" y="3874291"/>
                <a:ext cx="769257" cy="5168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</a:t>
                </a:r>
                <a:endParaRPr lang="zh-TW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文字方塊 32">
                <a:extLst>
                  <a:ext uri="{FF2B5EF4-FFF2-40B4-BE49-F238E27FC236}">
                    <a16:creationId xmlns:a16="http://schemas.microsoft.com/office/drawing/2014/main" id="{8CA3ECE8-0F75-4958-971F-515E15ACFA28}"/>
                  </a:ext>
                </a:extLst>
              </p:cNvPr>
              <p:cNvSpPr txBox="1"/>
              <p:nvPr/>
            </p:nvSpPr>
            <p:spPr>
              <a:xfrm>
                <a:off x="6238035" y="1912984"/>
                <a:ext cx="7692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</a:t>
                </a:r>
                <a:endParaRPr lang="zh-TW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文字方塊 33">
                <a:extLst>
                  <a:ext uri="{FF2B5EF4-FFF2-40B4-BE49-F238E27FC236}">
                    <a16:creationId xmlns:a16="http://schemas.microsoft.com/office/drawing/2014/main" id="{3E8E2314-7A78-4825-9494-034439234A2A}"/>
                  </a:ext>
                </a:extLst>
              </p:cNvPr>
              <p:cNvSpPr txBox="1"/>
              <p:nvPr/>
            </p:nvSpPr>
            <p:spPr>
              <a:xfrm>
                <a:off x="6237085" y="2669407"/>
                <a:ext cx="7692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</a:t>
                </a:r>
                <a:endParaRPr lang="zh-TW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文字方塊 34">
                <a:extLst>
                  <a:ext uri="{FF2B5EF4-FFF2-40B4-BE49-F238E27FC236}">
                    <a16:creationId xmlns:a16="http://schemas.microsoft.com/office/drawing/2014/main" id="{B0ACD71B-02E0-43C7-89B2-312AE4C45F35}"/>
                  </a:ext>
                </a:extLst>
              </p:cNvPr>
              <p:cNvSpPr txBox="1"/>
              <p:nvPr/>
            </p:nvSpPr>
            <p:spPr>
              <a:xfrm>
                <a:off x="6265083" y="4671800"/>
                <a:ext cx="7692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</a:t>
                </a:r>
                <a:endParaRPr lang="zh-TW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48" name="直線單箭頭接點 35">
                <a:extLst>
                  <a:ext uri="{FF2B5EF4-FFF2-40B4-BE49-F238E27FC236}">
                    <a16:creationId xmlns:a16="http://schemas.microsoft.com/office/drawing/2014/main" id="{9C6D6693-D6B0-44DE-8089-5E616B48854D}"/>
                  </a:ext>
                </a:extLst>
              </p:cNvPr>
              <p:cNvCxnSpPr>
                <a:stCxn id="31" idx="6"/>
                <a:endCxn id="36" idx="2"/>
              </p:cNvCxnSpPr>
              <p:nvPr/>
            </p:nvCxnSpPr>
            <p:spPr>
              <a:xfrm>
                <a:off x="2945981" y="2732205"/>
                <a:ext cx="1032804" cy="2612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單箭頭接點 36">
                <a:extLst>
                  <a:ext uri="{FF2B5EF4-FFF2-40B4-BE49-F238E27FC236}">
                    <a16:creationId xmlns:a16="http://schemas.microsoft.com/office/drawing/2014/main" id="{D821B4C7-21BE-4C78-8813-7B33023D9788}"/>
                  </a:ext>
                </a:extLst>
              </p:cNvPr>
              <p:cNvCxnSpPr/>
              <p:nvPr/>
            </p:nvCxnSpPr>
            <p:spPr>
              <a:xfrm>
                <a:off x="2955873" y="3530129"/>
                <a:ext cx="1011125" cy="28068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單箭頭接點 37">
                <a:extLst>
                  <a:ext uri="{FF2B5EF4-FFF2-40B4-BE49-F238E27FC236}">
                    <a16:creationId xmlns:a16="http://schemas.microsoft.com/office/drawing/2014/main" id="{D8EAB32A-EB87-4A44-BFEE-6B0C2B5893D2}"/>
                  </a:ext>
                </a:extLst>
              </p:cNvPr>
              <p:cNvCxnSpPr/>
              <p:nvPr/>
            </p:nvCxnSpPr>
            <p:spPr>
              <a:xfrm>
                <a:off x="2955873" y="4747788"/>
                <a:ext cx="1015362" cy="24059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單箭頭接點 38">
                <a:extLst>
                  <a:ext uri="{FF2B5EF4-FFF2-40B4-BE49-F238E27FC236}">
                    <a16:creationId xmlns:a16="http://schemas.microsoft.com/office/drawing/2014/main" id="{B915CAA5-97CB-4552-B8B9-5712A83936A9}"/>
                  </a:ext>
                </a:extLst>
              </p:cNvPr>
              <p:cNvCxnSpPr>
                <a:stCxn id="32" idx="6"/>
                <a:endCxn id="36" idx="2"/>
              </p:cNvCxnSpPr>
              <p:nvPr/>
            </p:nvCxnSpPr>
            <p:spPr>
              <a:xfrm flipV="1">
                <a:off x="2948323" y="2993458"/>
                <a:ext cx="1030462" cy="5173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單箭頭接點 39">
                <a:extLst>
                  <a:ext uri="{FF2B5EF4-FFF2-40B4-BE49-F238E27FC236}">
                    <a16:creationId xmlns:a16="http://schemas.microsoft.com/office/drawing/2014/main" id="{7D43966C-A091-4C56-B18C-DD1446D4E93B}"/>
                  </a:ext>
                </a:extLst>
              </p:cNvPr>
              <p:cNvCxnSpPr>
                <a:stCxn id="31" idx="6"/>
                <a:endCxn id="37" idx="2"/>
              </p:cNvCxnSpPr>
              <p:nvPr/>
            </p:nvCxnSpPr>
            <p:spPr>
              <a:xfrm>
                <a:off x="2945981" y="2732205"/>
                <a:ext cx="1035146" cy="103982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單箭頭接點 40">
                <a:extLst>
                  <a:ext uri="{FF2B5EF4-FFF2-40B4-BE49-F238E27FC236}">
                    <a16:creationId xmlns:a16="http://schemas.microsoft.com/office/drawing/2014/main" id="{BA591DAC-F895-44BB-812D-662530257942}"/>
                  </a:ext>
                </a:extLst>
              </p:cNvPr>
              <p:cNvCxnSpPr>
                <a:stCxn id="31" idx="6"/>
                <a:endCxn id="38" idx="2"/>
              </p:cNvCxnSpPr>
              <p:nvPr/>
            </p:nvCxnSpPr>
            <p:spPr>
              <a:xfrm>
                <a:off x="2945981" y="2732205"/>
                <a:ext cx="1023513" cy="22678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單箭頭接點 41">
                <a:extLst>
                  <a:ext uri="{FF2B5EF4-FFF2-40B4-BE49-F238E27FC236}">
                    <a16:creationId xmlns:a16="http://schemas.microsoft.com/office/drawing/2014/main" id="{933532B9-4594-4D4B-BA01-975D8D922F75}"/>
                  </a:ext>
                </a:extLst>
              </p:cNvPr>
              <p:cNvCxnSpPr>
                <a:stCxn id="32" idx="6"/>
                <a:endCxn id="38" idx="2"/>
              </p:cNvCxnSpPr>
              <p:nvPr/>
            </p:nvCxnSpPr>
            <p:spPr>
              <a:xfrm>
                <a:off x="2948323" y="3510775"/>
                <a:ext cx="1021171" cy="148926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單箭頭接點 42">
                <a:extLst>
                  <a:ext uri="{FF2B5EF4-FFF2-40B4-BE49-F238E27FC236}">
                    <a16:creationId xmlns:a16="http://schemas.microsoft.com/office/drawing/2014/main" id="{EA9DEF15-3605-4A11-9BA4-8EC3D001D0BD}"/>
                  </a:ext>
                </a:extLst>
              </p:cNvPr>
              <p:cNvCxnSpPr>
                <a:stCxn id="33" idx="6"/>
                <a:endCxn id="36" idx="2"/>
              </p:cNvCxnSpPr>
              <p:nvPr/>
            </p:nvCxnSpPr>
            <p:spPr>
              <a:xfrm flipV="1">
                <a:off x="2936690" y="2993458"/>
                <a:ext cx="1042095" cy="17453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單箭頭接點 43">
                <a:extLst>
                  <a:ext uri="{FF2B5EF4-FFF2-40B4-BE49-F238E27FC236}">
                    <a16:creationId xmlns:a16="http://schemas.microsoft.com/office/drawing/2014/main" id="{842FB5B0-076E-4AAD-BA5C-9BAB523A4869}"/>
                  </a:ext>
                </a:extLst>
              </p:cNvPr>
              <p:cNvCxnSpPr>
                <a:stCxn id="33" idx="6"/>
                <a:endCxn id="37" idx="2"/>
              </p:cNvCxnSpPr>
              <p:nvPr/>
            </p:nvCxnSpPr>
            <p:spPr>
              <a:xfrm flipV="1">
                <a:off x="2936690" y="3772028"/>
                <a:ext cx="1044437" cy="96675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文字方塊 53">
                <a:extLst>
                  <a:ext uri="{FF2B5EF4-FFF2-40B4-BE49-F238E27FC236}">
                    <a16:creationId xmlns:a16="http://schemas.microsoft.com/office/drawing/2014/main" id="{1AB5C510-577C-488D-9C41-4ACC8C701BDF}"/>
                  </a:ext>
                </a:extLst>
              </p:cNvPr>
              <p:cNvSpPr txBox="1"/>
              <p:nvPr/>
            </p:nvSpPr>
            <p:spPr>
              <a:xfrm rot="5400000">
                <a:off x="9393080" y="3905263"/>
                <a:ext cx="769257" cy="5168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</a:t>
                </a:r>
                <a:endParaRPr lang="zh-TW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文字方塊 54">
                <a:extLst>
                  <a:ext uri="{FF2B5EF4-FFF2-40B4-BE49-F238E27FC236}">
                    <a16:creationId xmlns:a16="http://schemas.microsoft.com/office/drawing/2014/main" id="{0DC328F1-20EE-4C15-9BBE-FB88A8F96E49}"/>
                  </a:ext>
                </a:extLst>
              </p:cNvPr>
              <p:cNvSpPr txBox="1"/>
              <p:nvPr/>
            </p:nvSpPr>
            <p:spPr>
              <a:xfrm>
                <a:off x="9462173" y="2383235"/>
                <a:ext cx="6310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r>
                  <a:rPr lang="en-US" altLang="zh-TW" sz="2800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TW" altLang="en-US" sz="28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文字方塊 55">
                <a:extLst>
                  <a:ext uri="{FF2B5EF4-FFF2-40B4-BE49-F238E27FC236}">
                    <a16:creationId xmlns:a16="http://schemas.microsoft.com/office/drawing/2014/main" id="{8DE4789E-ED6D-4A89-B9AA-B0E4728423F6}"/>
                  </a:ext>
                </a:extLst>
              </p:cNvPr>
              <p:cNvSpPr txBox="1"/>
              <p:nvPr/>
            </p:nvSpPr>
            <p:spPr>
              <a:xfrm>
                <a:off x="9450890" y="3181455"/>
                <a:ext cx="6310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r>
                  <a:rPr lang="en-US" altLang="zh-TW" sz="2800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TW" altLang="en-US" sz="28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文字方塊 56">
                <a:extLst>
                  <a:ext uri="{FF2B5EF4-FFF2-40B4-BE49-F238E27FC236}">
                    <a16:creationId xmlns:a16="http://schemas.microsoft.com/office/drawing/2014/main" id="{755837A7-8089-4AF2-ADA4-6E909A34FF38}"/>
                  </a:ext>
                </a:extLst>
              </p:cNvPr>
              <p:cNvSpPr txBox="1"/>
              <p:nvPr/>
            </p:nvSpPr>
            <p:spPr>
              <a:xfrm>
                <a:off x="9450888" y="4447687"/>
                <a:ext cx="841638" cy="585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r>
                  <a:rPr lang="en-US" altLang="zh-TW" sz="2800" baseline="-250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</a:t>
                </a:r>
                <a:endParaRPr lang="zh-TW" altLang="en-US" sz="28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橢圓 24">
                <a:extLst>
                  <a:ext uri="{FF2B5EF4-FFF2-40B4-BE49-F238E27FC236}">
                    <a16:creationId xmlns:a16="http://schemas.microsoft.com/office/drawing/2014/main" id="{39214D4B-13F1-4400-9464-6A082CBFE4B3}"/>
                  </a:ext>
                </a:extLst>
              </p:cNvPr>
              <p:cNvSpPr/>
              <p:nvPr/>
            </p:nvSpPr>
            <p:spPr>
              <a:xfrm>
                <a:off x="3988677" y="1947020"/>
                <a:ext cx="574158" cy="574158"/>
              </a:xfrm>
              <a:prstGeom prst="ellipse">
                <a:avLst/>
              </a:prstGeom>
              <a:solidFill>
                <a:srgbClr val="B0E8B9"/>
              </a:solidFill>
              <a:ln>
                <a:solidFill>
                  <a:srgbClr val="6EBF96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62" name="直線單箭頭接點 35">
                <a:extLst>
                  <a:ext uri="{FF2B5EF4-FFF2-40B4-BE49-F238E27FC236}">
                    <a16:creationId xmlns:a16="http://schemas.microsoft.com/office/drawing/2014/main" id="{7587DE61-0A92-44F0-9F4C-7DB4B2ED50BB}"/>
                  </a:ext>
                </a:extLst>
              </p:cNvPr>
              <p:cNvCxnSpPr>
                <a:endCxn id="31" idx="2"/>
              </p:cNvCxnSpPr>
              <p:nvPr/>
            </p:nvCxnSpPr>
            <p:spPr>
              <a:xfrm>
                <a:off x="1815151" y="2751559"/>
                <a:ext cx="56656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單箭頭接點 35">
                <a:extLst>
                  <a:ext uri="{FF2B5EF4-FFF2-40B4-BE49-F238E27FC236}">
                    <a16:creationId xmlns:a16="http://schemas.microsoft.com/office/drawing/2014/main" id="{9FB74F8E-0F80-4300-8F57-B81F087B16A4}"/>
                  </a:ext>
                </a:extLst>
              </p:cNvPr>
              <p:cNvCxnSpPr/>
              <p:nvPr/>
            </p:nvCxnSpPr>
            <p:spPr>
              <a:xfrm>
                <a:off x="1805860" y="3530129"/>
                <a:ext cx="56656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單箭頭接點 35">
                <a:extLst>
                  <a:ext uri="{FF2B5EF4-FFF2-40B4-BE49-F238E27FC236}">
                    <a16:creationId xmlns:a16="http://schemas.microsoft.com/office/drawing/2014/main" id="{FD2CF4F9-638D-475C-9CEB-6A6FCEE3748E}"/>
                  </a:ext>
                </a:extLst>
              </p:cNvPr>
              <p:cNvCxnSpPr/>
              <p:nvPr/>
            </p:nvCxnSpPr>
            <p:spPr>
              <a:xfrm>
                <a:off x="1805860" y="4762973"/>
                <a:ext cx="56656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文字方塊 54">
                <a:extLst>
                  <a:ext uri="{FF2B5EF4-FFF2-40B4-BE49-F238E27FC236}">
                    <a16:creationId xmlns:a16="http://schemas.microsoft.com/office/drawing/2014/main" id="{89C376E4-7159-4740-A14B-A02CA472DB50}"/>
                  </a:ext>
                </a:extLst>
              </p:cNvPr>
              <p:cNvSpPr txBox="1"/>
              <p:nvPr/>
            </p:nvSpPr>
            <p:spPr>
              <a:xfrm>
                <a:off x="1799464" y="2219156"/>
                <a:ext cx="6310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en-US" altLang="zh-TW" sz="2800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TW" altLang="en-US" sz="28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文字方塊 54">
                <a:extLst>
                  <a:ext uri="{FF2B5EF4-FFF2-40B4-BE49-F238E27FC236}">
                    <a16:creationId xmlns:a16="http://schemas.microsoft.com/office/drawing/2014/main" id="{89B313AB-833D-4B8D-A7D1-5C15D641887A}"/>
                  </a:ext>
                </a:extLst>
              </p:cNvPr>
              <p:cNvSpPr txBox="1"/>
              <p:nvPr/>
            </p:nvSpPr>
            <p:spPr>
              <a:xfrm>
                <a:off x="1782898" y="2993107"/>
                <a:ext cx="6310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en-US" altLang="zh-CN" sz="2800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TW" altLang="en-US" sz="28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文字方塊 54">
                <a:extLst>
                  <a:ext uri="{FF2B5EF4-FFF2-40B4-BE49-F238E27FC236}">
                    <a16:creationId xmlns:a16="http://schemas.microsoft.com/office/drawing/2014/main" id="{968ACA7F-836A-4644-ABCA-6908C4601E13}"/>
                  </a:ext>
                </a:extLst>
              </p:cNvPr>
              <p:cNvSpPr txBox="1"/>
              <p:nvPr/>
            </p:nvSpPr>
            <p:spPr>
              <a:xfrm>
                <a:off x="1794623" y="4213488"/>
                <a:ext cx="6310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en-US" altLang="zh-CN" sz="2800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endParaRPr lang="zh-TW" altLang="en-US" sz="28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68" name="直線單箭頭接點 35">
                <a:extLst>
                  <a:ext uri="{FF2B5EF4-FFF2-40B4-BE49-F238E27FC236}">
                    <a16:creationId xmlns:a16="http://schemas.microsoft.com/office/drawing/2014/main" id="{E5C89496-4CB0-4DC6-B0DD-B3A83607F22C}"/>
                  </a:ext>
                </a:extLst>
              </p:cNvPr>
              <p:cNvCxnSpPr>
                <a:endCxn id="61" idx="2"/>
              </p:cNvCxnSpPr>
              <p:nvPr/>
            </p:nvCxnSpPr>
            <p:spPr>
              <a:xfrm flipV="1">
                <a:off x="3015916" y="2234099"/>
                <a:ext cx="972761" cy="48899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單箭頭接點 38">
                <a:extLst>
                  <a:ext uri="{FF2B5EF4-FFF2-40B4-BE49-F238E27FC236}">
                    <a16:creationId xmlns:a16="http://schemas.microsoft.com/office/drawing/2014/main" id="{3C261B4F-BE95-4322-A7BC-42D1A0473220}"/>
                  </a:ext>
                </a:extLst>
              </p:cNvPr>
              <p:cNvCxnSpPr/>
              <p:nvPr/>
            </p:nvCxnSpPr>
            <p:spPr>
              <a:xfrm flipV="1">
                <a:off x="2955873" y="2234099"/>
                <a:ext cx="1022912" cy="129603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單箭頭接點 38">
                <a:extLst>
                  <a:ext uri="{FF2B5EF4-FFF2-40B4-BE49-F238E27FC236}">
                    <a16:creationId xmlns:a16="http://schemas.microsoft.com/office/drawing/2014/main" id="{6AB9328D-1962-4FCE-8ED9-2C481D804741}"/>
                  </a:ext>
                </a:extLst>
              </p:cNvPr>
              <p:cNvCxnSpPr>
                <a:stCxn id="33" idx="6"/>
              </p:cNvCxnSpPr>
              <p:nvPr/>
            </p:nvCxnSpPr>
            <p:spPr>
              <a:xfrm flipV="1">
                <a:off x="2946582" y="2234099"/>
                <a:ext cx="1032203" cy="252404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34DCD9CD-27AC-4B2E-B1C9-137391DA6766}"/>
                  </a:ext>
                </a:extLst>
              </p:cNvPr>
              <p:cNvSpPr/>
              <p:nvPr/>
            </p:nvSpPr>
            <p:spPr>
              <a:xfrm>
                <a:off x="5500947" y="1853968"/>
                <a:ext cx="746342" cy="352357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橢圓 24">
                <a:extLst>
                  <a:ext uri="{FF2B5EF4-FFF2-40B4-BE49-F238E27FC236}">
                    <a16:creationId xmlns:a16="http://schemas.microsoft.com/office/drawing/2014/main" id="{4331DBF3-7FAC-4FB2-870E-17BF595A62A2}"/>
                  </a:ext>
                </a:extLst>
              </p:cNvPr>
              <p:cNvSpPr/>
              <p:nvPr/>
            </p:nvSpPr>
            <p:spPr>
              <a:xfrm>
                <a:off x="5588033" y="2727407"/>
                <a:ext cx="574158" cy="574158"/>
              </a:xfrm>
              <a:prstGeom prst="ellipse">
                <a:avLst/>
              </a:prstGeom>
              <a:solidFill>
                <a:srgbClr val="6EBF96"/>
              </a:solidFill>
              <a:ln>
                <a:solidFill>
                  <a:srgbClr val="B0E8B9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橢圓 25">
                <a:extLst>
                  <a:ext uri="{FF2B5EF4-FFF2-40B4-BE49-F238E27FC236}">
                    <a16:creationId xmlns:a16="http://schemas.microsoft.com/office/drawing/2014/main" id="{903C8F8D-9A0C-41B4-8CC7-F09850B8FB81}"/>
                  </a:ext>
                </a:extLst>
              </p:cNvPr>
              <p:cNvSpPr/>
              <p:nvPr/>
            </p:nvSpPr>
            <p:spPr>
              <a:xfrm>
                <a:off x="5590375" y="3505977"/>
                <a:ext cx="574158" cy="574158"/>
              </a:xfrm>
              <a:prstGeom prst="ellipse">
                <a:avLst/>
              </a:prstGeom>
              <a:solidFill>
                <a:srgbClr val="6EBF96"/>
              </a:solidFill>
              <a:ln>
                <a:solidFill>
                  <a:srgbClr val="B0E8B9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橢圓 26">
                <a:extLst>
                  <a:ext uri="{FF2B5EF4-FFF2-40B4-BE49-F238E27FC236}">
                    <a16:creationId xmlns:a16="http://schemas.microsoft.com/office/drawing/2014/main" id="{C125B269-BC07-4CA4-82E8-4286B5724B6C}"/>
                  </a:ext>
                </a:extLst>
              </p:cNvPr>
              <p:cNvSpPr/>
              <p:nvPr/>
            </p:nvSpPr>
            <p:spPr>
              <a:xfrm>
                <a:off x="5578742" y="4733989"/>
                <a:ext cx="574158" cy="574158"/>
              </a:xfrm>
              <a:prstGeom prst="ellipse">
                <a:avLst/>
              </a:prstGeom>
              <a:solidFill>
                <a:srgbClr val="6EBF96"/>
              </a:solidFill>
              <a:ln>
                <a:solidFill>
                  <a:srgbClr val="B0E8B9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文字方塊 27">
                <a:extLst>
                  <a:ext uri="{FF2B5EF4-FFF2-40B4-BE49-F238E27FC236}">
                    <a16:creationId xmlns:a16="http://schemas.microsoft.com/office/drawing/2014/main" id="{43991681-B1CE-4861-8105-C9714885C456}"/>
                  </a:ext>
                </a:extLst>
              </p:cNvPr>
              <p:cNvSpPr txBox="1"/>
              <p:nvPr/>
            </p:nvSpPr>
            <p:spPr>
              <a:xfrm rot="5400000">
                <a:off x="5575995" y="4159490"/>
                <a:ext cx="769257" cy="5168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</a:t>
                </a:r>
                <a:endParaRPr lang="zh-TW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橢圓 24">
                <a:extLst>
                  <a:ext uri="{FF2B5EF4-FFF2-40B4-BE49-F238E27FC236}">
                    <a16:creationId xmlns:a16="http://schemas.microsoft.com/office/drawing/2014/main" id="{FD65EAEB-4966-49DD-8741-7BA2CD2BFBFC}"/>
                  </a:ext>
                </a:extLst>
              </p:cNvPr>
              <p:cNvSpPr/>
              <p:nvPr/>
            </p:nvSpPr>
            <p:spPr>
              <a:xfrm>
                <a:off x="5588033" y="1948694"/>
                <a:ext cx="574158" cy="574158"/>
              </a:xfrm>
              <a:prstGeom prst="ellipse">
                <a:avLst/>
              </a:prstGeom>
              <a:solidFill>
                <a:srgbClr val="6EBF96"/>
              </a:solidFill>
              <a:ln>
                <a:solidFill>
                  <a:srgbClr val="B0E8B9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A3BCEB3A-DA1B-4F29-951C-D756F96E7960}"/>
                  </a:ext>
                </a:extLst>
              </p:cNvPr>
              <p:cNvGrpSpPr/>
              <p:nvPr/>
            </p:nvGrpSpPr>
            <p:grpSpPr>
              <a:xfrm>
                <a:off x="4553544" y="2234099"/>
                <a:ext cx="1036831" cy="2792013"/>
                <a:chOff x="4553544" y="2234099"/>
                <a:chExt cx="1036831" cy="2792013"/>
              </a:xfrm>
            </p:grpSpPr>
            <p:cxnSp>
              <p:nvCxnSpPr>
                <p:cNvPr id="107" name="直線單箭頭接點 35">
                  <a:extLst>
                    <a:ext uri="{FF2B5EF4-FFF2-40B4-BE49-F238E27FC236}">
                      <a16:creationId xmlns:a16="http://schemas.microsoft.com/office/drawing/2014/main" id="{1A55BD92-9BDD-4E40-9051-441B5DE47A88}"/>
                    </a:ext>
                  </a:extLst>
                </p:cNvPr>
                <p:cNvCxnSpPr>
                  <a:stCxn id="61" idx="6"/>
                  <a:endCxn id="76" idx="2"/>
                </p:cNvCxnSpPr>
                <p:nvPr/>
              </p:nvCxnSpPr>
              <p:spPr>
                <a:xfrm>
                  <a:off x="4562835" y="2234099"/>
                  <a:ext cx="1025198" cy="167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直線單箭頭接點 35">
                  <a:extLst>
                    <a:ext uri="{FF2B5EF4-FFF2-40B4-BE49-F238E27FC236}">
                      <a16:creationId xmlns:a16="http://schemas.microsoft.com/office/drawing/2014/main" id="{7858E073-B711-44ED-86F6-1A832C75B45F}"/>
                    </a:ext>
                  </a:extLst>
                </p:cNvPr>
                <p:cNvCxnSpPr>
                  <a:stCxn id="61" idx="6"/>
                  <a:endCxn id="72" idx="2"/>
                </p:cNvCxnSpPr>
                <p:nvPr/>
              </p:nvCxnSpPr>
              <p:spPr>
                <a:xfrm>
                  <a:off x="4562835" y="2234099"/>
                  <a:ext cx="1025198" cy="780387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直線單箭頭接點 35">
                  <a:extLst>
                    <a:ext uri="{FF2B5EF4-FFF2-40B4-BE49-F238E27FC236}">
                      <a16:creationId xmlns:a16="http://schemas.microsoft.com/office/drawing/2014/main" id="{C2749450-5813-439A-8035-8C2948015144}"/>
                    </a:ext>
                  </a:extLst>
                </p:cNvPr>
                <p:cNvCxnSpPr>
                  <a:stCxn id="61" idx="6"/>
                  <a:endCxn id="73" idx="2"/>
                </p:cNvCxnSpPr>
                <p:nvPr/>
              </p:nvCxnSpPr>
              <p:spPr>
                <a:xfrm>
                  <a:off x="4562835" y="2234099"/>
                  <a:ext cx="1027540" cy="1558957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直線單箭頭接點 35">
                  <a:extLst>
                    <a:ext uri="{FF2B5EF4-FFF2-40B4-BE49-F238E27FC236}">
                      <a16:creationId xmlns:a16="http://schemas.microsoft.com/office/drawing/2014/main" id="{40D12502-E5A1-4F31-A9A5-87FB46A1E3EF}"/>
                    </a:ext>
                  </a:extLst>
                </p:cNvPr>
                <p:cNvCxnSpPr>
                  <a:endCxn id="74" idx="2"/>
                </p:cNvCxnSpPr>
                <p:nvPr/>
              </p:nvCxnSpPr>
              <p:spPr>
                <a:xfrm>
                  <a:off x="4589452" y="2287149"/>
                  <a:ext cx="989290" cy="2733919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線單箭頭接點 35">
                  <a:extLst>
                    <a:ext uri="{FF2B5EF4-FFF2-40B4-BE49-F238E27FC236}">
                      <a16:creationId xmlns:a16="http://schemas.microsoft.com/office/drawing/2014/main" id="{98799BA3-CBEC-44A2-A731-8B36719560F2}"/>
                    </a:ext>
                  </a:extLst>
                </p:cNvPr>
                <p:cNvCxnSpPr>
                  <a:stCxn id="36" idx="6"/>
                  <a:endCxn id="76" idx="2"/>
                </p:cNvCxnSpPr>
                <p:nvPr/>
              </p:nvCxnSpPr>
              <p:spPr>
                <a:xfrm flipV="1">
                  <a:off x="4562835" y="2235773"/>
                  <a:ext cx="1025198" cy="777039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直線單箭頭接點 35">
                  <a:extLst>
                    <a:ext uri="{FF2B5EF4-FFF2-40B4-BE49-F238E27FC236}">
                      <a16:creationId xmlns:a16="http://schemas.microsoft.com/office/drawing/2014/main" id="{89FEFB92-0940-4D9E-86AA-2D6BAF57074E}"/>
                    </a:ext>
                  </a:extLst>
                </p:cNvPr>
                <p:cNvCxnSpPr>
                  <a:stCxn id="36" idx="6"/>
                  <a:endCxn id="72" idx="2"/>
                </p:cNvCxnSpPr>
                <p:nvPr/>
              </p:nvCxnSpPr>
              <p:spPr>
                <a:xfrm>
                  <a:off x="4562835" y="3012812"/>
                  <a:ext cx="1025198" cy="167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線單箭頭接點 35">
                  <a:extLst>
                    <a:ext uri="{FF2B5EF4-FFF2-40B4-BE49-F238E27FC236}">
                      <a16:creationId xmlns:a16="http://schemas.microsoft.com/office/drawing/2014/main" id="{BB18CAED-B071-4DCE-A0CB-186EC3E2C1E6}"/>
                    </a:ext>
                  </a:extLst>
                </p:cNvPr>
                <p:cNvCxnSpPr>
                  <a:endCxn id="73" idx="2"/>
                </p:cNvCxnSpPr>
                <p:nvPr/>
              </p:nvCxnSpPr>
              <p:spPr>
                <a:xfrm>
                  <a:off x="4598743" y="3012812"/>
                  <a:ext cx="991632" cy="78024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直線單箭頭接點 35">
                  <a:extLst>
                    <a:ext uri="{FF2B5EF4-FFF2-40B4-BE49-F238E27FC236}">
                      <a16:creationId xmlns:a16="http://schemas.microsoft.com/office/drawing/2014/main" id="{0B24063E-AD69-4BF6-A603-8711EF84EDF3}"/>
                    </a:ext>
                  </a:extLst>
                </p:cNvPr>
                <p:cNvCxnSpPr>
                  <a:stCxn id="36" idx="6"/>
                  <a:endCxn id="74" idx="2"/>
                </p:cNvCxnSpPr>
                <p:nvPr/>
              </p:nvCxnSpPr>
              <p:spPr>
                <a:xfrm>
                  <a:off x="4562835" y="3012812"/>
                  <a:ext cx="1015907" cy="200825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線單箭頭接點 35">
                  <a:extLst>
                    <a:ext uri="{FF2B5EF4-FFF2-40B4-BE49-F238E27FC236}">
                      <a16:creationId xmlns:a16="http://schemas.microsoft.com/office/drawing/2014/main" id="{ECE05C88-E323-4755-AAB8-58FBE019D38B}"/>
                    </a:ext>
                  </a:extLst>
                </p:cNvPr>
                <p:cNvCxnSpPr>
                  <a:stCxn id="37" idx="6"/>
                </p:cNvCxnSpPr>
                <p:nvPr/>
              </p:nvCxnSpPr>
              <p:spPr>
                <a:xfrm flipV="1">
                  <a:off x="4565177" y="2276260"/>
                  <a:ext cx="1010214" cy="1515122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線單箭頭接點 35">
                  <a:extLst>
                    <a:ext uri="{FF2B5EF4-FFF2-40B4-BE49-F238E27FC236}">
                      <a16:creationId xmlns:a16="http://schemas.microsoft.com/office/drawing/2014/main" id="{0D44936E-41FB-4593-92D1-3359BE140F00}"/>
                    </a:ext>
                  </a:extLst>
                </p:cNvPr>
                <p:cNvCxnSpPr>
                  <a:stCxn id="37" idx="6"/>
                </p:cNvCxnSpPr>
                <p:nvPr/>
              </p:nvCxnSpPr>
              <p:spPr>
                <a:xfrm flipV="1">
                  <a:off x="4565177" y="3054973"/>
                  <a:ext cx="1010214" cy="736409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直線單箭頭接點 35">
                  <a:extLst>
                    <a:ext uri="{FF2B5EF4-FFF2-40B4-BE49-F238E27FC236}">
                      <a16:creationId xmlns:a16="http://schemas.microsoft.com/office/drawing/2014/main" id="{36EC2296-8D06-4E38-8E57-1C50D7F857F9}"/>
                    </a:ext>
                  </a:extLst>
                </p:cNvPr>
                <p:cNvCxnSpPr>
                  <a:stCxn id="37" idx="6"/>
                  <a:endCxn id="73" idx="2"/>
                </p:cNvCxnSpPr>
                <p:nvPr/>
              </p:nvCxnSpPr>
              <p:spPr>
                <a:xfrm>
                  <a:off x="4565177" y="3791382"/>
                  <a:ext cx="1025198" cy="167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直線單箭頭接點 35">
                  <a:extLst>
                    <a:ext uri="{FF2B5EF4-FFF2-40B4-BE49-F238E27FC236}">
                      <a16:creationId xmlns:a16="http://schemas.microsoft.com/office/drawing/2014/main" id="{5BCFE615-A472-489E-B4FC-B9BA26BED0F9}"/>
                    </a:ext>
                  </a:extLst>
                </p:cNvPr>
                <p:cNvCxnSpPr>
                  <a:stCxn id="37" idx="6"/>
                  <a:endCxn id="74" idx="2"/>
                </p:cNvCxnSpPr>
                <p:nvPr/>
              </p:nvCxnSpPr>
              <p:spPr>
                <a:xfrm>
                  <a:off x="4565177" y="3791382"/>
                  <a:ext cx="1013565" cy="12296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直線單箭頭接點 35">
                  <a:extLst>
                    <a:ext uri="{FF2B5EF4-FFF2-40B4-BE49-F238E27FC236}">
                      <a16:creationId xmlns:a16="http://schemas.microsoft.com/office/drawing/2014/main" id="{877AEA74-E91A-42FF-AF75-3C7B719D6A3F}"/>
                    </a:ext>
                  </a:extLst>
                </p:cNvPr>
                <p:cNvCxnSpPr>
                  <a:stCxn id="38" idx="6"/>
                  <a:endCxn id="76" idx="2"/>
                </p:cNvCxnSpPr>
                <p:nvPr/>
              </p:nvCxnSpPr>
              <p:spPr>
                <a:xfrm flipV="1">
                  <a:off x="4553544" y="2235773"/>
                  <a:ext cx="1034489" cy="278362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直線單箭頭接點 35">
                  <a:extLst>
                    <a:ext uri="{FF2B5EF4-FFF2-40B4-BE49-F238E27FC236}">
                      <a16:creationId xmlns:a16="http://schemas.microsoft.com/office/drawing/2014/main" id="{7AEAE209-2DBC-41F3-8ACD-75832902DE1F}"/>
                    </a:ext>
                  </a:extLst>
                </p:cNvPr>
                <p:cNvCxnSpPr>
                  <a:stCxn id="38" idx="6"/>
                </p:cNvCxnSpPr>
                <p:nvPr/>
              </p:nvCxnSpPr>
              <p:spPr>
                <a:xfrm flipV="1">
                  <a:off x="4553544" y="3089778"/>
                  <a:ext cx="1011553" cy="192961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直線單箭頭接點 35">
                  <a:extLst>
                    <a:ext uri="{FF2B5EF4-FFF2-40B4-BE49-F238E27FC236}">
                      <a16:creationId xmlns:a16="http://schemas.microsoft.com/office/drawing/2014/main" id="{16337E9A-7457-4694-951F-1D6A886CB164}"/>
                    </a:ext>
                  </a:extLst>
                </p:cNvPr>
                <p:cNvCxnSpPr>
                  <a:stCxn id="38" idx="6"/>
                  <a:endCxn id="73" idx="2"/>
                </p:cNvCxnSpPr>
                <p:nvPr/>
              </p:nvCxnSpPr>
              <p:spPr>
                <a:xfrm flipV="1">
                  <a:off x="4553544" y="3793056"/>
                  <a:ext cx="1036831" cy="1226338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直線單箭頭接點 35">
                  <a:extLst>
                    <a:ext uri="{FF2B5EF4-FFF2-40B4-BE49-F238E27FC236}">
                      <a16:creationId xmlns:a16="http://schemas.microsoft.com/office/drawing/2014/main" id="{9D2ABA69-A10C-4C29-A845-8D4E4BF926A4}"/>
                    </a:ext>
                  </a:extLst>
                </p:cNvPr>
                <p:cNvCxnSpPr>
                  <a:endCxn id="74" idx="2"/>
                </p:cNvCxnSpPr>
                <p:nvPr/>
              </p:nvCxnSpPr>
              <p:spPr>
                <a:xfrm flipV="1">
                  <a:off x="4560493" y="5021068"/>
                  <a:ext cx="1018249" cy="504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文字方塊 33">
                <a:extLst>
                  <a:ext uri="{FF2B5EF4-FFF2-40B4-BE49-F238E27FC236}">
                    <a16:creationId xmlns:a16="http://schemas.microsoft.com/office/drawing/2014/main" id="{26552713-E2F7-4941-89E0-C64A2718135E}"/>
                  </a:ext>
                </a:extLst>
              </p:cNvPr>
              <p:cNvSpPr txBox="1"/>
              <p:nvPr/>
            </p:nvSpPr>
            <p:spPr>
              <a:xfrm>
                <a:off x="6249214" y="3443065"/>
                <a:ext cx="7692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</a:t>
                </a:r>
                <a:endParaRPr lang="zh-TW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79" name="直線單箭頭接點 35">
                <a:extLst>
                  <a:ext uri="{FF2B5EF4-FFF2-40B4-BE49-F238E27FC236}">
                    <a16:creationId xmlns:a16="http://schemas.microsoft.com/office/drawing/2014/main" id="{37746FFB-E106-42D5-8A13-649BF2CB8D3D}"/>
                  </a:ext>
                </a:extLst>
              </p:cNvPr>
              <p:cNvCxnSpPr>
                <a:endCxn id="41" idx="2"/>
              </p:cNvCxnSpPr>
              <p:nvPr/>
            </p:nvCxnSpPr>
            <p:spPr>
              <a:xfrm>
                <a:off x="6976114" y="2255872"/>
                <a:ext cx="1137325" cy="47657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35">
                <a:extLst>
                  <a:ext uri="{FF2B5EF4-FFF2-40B4-BE49-F238E27FC236}">
                    <a16:creationId xmlns:a16="http://schemas.microsoft.com/office/drawing/2014/main" id="{19C78AA3-CDBA-4852-B3F0-E8AD47F9DC16}"/>
                  </a:ext>
                </a:extLst>
              </p:cNvPr>
              <p:cNvCxnSpPr>
                <a:endCxn id="42" idx="2"/>
              </p:cNvCxnSpPr>
              <p:nvPr/>
            </p:nvCxnSpPr>
            <p:spPr>
              <a:xfrm>
                <a:off x="6976114" y="2255872"/>
                <a:ext cx="1139667" cy="123648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單箭頭接點 35">
                <a:extLst>
                  <a:ext uri="{FF2B5EF4-FFF2-40B4-BE49-F238E27FC236}">
                    <a16:creationId xmlns:a16="http://schemas.microsoft.com/office/drawing/2014/main" id="{4297B95B-CF1C-475F-A27A-3AAA192D8A54}"/>
                  </a:ext>
                </a:extLst>
              </p:cNvPr>
              <p:cNvCxnSpPr>
                <a:endCxn id="43" idx="2"/>
              </p:cNvCxnSpPr>
              <p:nvPr/>
            </p:nvCxnSpPr>
            <p:spPr>
              <a:xfrm>
                <a:off x="6976114" y="2255872"/>
                <a:ext cx="1146695" cy="248316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線單箭頭接點 35">
                <a:extLst>
                  <a:ext uri="{FF2B5EF4-FFF2-40B4-BE49-F238E27FC236}">
                    <a16:creationId xmlns:a16="http://schemas.microsoft.com/office/drawing/2014/main" id="{915F7AB1-5414-4D60-884E-ADD3CCC965F8}"/>
                  </a:ext>
                </a:extLst>
              </p:cNvPr>
              <p:cNvCxnSpPr/>
              <p:nvPr/>
            </p:nvCxnSpPr>
            <p:spPr>
              <a:xfrm flipV="1">
                <a:off x="6976114" y="2731274"/>
                <a:ext cx="1100500" cy="3033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線單箭頭接點 35">
                <a:extLst>
                  <a:ext uri="{FF2B5EF4-FFF2-40B4-BE49-F238E27FC236}">
                    <a16:creationId xmlns:a16="http://schemas.microsoft.com/office/drawing/2014/main" id="{3CCAC460-71DD-47F9-90E4-429679614DFC}"/>
                  </a:ext>
                </a:extLst>
              </p:cNvPr>
              <p:cNvCxnSpPr>
                <a:endCxn id="42" idx="2"/>
              </p:cNvCxnSpPr>
              <p:nvPr/>
            </p:nvCxnSpPr>
            <p:spPr>
              <a:xfrm>
                <a:off x="7012022" y="3034585"/>
                <a:ext cx="1103759" cy="4577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線單箭頭接點 35">
                <a:extLst>
                  <a:ext uri="{FF2B5EF4-FFF2-40B4-BE49-F238E27FC236}">
                    <a16:creationId xmlns:a16="http://schemas.microsoft.com/office/drawing/2014/main" id="{CEE5DF62-5578-4B3A-BD10-F18F3D4516EF}"/>
                  </a:ext>
                </a:extLst>
              </p:cNvPr>
              <p:cNvCxnSpPr>
                <a:endCxn id="43" idx="2"/>
              </p:cNvCxnSpPr>
              <p:nvPr/>
            </p:nvCxnSpPr>
            <p:spPr>
              <a:xfrm>
                <a:off x="6976114" y="3034585"/>
                <a:ext cx="1146695" cy="170444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線單箭頭接點 35">
                <a:extLst>
                  <a:ext uri="{FF2B5EF4-FFF2-40B4-BE49-F238E27FC236}">
                    <a16:creationId xmlns:a16="http://schemas.microsoft.com/office/drawing/2014/main" id="{77DB687C-EC98-4D06-89F1-D06297EB9D8B}"/>
                  </a:ext>
                </a:extLst>
              </p:cNvPr>
              <p:cNvCxnSpPr>
                <a:endCxn id="41" idx="2"/>
              </p:cNvCxnSpPr>
              <p:nvPr/>
            </p:nvCxnSpPr>
            <p:spPr>
              <a:xfrm flipV="1">
                <a:off x="6978456" y="2732451"/>
                <a:ext cx="1134983" cy="108070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單箭頭接點 35">
                <a:extLst>
                  <a:ext uri="{FF2B5EF4-FFF2-40B4-BE49-F238E27FC236}">
                    <a16:creationId xmlns:a16="http://schemas.microsoft.com/office/drawing/2014/main" id="{5AE22759-D404-451F-ABD7-DBFDB19D4D50}"/>
                  </a:ext>
                </a:extLst>
              </p:cNvPr>
              <p:cNvCxnSpPr>
                <a:endCxn id="42" idx="2"/>
              </p:cNvCxnSpPr>
              <p:nvPr/>
            </p:nvCxnSpPr>
            <p:spPr>
              <a:xfrm flipV="1">
                <a:off x="6978456" y="3492360"/>
                <a:ext cx="1137325" cy="32079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單箭頭接點 35">
                <a:extLst>
                  <a:ext uri="{FF2B5EF4-FFF2-40B4-BE49-F238E27FC236}">
                    <a16:creationId xmlns:a16="http://schemas.microsoft.com/office/drawing/2014/main" id="{F57277EE-0A80-4723-9F41-F147E2614AE5}"/>
                  </a:ext>
                </a:extLst>
              </p:cNvPr>
              <p:cNvCxnSpPr>
                <a:endCxn id="43" idx="2"/>
              </p:cNvCxnSpPr>
              <p:nvPr/>
            </p:nvCxnSpPr>
            <p:spPr>
              <a:xfrm>
                <a:off x="6978456" y="3813155"/>
                <a:ext cx="1144353" cy="92587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線單箭頭接點 35">
                <a:extLst>
                  <a:ext uri="{FF2B5EF4-FFF2-40B4-BE49-F238E27FC236}">
                    <a16:creationId xmlns:a16="http://schemas.microsoft.com/office/drawing/2014/main" id="{FD76EE70-F542-42FE-A119-34F06ADB73D1}"/>
                  </a:ext>
                </a:extLst>
              </p:cNvPr>
              <p:cNvCxnSpPr>
                <a:endCxn id="41" idx="2"/>
              </p:cNvCxnSpPr>
              <p:nvPr/>
            </p:nvCxnSpPr>
            <p:spPr>
              <a:xfrm flipV="1">
                <a:off x="6966823" y="2732451"/>
                <a:ext cx="1146616" cy="23087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單箭頭接點 35">
                <a:extLst>
                  <a:ext uri="{FF2B5EF4-FFF2-40B4-BE49-F238E27FC236}">
                    <a16:creationId xmlns:a16="http://schemas.microsoft.com/office/drawing/2014/main" id="{785E16E4-E7B5-4172-9249-8433E829A842}"/>
                  </a:ext>
                </a:extLst>
              </p:cNvPr>
              <p:cNvCxnSpPr>
                <a:endCxn id="43" idx="2"/>
              </p:cNvCxnSpPr>
              <p:nvPr/>
            </p:nvCxnSpPr>
            <p:spPr>
              <a:xfrm flipV="1">
                <a:off x="6966823" y="4739033"/>
                <a:ext cx="1155986" cy="30213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線單箭頭接點 35">
                <a:extLst>
                  <a:ext uri="{FF2B5EF4-FFF2-40B4-BE49-F238E27FC236}">
                    <a16:creationId xmlns:a16="http://schemas.microsoft.com/office/drawing/2014/main" id="{207F20F3-EE62-4CD7-96F8-E0F73D21414F}"/>
                  </a:ext>
                </a:extLst>
              </p:cNvPr>
              <p:cNvCxnSpPr>
                <a:endCxn id="42" idx="2"/>
              </p:cNvCxnSpPr>
              <p:nvPr/>
            </p:nvCxnSpPr>
            <p:spPr>
              <a:xfrm flipV="1">
                <a:off x="6966823" y="3492360"/>
                <a:ext cx="1148958" cy="15488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2EF0C473-F834-42FE-8E0B-48AE8A743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130" y="3206851"/>
              <a:ext cx="1363671" cy="1363671"/>
            </a:xfrm>
            <a:prstGeom prst="rect">
              <a:avLst/>
            </a:prstGeom>
          </p:spPr>
        </p:pic>
        <p:sp>
          <p:nvSpPr>
            <p:cNvPr id="26" name="文字方塊 54">
              <a:extLst>
                <a:ext uri="{FF2B5EF4-FFF2-40B4-BE49-F238E27FC236}">
                  <a16:creationId xmlns:a16="http://schemas.microsoft.com/office/drawing/2014/main" id="{76C51B51-638B-4FBE-A27C-A603E960DD42}"/>
                </a:ext>
              </a:extLst>
            </p:cNvPr>
            <p:cNvSpPr txBox="1"/>
            <p:nvPr/>
          </p:nvSpPr>
          <p:spPr>
            <a:xfrm>
              <a:off x="863450" y="4643009"/>
              <a:ext cx="5637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endParaRPr lang="zh-TW" altLang="en-US" sz="2800" baseline="-25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43156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组合 86">
            <a:extLst>
              <a:ext uri="{FF2B5EF4-FFF2-40B4-BE49-F238E27FC236}">
                <a16:creationId xmlns:a16="http://schemas.microsoft.com/office/drawing/2014/main" id="{E723838E-E5E1-41D2-B211-07930A053849}"/>
              </a:ext>
            </a:extLst>
          </p:cNvPr>
          <p:cNvGrpSpPr/>
          <p:nvPr/>
        </p:nvGrpSpPr>
        <p:grpSpPr>
          <a:xfrm>
            <a:off x="723553" y="308620"/>
            <a:ext cx="3716053" cy="584901"/>
            <a:chOff x="698153" y="503365"/>
            <a:chExt cx="3716053" cy="584901"/>
          </a:xfrm>
        </p:grpSpPr>
        <p:sp>
          <p:nvSpPr>
            <p:cNvPr id="88" name="矩形: 圆角 87">
              <a:extLst>
                <a:ext uri="{FF2B5EF4-FFF2-40B4-BE49-F238E27FC236}">
                  <a16:creationId xmlns:a16="http://schemas.microsoft.com/office/drawing/2014/main" id="{79712456-EBED-4896-AA8D-449446B852F3}"/>
                </a:ext>
              </a:extLst>
            </p:cNvPr>
            <p:cNvSpPr/>
            <p:nvPr/>
          </p:nvSpPr>
          <p:spPr>
            <a:xfrm>
              <a:off x="698153" y="503539"/>
              <a:ext cx="3716053" cy="584727"/>
            </a:xfrm>
            <a:prstGeom prst="roundRect">
              <a:avLst>
                <a:gd name="adj" fmla="val 50000"/>
              </a:avLst>
            </a:prstGeom>
            <a:solidFill>
              <a:srgbClr val="23B3D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89" name="Freeform 15">
              <a:extLst>
                <a:ext uri="{FF2B5EF4-FFF2-40B4-BE49-F238E27FC236}">
                  <a16:creationId xmlns:a16="http://schemas.microsoft.com/office/drawing/2014/main" id="{A431F8F7-79CF-4D6B-94C5-3D4525BC70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7045" y="651459"/>
              <a:ext cx="279141" cy="285788"/>
            </a:xfrm>
            <a:custGeom>
              <a:avLst/>
              <a:gdLst>
                <a:gd name="T0" fmla="*/ 224 w 411"/>
                <a:gd name="T1" fmla="*/ 346 h 411"/>
                <a:gd name="T2" fmla="*/ 193 w 411"/>
                <a:gd name="T3" fmla="*/ 320 h 411"/>
                <a:gd name="T4" fmla="*/ 272 w 411"/>
                <a:gd name="T5" fmla="*/ 227 h 411"/>
                <a:gd name="T6" fmla="*/ 67 w 411"/>
                <a:gd name="T7" fmla="*/ 227 h 411"/>
                <a:gd name="T8" fmla="*/ 67 w 411"/>
                <a:gd name="T9" fmla="*/ 183 h 411"/>
                <a:gd name="T10" fmla="*/ 272 w 411"/>
                <a:gd name="T11" fmla="*/ 183 h 411"/>
                <a:gd name="T12" fmla="*/ 193 w 411"/>
                <a:gd name="T13" fmla="*/ 91 h 411"/>
                <a:gd name="T14" fmla="*/ 224 w 411"/>
                <a:gd name="T15" fmla="*/ 64 h 411"/>
                <a:gd name="T16" fmla="*/ 345 w 411"/>
                <a:gd name="T17" fmla="*/ 205 h 411"/>
                <a:gd name="T18" fmla="*/ 224 w 411"/>
                <a:gd name="T19" fmla="*/ 346 h 411"/>
                <a:gd name="T20" fmla="*/ 206 w 411"/>
                <a:gd name="T21" fmla="*/ 0 h 411"/>
                <a:gd name="T22" fmla="*/ 411 w 411"/>
                <a:gd name="T23" fmla="*/ 205 h 411"/>
                <a:gd name="T24" fmla="*/ 206 w 411"/>
                <a:gd name="T25" fmla="*/ 411 h 411"/>
                <a:gd name="T26" fmla="*/ 0 w 411"/>
                <a:gd name="T27" fmla="*/ 205 h 411"/>
                <a:gd name="T28" fmla="*/ 206 w 411"/>
                <a:gd name="T29" fmla="*/ 0 h 411"/>
                <a:gd name="T30" fmla="*/ 206 w 411"/>
                <a:gd name="T31" fmla="*/ 26 h 411"/>
                <a:gd name="T32" fmla="*/ 385 w 411"/>
                <a:gd name="T33" fmla="*/ 205 h 411"/>
                <a:gd name="T34" fmla="*/ 206 w 411"/>
                <a:gd name="T35" fmla="*/ 385 h 411"/>
                <a:gd name="T36" fmla="*/ 27 w 411"/>
                <a:gd name="T37" fmla="*/ 205 h 411"/>
                <a:gd name="T38" fmla="*/ 206 w 411"/>
                <a:gd name="T39" fmla="*/ 2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1" h="411">
                  <a:moveTo>
                    <a:pt x="224" y="346"/>
                  </a:moveTo>
                  <a:lnTo>
                    <a:pt x="193" y="320"/>
                  </a:lnTo>
                  <a:lnTo>
                    <a:pt x="272" y="227"/>
                  </a:lnTo>
                  <a:lnTo>
                    <a:pt x="67" y="227"/>
                  </a:lnTo>
                  <a:lnTo>
                    <a:pt x="67" y="183"/>
                  </a:lnTo>
                  <a:lnTo>
                    <a:pt x="272" y="183"/>
                  </a:lnTo>
                  <a:lnTo>
                    <a:pt x="193" y="91"/>
                  </a:lnTo>
                  <a:lnTo>
                    <a:pt x="224" y="64"/>
                  </a:lnTo>
                  <a:lnTo>
                    <a:pt x="345" y="205"/>
                  </a:lnTo>
                  <a:lnTo>
                    <a:pt x="224" y="346"/>
                  </a:lnTo>
                  <a:close/>
                  <a:moveTo>
                    <a:pt x="206" y="0"/>
                  </a:moveTo>
                  <a:cubicBezTo>
                    <a:pt x="319" y="0"/>
                    <a:pt x="411" y="92"/>
                    <a:pt x="411" y="205"/>
                  </a:cubicBezTo>
                  <a:cubicBezTo>
                    <a:pt x="411" y="319"/>
                    <a:pt x="319" y="411"/>
                    <a:pt x="206" y="411"/>
                  </a:cubicBezTo>
                  <a:cubicBezTo>
                    <a:pt x="92" y="411"/>
                    <a:pt x="0" y="319"/>
                    <a:pt x="0" y="205"/>
                  </a:cubicBezTo>
                  <a:cubicBezTo>
                    <a:pt x="0" y="92"/>
                    <a:pt x="92" y="0"/>
                    <a:pt x="206" y="0"/>
                  </a:cubicBezTo>
                  <a:close/>
                  <a:moveTo>
                    <a:pt x="206" y="26"/>
                  </a:moveTo>
                  <a:cubicBezTo>
                    <a:pt x="305" y="26"/>
                    <a:pt x="385" y="106"/>
                    <a:pt x="385" y="205"/>
                  </a:cubicBezTo>
                  <a:cubicBezTo>
                    <a:pt x="385" y="304"/>
                    <a:pt x="305" y="385"/>
                    <a:pt x="206" y="385"/>
                  </a:cubicBezTo>
                  <a:cubicBezTo>
                    <a:pt x="107" y="385"/>
                    <a:pt x="27" y="304"/>
                    <a:pt x="27" y="205"/>
                  </a:cubicBezTo>
                  <a:cubicBezTo>
                    <a:pt x="27" y="106"/>
                    <a:pt x="107" y="26"/>
                    <a:pt x="206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90" name="TextBox 108">
              <a:extLst>
                <a:ext uri="{FF2B5EF4-FFF2-40B4-BE49-F238E27FC236}">
                  <a16:creationId xmlns:a16="http://schemas.microsoft.com/office/drawing/2014/main" id="{F5884A2B-BAED-4539-B6F3-745524FDDD3F}"/>
                </a:ext>
              </a:extLst>
            </p:cNvPr>
            <p:cNvSpPr txBox="1"/>
            <p:nvPr/>
          </p:nvSpPr>
          <p:spPr>
            <a:xfrm>
              <a:off x="1358178" y="503365"/>
              <a:ext cx="2646782" cy="584727"/>
            </a:xfrm>
            <a:prstGeom prst="rect">
              <a:avLst/>
            </a:prstGeom>
            <a:noFill/>
          </p:spPr>
          <p:txBody>
            <a:bodyPr wrap="none" lIns="91392" tIns="45696" rIns="91392" bIns="45696" rtlCol="0" anchor="ctr">
              <a:spAutoFit/>
            </a:bodyPr>
            <a:lstStyle/>
            <a:p>
              <a:r>
                <a:rPr lang="zh-CN" altLang="en-US" sz="3200" b="1" dirty="0">
                  <a:solidFill>
                    <a:srgbClr val="F8F8F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人工神经网络</a:t>
              </a:r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8E518023-D079-497A-9CA8-33425B923670}"/>
              </a:ext>
            </a:extLst>
          </p:cNvPr>
          <p:cNvGrpSpPr/>
          <p:nvPr/>
        </p:nvGrpSpPr>
        <p:grpSpPr>
          <a:xfrm>
            <a:off x="449413" y="243093"/>
            <a:ext cx="704498" cy="716130"/>
            <a:chOff x="424013" y="437838"/>
            <a:chExt cx="704498" cy="716130"/>
          </a:xfrm>
        </p:grpSpPr>
        <p:sp>
          <p:nvSpPr>
            <p:cNvPr id="92" name="Oval 12">
              <a:extLst>
                <a:ext uri="{FF2B5EF4-FFF2-40B4-BE49-F238E27FC236}">
                  <a16:creationId xmlns:a16="http://schemas.microsoft.com/office/drawing/2014/main" id="{3D7C6225-D109-4666-B959-0BDACF286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13" y="437838"/>
              <a:ext cx="704498" cy="716130"/>
            </a:xfrm>
            <a:prstGeom prst="ellipse">
              <a:avLst/>
            </a:prstGeom>
            <a:solidFill>
              <a:srgbClr val="0A2C70"/>
            </a:solidFill>
            <a:ln w="63500">
              <a:solidFill>
                <a:srgbClr val="F3F8FB"/>
              </a:solidFill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93" name="椭圆 11">
              <a:extLst>
                <a:ext uri="{FF2B5EF4-FFF2-40B4-BE49-F238E27FC236}">
                  <a16:creationId xmlns:a16="http://schemas.microsoft.com/office/drawing/2014/main" id="{90BCC2EA-F498-4837-A26A-39BE33B34960}"/>
                </a:ext>
              </a:extLst>
            </p:cNvPr>
            <p:cNvSpPr/>
            <p:nvPr/>
          </p:nvSpPr>
          <p:spPr>
            <a:xfrm>
              <a:off x="535308" y="624636"/>
              <a:ext cx="457200" cy="339435"/>
            </a:xfrm>
            <a:custGeom>
              <a:avLst/>
              <a:gdLst>
                <a:gd name="connsiteX0" fmla="*/ 16373 w 607639"/>
                <a:gd name="connsiteY0" fmla="*/ 391850 h 451125"/>
                <a:gd name="connsiteX1" fmla="*/ 591266 w 607639"/>
                <a:gd name="connsiteY1" fmla="*/ 391850 h 451125"/>
                <a:gd name="connsiteX2" fmla="*/ 607639 w 607639"/>
                <a:gd name="connsiteY2" fmla="*/ 408208 h 451125"/>
                <a:gd name="connsiteX3" fmla="*/ 564684 w 607639"/>
                <a:gd name="connsiteY3" fmla="*/ 451125 h 451125"/>
                <a:gd name="connsiteX4" fmla="*/ 42955 w 607639"/>
                <a:gd name="connsiteY4" fmla="*/ 451125 h 451125"/>
                <a:gd name="connsiteX5" fmla="*/ 0 w 607639"/>
                <a:gd name="connsiteY5" fmla="*/ 408208 h 451125"/>
                <a:gd name="connsiteX6" fmla="*/ 16373 w 607639"/>
                <a:gd name="connsiteY6" fmla="*/ 391850 h 451125"/>
                <a:gd name="connsiteX7" fmla="*/ 243452 w 607639"/>
                <a:gd name="connsiteY7" fmla="*/ 119577 h 451125"/>
                <a:gd name="connsiteX8" fmla="*/ 349014 w 607639"/>
                <a:gd name="connsiteY8" fmla="*/ 156328 h 451125"/>
                <a:gd name="connsiteX9" fmla="*/ 352867 w 607639"/>
                <a:gd name="connsiteY9" fmla="*/ 161234 h 451125"/>
                <a:gd name="connsiteX10" fmla="*/ 350074 w 607639"/>
                <a:gd name="connsiteY10" fmla="*/ 166911 h 451125"/>
                <a:gd name="connsiteX11" fmla="*/ 327054 w 607639"/>
                <a:gd name="connsiteY11" fmla="*/ 180765 h 451125"/>
                <a:gd name="connsiteX12" fmla="*/ 370300 w 607639"/>
                <a:gd name="connsiteY12" fmla="*/ 223866 h 451125"/>
                <a:gd name="connsiteX13" fmla="*/ 370300 w 607639"/>
                <a:gd name="connsiteY13" fmla="*/ 232236 h 451125"/>
                <a:gd name="connsiteX14" fmla="*/ 348725 w 607639"/>
                <a:gd name="connsiteY14" fmla="*/ 253786 h 451125"/>
                <a:gd name="connsiteX15" fmla="*/ 344487 w 607639"/>
                <a:gd name="connsiteY15" fmla="*/ 255518 h 451125"/>
                <a:gd name="connsiteX16" fmla="*/ 340346 w 607639"/>
                <a:gd name="connsiteY16" fmla="*/ 253786 h 451125"/>
                <a:gd name="connsiteX17" fmla="*/ 297196 w 607639"/>
                <a:gd name="connsiteY17" fmla="*/ 210685 h 451125"/>
                <a:gd name="connsiteX18" fmla="*/ 283327 w 607639"/>
                <a:gd name="connsiteY18" fmla="*/ 233583 h 451125"/>
                <a:gd name="connsiteX19" fmla="*/ 277644 w 607639"/>
                <a:gd name="connsiteY19" fmla="*/ 236373 h 451125"/>
                <a:gd name="connsiteX20" fmla="*/ 272636 w 607639"/>
                <a:gd name="connsiteY20" fmla="*/ 232428 h 451125"/>
                <a:gd name="connsiteX21" fmla="*/ 235939 w 607639"/>
                <a:gd name="connsiteY21" fmla="*/ 127081 h 451125"/>
                <a:gd name="connsiteX22" fmla="*/ 237384 w 607639"/>
                <a:gd name="connsiteY22" fmla="*/ 121020 h 451125"/>
                <a:gd name="connsiteX23" fmla="*/ 243452 w 607639"/>
                <a:gd name="connsiteY23" fmla="*/ 119577 h 451125"/>
                <a:gd name="connsiteX24" fmla="*/ 93794 w 607639"/>
                <a:gd name="connsiteY24" fmla="*/ 41738 h 451125"/>
                <a:gd name="connsiteX25" fmla="*/ 90423 w 607639"/>
                <a:gd name="connsiteY25" fmla="*/ 45103 h 451125"/>
                <a:gd name="connsiteX26" fmla="*/ 90423 w 607639"/>
                <a:gd name="connsiteY26" fmla="*/ 329766 h 451125"/>
                <a:gd name="connsiteX27" fmla="*/ 93794 w 607639"/>
                <a:gd name="connsiteY27" fmla="*/ 333035 h 451125"/>
                <a:gd name="connsiteX28" fmla="*/ 513942 w 607639"/>
                <a:gd name="connsiteY28" fmla="*/ 333035 h 451125"/>
                <a:gd name="connsiteX29" fmla="*/ 517217 w 607639"/>
                <a:gd name="connsiteY29" fmla="*/ 329766 h 451125"/>
                <a:gd name="connsiteX30" fmla="*/ 517217 w 607639"/>
                <a:gd name="connsiteY30" fmla="*/ 45103 h 451125"/>
                <a:gd name="connsiteX31" fmla="*/ 513942 w 607639"/>
                <a:gd name="connsiteY31" fmla="*/ 41738 h 451125"/>
                <a:gd name="connsiteX32" fmla="*/ 93794 w 607639"/>
                <a:gd name="connsiteY32" fmla="*/ 0 h 451125"/>
                <a:gd name="connsiteX33" fmla="*/ 513942 w 607639"/>
                <a:gd name="connsiteY33" fmla="*/ 0 h 451125"/>
                <a:gd name="connsiteX34" fmla="*/ 559020 w 607639"/>
                <a:gd name="connsiteY34" fmla="*/ 45103 h 451125"/>
                <a:gd name="connsiteX35" fmla="*/ 559020 w 607639"/>
                <a:gd name="connsiteY35" fmla="*/ 329766 h 451125"/>
                <a:gd name="connsiteX36" fmla="*/ 513942 w 607639"/>
                <a:gd name="connsiteY36" fmla="*/ 374773 h 451125"/>
                <a:gd name="connsiteX37" fmla="*/ 93794 w 607639"/>
                <a:gd name="connsiteY37" fmla="*/ 374773 h 451125"/>
                <a:gd name="connsiteX38" fmla="*/ 48620 w 607639"/>
                <a:gd name="connsiteY38" fmla="*/ 329766 h 451125"/>
                <a:gd name="connsiteX39" fmla="*/ 48620 w 607639"/>
                <a:gd name="connsiteY39" fmla="*/ 45103 h 451125"/>
                <a:gd name="connsiteX40" fmla="*/ 93794 w 607639"/>
                <a:gd name="connsiteY40" fmla="*/ 0 h 45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7639" h="451125">
                  <a:moveTo>
                    <a:pt x="16373" y="391850"/>
                  </a:moveTo>
                  <a:lnTo>
                    <a:pt x="591266" y="391850"/>
                  </a:lnTo>
                  <a:cubicBezTo>
                    <a:pt x="600319" y="391850"/>
                    <a:pt x="607639" y="399163"/>
                    <a:pt x="607639" y="408208"/>
                  </a:cubicBezTo>
                  <a:cubicBezTo>
                    <a:pt x="607639" y="431880"/>
                    <a:pt x="588377" y="451125"/>
                    <a:pt x="564684" y="451125"/>
                  </a:cubicBezTo>
                  <a:lnTo>
                    <a:pt x="42955" y="451125"/>
                  </a:lnTo>
                  <a:cubicBezTo>
                    <a:pt x="19262" y="451125"/>
                    <a:pt x="0" y="431880"/>
                    <a:pt x="0" y="408208"/>
                  </a:cubicBezTo>
                  <a:cubicBezTo>
                    <a:pt x="0" y="399163"/>
                    <a:pt x="7320" y="391850"/>
                    <a:pt x="16373" y="391850"/>
                  </a:cubicBezTo>
                  <a:close/>
                  <a:moveTo>
                    <a:pt x="243452" y="119577"/>
                  </a:moveTo>
                  <a:lnTo>
                    <a:pt x="349014" y="156328"/>
                  </a:lnTo>
                  <a:cubicBezTo>
                    <a:pt x="351133" y="157001"/>
                    <a:pt x="352674" y="158925"/>
                    <a:pt x="352867" y="161234"/>
                  </a:cubicBezTo>
                  <a:cubicBezTo>
                    <a:pt x="353156" y="163543"/>
                    <a:pt x="352000" y="165660"/>
                    <a:pt x="350074" y="166911"/>
                  </a:cubicBezTo>
                  <a:lnTo>
                    <a:pt x="327054" y="180765"/>
                  </a:lnTo>
                  <a:lnTo>
                    <a:pt x="370300" y="223866"/>
                  </a:lnTo>
                  <a:cubicBezTo>
                    <a:pt x="372515" y="226175"/>
                    <a:pt x="372515" y="229927"/>
                    <a:pt x="370300" y="232236"/>
                  </a:cubicBezTo>
                  <a:lnTo>
                    <a:pt x="348725" y="253786"/>
                  </a:lnTo>
                  <a:cubicBezTo>
                    <a:pt x="347569" y="254845"/>
                    <a:pt x="346125" y="255518"/>
                    <a:pt x="344487" y="255518"/>
                  </a:cubicBezTo>
                  <a:cubicBezTo>
                    <a:pt x="342946" y="255518"/>
                    <a:pt x="341502" y="254845"/>
                    <a:pt x="340346" y="253786"/>
                  </a:cubicBezTo>
                  <a:lnTo>
                    <a:pt x="297196" y="210685"/>
                  </a:lnTo>
                  <a:lnTo>
                    <a:pt x="283327" y="233583"/>
                  </a:lnTo>
                  <a:cubicBezTo>
                    <a:pt x="282075" y="235507"/>
                    <a:pt x="279859" y="236661"/>
                    <a:pt x="277644" y="236373"/>
                  </a:cubicBezTo>
                  <a:cubicBezTo>
                    <a:pt x="275333" y="236180"/>
                    <a:pt x="273406" y="234641"/>
                    <a:pt x="272636" y="232428"/>
                  </a:cubicBezTo>
                  <a:lnTo>
                    <a:pt x="235939" y="127081"/>
                  </a:lnTo>
                  <a:cubicBezTo>
                    <a:pt x="235265" y="124964"/>
                    <a:pt x="235747" y="122559"/>
                    <a:pt x="237384" y="121020"/>
                  </a:cubicBezTo>
                  <a:cubicBezTo>
                    <a:pt x="238925" y="119384"/>
                    <a:pt x="241333" y="118903"/>
                    <a:pt x="243452" y="119577"/>
                  </a:cubicBezTo>
                  <a:close/>
                  <a:moveTo>
                    <a:pt x="93794" y="41738"/>
                  </a:moveTo>
                  <a:cubicBezTo>
                    <a:pt x="91964" y="41738"/>
                    <a:pt x="90423" y="43276"/>
                    <a:pt x="90423" y="45103"/>
                  </a:cubicBezTo>
                  <a:lnTo>
                    <a:pt x="90423" y="329766"/>
                  </a:lnTo>
                  <a:cubicBezTo>
                    <a:pt x="90423" y="331593"/>
                    <a:pt x="91964" y="333035"/>
                    <a:pt x="93794" y="333035"/>
                  </a:cubicBezTo>
                  <a:lnTo>
                    <a:pt x="513942" y="333035"/>
                  </a:lnTo>
                  <a:cubicBezTo>
                    <a:pt x="515676" y="333035"/>
                    <a:pt x="517217" y="331593"/>
                    <a:pt x="517217" y="329766"/>
                  </a:cubicBezTo>
                  <a:lnTo>
                    <a:pt x="517217" y="45103"/>
                  </a:lnTo>
                  <a:cubicBezTo>
                    <a:pt x="517217" y="43276"/>
                    <a:pt x="515676" y="41738"/>
                    <a:pt x="513942" y="41738"/>
                  </a:cubicBezTo>
                  <a:close/>
                  <a:moveTo>
                    <a:pt x="93794" y="0"/>
                  </a:moveTo>
                  <a:lnTo>
                    <a:pt x="513942" y="0"/>
                  </a:lnTo>
                  <a:cubicBezTo>
                    <a:pt x="538793" y="0"/>
                    <a:pt x="559020" y="20196"/>
                    <a:pt x="559020" y="45103"/>
                  </a:cubicBezTo>
                  <a:lnTo>
                    <a:pt x="559020" y="329766"/>
                  </a:lnTo>
                  <a:cubicBezTo>
                    <a:pt x="559020" y="354577"/>
                    <a:pt x="538793" y="374773"/>
                    <a:pt x="513942" y="374773"/>
                  </a:cubicBezTo>
                  <a:lnTo>
                    <a:pt x="93794" y="374773"/>
                  </a:lnTo>
                  <a:cubicBezTo>
                    <a:pt x="68847" y="374773"/>
                    <a:pt x="48620" y="354577"/>
                    <a:pt x="48620" y="329766"/>
                  </a:cubicBezTo>
                  <a:lnTo>
                    <a:pt x="48620" y="45103"/>
                  </a:lnTo>
                  <a:cubicBezTo>
                    <a:pt x="48620" y="20196"/>
                    <a:pt x="68847" y="0"/>
                    <a:pt x="93794" y="0"/>
                  </a:cubicBezTo>
                  <a:close/>
                </a:path>
              </a:pathLst>
            </a:custGeom>
            <a:solidFill>
              <a:srgbClr val="0B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67E9F1E2-77D1-4BE6-B43A-B6EA4089CA53}"/>
              </a:ext>
            </a:extLst>
          </p:cNvPr>
          <p:cNvGrpSpPr/>
          <p:nvPr/>
        </p:nvGrpSpPr>
        <p:grpSpPr>
          <a:xfrm>
            <a:off x="448778" y="1213858"/>
            <a:ext cx="4309834" cy="588606"/>
            <a:chOff x="912010" y="1434317"/>
            <a:chExt cx="2549611" cy="588606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5F786E2F-8493-4B98-A019-4A98FBB92537}"/>
                </a:ext>
              </a:extLst>
            </p:cNvPr>
            <p:cNvGrpSpPr/>
            <p:nvPr/>
          </p:nvGrpSpPr>
          <p:grpSpPr>
            <a:xfrm>
              <a:off x="912010" y="1434317"/>
              <a:ext cx="2549611" cy="588606"/>
              <a:chOff x="589176" y="1891735"/>
              <a:chExt cx="2549611" cy="58860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D7D0BF19-42A0-47BE-B6E0-C1DBEE3F5895}"/>
                  </a:ext>
                </a:extLst>
              </p:cNvPr>
              <p:cNvGrpSpPr/>
              <p:nvPr/>
            </p:nvGrpSpPr>
            <p:grpSpPr>
              <a:xfrm>
                <a:off x="589176" y="2106775"/>
                <a:ext cx="2549611" cy="373566"/>
                <a:chOff x="811353" y="1796077"/>
                <a:chExt cx="2432971" cy="644757"/>
              </a:xfrm>
            </p:grpSpPr>
            <p:cxnSp>
              <p:nvCxnSpPr>
                <p:cNvPr id="99" name="直接连接符 98">
                  <a:extLst>
                    <a:ext uri="{FF2B5EF4-FFF2-40B4-BE49-F238E27FC236}">
                      <a16:creationId xmlns:a16="http://schemas.microsoft.com/office/drawing/2014/main" id="{E75846E6-229A-49F6-9BE9-D32C0AE57B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796077"/>
                  <a:ext cx="0" cy="641269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接连接符 99">
                  <a:extLst>
                    <a:ext uri="{FF2B5EF4-FFF2-40B4-BE49-F238E27FC236}">
                      <a16:creationId xmlns:a16="http://schemas.microsoft.com/office/drawing/2014/main" id="{B4A45E37-3D43-436D-AE68-A2F5F8FCC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2440833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接连接符 100">
                  <a:extLst>
                    <a:ext uri="{FF2B5EF4-FFF2-40B4-BE49-F238E27FC236}">
                      <a16:creationId xmlns:a16="http://schemas.microsoft.com/office/drawing/2014/main" id="{EF8E8FC1-1E24-4402-8D5E-D597EA9950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44324" y="1796077"/>
                  <a:ext cx="0" cy="644757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接连接符 101">
                  <a:extLst>
                    <a:ext uri="{FF2B5EF4-FFF2-40B4-BE49-F238E27FC236}">
                      <a16:creationId xmlns:a16="http://schemas.microsoft.com/office/drawing/2014/main" id="{93B81CC5-64F7-4A7B-8CD0-2E40576772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822372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8" name="矩形: 圆顶角 97">
                <a:extLst>
                  <a:ext uri="{FF2B5EF4-FFF2-40B4-BE49-F238E27FC236}">
                    <a16:creationId xmlns:a16="http://schemas.microsoft.com/office/drawing/2014/main" id="{F3C0CA25-09E5-4319-A1D8-DEF297512DCC}"/>
                  </a:ext>
                </a:extLst>
              </p:cNvPr>
              <p:cNvSpPr/>
              <p:nvPr/>
            </p:nvSpPr>
            <p:spPr>
              <a:xfrm>
                <a:off x="630810" y="1891735"/>
                <a:ext cx="2468161" cy="512681"/>
              </a:xfrm>
              <a:prstGeom prst="round2SameRect">
                <a:avLst/>
              </a:prstGeom>
              <a:solidFill>
                <a:srgbClr val="3263B1"/>
              </a:solidFill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00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2677F638-6D5E-4728-9B0E-EC3C62932183}"/>
                </a:ext>
              </a:extLst>
            </p:cNvPr>
            <p:cNvSpPr/>
            <p:nvPr/>
          </p:nvSpPr>
          <p:spPr>
            <a:xfrm>
              <a:off x="984462" y="1464437"/>
              <a:ext cx="24373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激活函数</a:t>
              </a:r>
            </a:p>
          </p:txBody>
        </p:sp>
      </p:grpSp>
      <p:sp>
        <p:nvSpPr>
          <p:cNvPr id="135" name="矩形 134">
            <a:extLst>
              <a:ext uri="{FF2B5EF4-FFF2-40B4-BE49-F238E27FC236}">
                <a16:creationId xmlns:a16="http://schemas.microsoft.com/office/drawing/2014/main" id="{36EF4562-E561-49EF-A1A4-43742EEB04AD}"/>
              </a:ext>
            </a:extLst>
          </p:cNvPr>
          <p:cNvSpPr/>
          <p:nvPr/>
        </p:nvSpPr>
        <p:spPr>
          <a:xfrm>
            <a:off x="683057" y="2063972"/>
            <a:ext cx="11037191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为什么引入激活函数</a:t>
            </a:r>
            <a:endParaRPr lang="en-US" altLang="zh-CN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为了增强网络的表达能力，我们需要激活函数来将线性函数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非线性函数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非线性的激活函数需要有连续性。因为连续非线性激活函数可以可导的，所以可以用最优化的方法来求解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6" name="图片 135">
            <a:extLst>
              <a:ext uri="{FF2B5EF4-FFF2-40B4-BE49-F238E27FC236}">
                <a16:creationId xmlns:a16="http://schemas.microsoft.com/office/drawing/2014/main" id="{758CCB8D-8D29-471B-BE93-1369BB964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908" y="3303381"/>
            <a:ext cx="8660930" cy="28547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4371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组合 86">
            <a:extLst>
              <a:ext uri="{FF2B5EF4-FFF2-40B4-BE49-F238E27FC236}">
                <a16:creationId xmlns:a16="http://schemas.microsoft.com/office/drawing/2014/main" id="{E723838E-E5E1-41D2-B211-07930A053849}"/>
              </a:ext>
            </a:extLst>
          </p:cNvPr>
          <p:cNvGrpSpPr/>
          <p:nvPr/>
        </p:nvGrpSpPr>
        <p:grpSpPr>
          <a:xfrm>
            <a:off x="723553" y="308620"/>
            <a:ext cx="3716053" cy="584901"/>
            <a:chOff x="698153" y="503365"/>
            <a:chExt cx="3716053" cy="584901"/>
          </a:xfrm>
        </p:grpSpPr>
        <p:sp>
          <p:nvSpPr>
            <p:cNvPr id="88" name="矩形: 圆角 87">
              <a:extLst>
                <a:ext uri="{FF2B5EF4-FFF2-40B4-BE49-F238E27FC236}">
                  <a16:creationId xmlns:a16="http://schemas.microsoft.com/office/drawing/2014/main" id="{79712456-EBED-4896-AA8D-449446B852F3}"/>
                </a:ext>
              </a:extLst>
            </p:cNvPr>
            <p:cNvSpPr/>
            <p:nvPr/>
          </p:nvSpPr>
          <p:spPr>
            <a:xfrm>
              <a:off x="698153" y="503539"/>
              <a:ext cx="3716053" cy="584727"/>
            </a:xfrm>
            <a:prstGeom prst="roundRect">
              <a:avLst>
                <a:gd name="adj" fmla="val 50000"/>
              </a:avLst>
            </a:prstGeom>
            <a:solidFill>
              <a:srgbClr val="23B3D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89" name="Freeform 15">
              <a:extLst>
                <a:ext uri="{FF2B5EF4-FFF2-40B4-BE49-F238E27FC236}">
                  <a16:creationId xmlns:a16="http://schemas.microsoft.com/office/drawing/2014/main" id="{A431F8F7-79CF-4D6B-94C5-3D4525BC70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7045" y="651459"/>
              <a:ext cx="279141" cy="285788"/>
            </a:xfrm>
            <a:custGeom>
              <a:avLst/>
              <a:gdLst>
                <a:gd name="T0" fmla="*/ 224 w 411"/>
                <a:gd name="T1" fmla="*/ 346 h 411"/>
                <a:gd name="T2" fmla="*/ 193 w 411"/>
                <a:gd name="T3" fmla="*/ 320 h 411"/>
                <a:gd name="T4" fmla="*/ 272 w 411"/>
                <a:gd name="T5" fmla="*/ 227 h 411"/>
                <a:gd name="T6" fmla="*/ 67 w 411"/>
                <a:gd name="T7" fmla="*/ 227 h 411"/>
                <a:gd name="T8" fmla="*/ 67 w 411"/>
                <a:gd name="T9" fmla="*/ 183 h 411"/>
                <a:gd name="T10" fmla="*/ 272 w 411"/>
                <a:gd name="T11" fmla="*/ 183 h 411"/>
                <a:gd name="T12" fmla="*/ 193 w 411"/>
                <a:gd name="T13" fmla="*/ 91 h 411"/>
                <a:gd name="T14" fmla="*/ 224 w 411"/>
                <a:gd name="T15" fmla="*/ 64 h 411"/>
                <a:gd name="T16" fmla="*/ 345 w 411"/>
                <a:gd name="T17" fmla="*/ 205 h 411"/>
                <a:gd name="T18" fmla="*/ 224 w 411"/>
                <a:gd name="T19" fmla="*/ 346 h 411"/>
                <a:gd name="T20" fmla="*/ 206 w 411"/>
                <a:gd name="T21" fmla="*/ 0 h 411"/>
                <a:gd name="T22" fmla="*/ 411 w 411"/>
                <a:gd name="T23" fmla="*/ 205 h 411"/>
                <a:gd name="T24" fmla="*/ 206 w 411"/>
                <a:gd name="T25" fmla="*/ 411 h 411"/>
                <a:gd name="T26" fmla="*/ 0 w 411"/>
                <a:gd name="T27" fmla="*/ 205 h 411"/>
                <a:gd name="T28" fmla="*/ 206 w 411"/>
                <a:gd name="T29" fmla="*/ 0 h 411"/>
                <a:gd name="T30" fmla="*/ 206 w 411"/>
                <a:gd name="T31" fmla="*/ 26 h 411"/>
                <a:gd name="T32" fmla="*/ 385 w 411"/>
                <a:gd name="T33" fmla="*/ 205 h 411"/>
                <a:gd name="T34" fmla="*/ 206 w 411"/>
                <a:gd name="T35" fmla="*/ 385 h 411"/>
                <a:gd name="T36" fmla="*/ 27 w 411"/>
                <a:gd name="T37" fmla="*/ 205 h 411"/>
                <a:gd name="T38" fmla="*/ 206 w 411"/>
                <a:gd name="T39" fmla="*/ 2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1" h="411">
                  <a:moveTo>
                    <a:pt x="224" y="346"/>
                  </a:moveTo>
                  <a:lnTo>
                    <a:pt x="193" y="320"/>
                  </a:lnTo>
                  <a:lnTo>
                    <a:pt x="272" y="227"/>
                  </a:lnTo>
                  <a:lnTo>
                    <a:pt x="67" y="227"/>
                  </a:lnTo>
                  <a:lnTo>
                    <a:pt x="67" y="183"/>
                  </a:lnTo>
                  <a:lnTo>
                    <a:pt x="272" y="183"/>
                  </a:lnTo>
                  <a:lnTo>
                    <a:pt x="193" y="91"/>
                  </a:lnTo>
                  <a:lnTo>
                    <a:pt x="224" y="64"/>
                  </a:lnTo>
                  <a:lnTo>
                    <a:pt x="345" y="205"/>
                  </a:lnTo>
                  <a:lnTo>
                    <a:pt x="224" y="346"/>
                  </a:lnTo>
                  <a:close/>
                  <a:moveTo>
                    <a:pt x="206" y="0"/>
                  </a:moveTo>
                  <a:cubicBezTo>
                    <a:pt x="319" y="0"/>
                    <a:pt x="411" y="92"/>
                    <a:pt x="411" y="205"/>
                  </a:cubicBezTo>
                  <a:cubicBezTo>
                    <a:pt x="411" y="319"/>
                    <a:pt x="319" y="411"/>
                    <a:pt x="206" y="411"/>
                  </a:cubicBezTo>
                  <a:cubicBezTo>
                    <a:pt x="92" y="411"/>
                    <a:pt x="0" y="319"/>
                    <a:pt x="0" y="205"/>
                  </a:cubicBezTo>
                  <a:cubicBezTo>
                    <a:pt x="0" y="92"/>
                    <a:pt x="92" y="0"/>
                    <a:pt x="206" y="0"/>
                  </a:cubicBezTo>
                  <a:close/>
                  <a:moveTo>
                    <a:pt x="206" y="26"/>
                  </a:moveTo>
                  <a:cubicBezTo>
                    <a:pt x="305" y="26"/>
                    <a:pt x="385" y="106"/>
                    <a:pt x="385" y="205"/>
                  </a:cubicBezTo>
                  <a:cubicBezTo>
                    <a:pt x="385" y="304"/>
                    <a:pt x="305" y="385"/>
                    <a:pt x="206" y="385"/>
                  </a:cubicBezTo>
                  <a:cubicBezTo>
                    <a:pt x="107" y="385"/>
                    <a:pt x="27" y="304"/>
                    <a:pt x="27" y="205"/>
                  </a:cubicBezTo>
                  <a:cubicBezTo>
                    <a:pt x="27" y="106"/>
                    <a:pt x="107" y="26"/>
                    <a:pt x="206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90" name="TextBox 108">
              <a:extLst>
                <a:ext uri="{FF2B5EF4-FFF2-40B4-BE49-F238E27FC236}">
                  <a16:creationId xmlns:a16="http://schemas.microsoft.com/office/drawing/2014/main" id="{F5884A2B-BAED-4539-B6F3-745524FDDD3F}"/>
                </a:ext>
              </a:extLst>
            </p:cNvPr>
            <p:cNvSpPr txBox="1"/>
            <p:nvPr/>
          </p:nvSpPr>
          <p:spPr>
            <a:xfrm>
              <a:off x="1358178" y="503365"/>
              <a:ext cx="2646782" cy="584727"/>
            </a:xfrm>
            <a:prstGeom prst="rect">
              <a:avLst/>
            </a:prstGeom>
            <a:noFill/>
          </p:spPr>
          <p:txBody>
            <a:bodyPr wrap="none" lIns="91392" tIns="45696" rIns="91392" bIns="45696" rtlCol="0" anchor="ctr">
              <a:spAutoFit/>
            </a:bodyPr>
            <a:lstStyle/>
            <a:p>
              <a:r>
                <a:rPr lang="zh-CN" altLang="en-US" sz="3200" b="1" dirty="0">
                  <a:solidFill>
                    <a:srgbClr val="F8F8F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人工神经网络</a:t>
              </a:r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8E518023-D079-497A-9CA8-33425B923670}"/>
              </a:ext>
            </a:extLst>
          </p:cNvPr>
          <p:cNvGrpSpPr/>
          <p:nvPr/>
        </p:nvGrpSpPr>
        <p:grpSpPr>
          <a:xfrm>
            <a:off x="449413" y="243093"/>
            <a:ext cx="704498" cy="716130"/>
            <a:chOff x="424013" y="437838"/>
            <a:chExt cx="704498" cy="716130"/>
          </a:xfrm>
        </p:grpSpPr>
        <p:sp>
          <p:nvSpPr>
            <p:cNvPr id="92" name="Oval 12">
              <a:extLst>
                <a:ext uri="{FF2B5EF4-FFF2-40B4-BE49-F238E27FC236}">
                  <a16:creationId xmlns:a16="http://schemas.microsoft.com/office/drawing/2014/main" id="{3D7C6225-D109-4666-B959-0BDACF286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13" y="437838"/>
              <a:ext cx="704498" cy="716130"/>
            </a:xfrm>
            <a:prstGeom prst="ellipse">
              <a:avLst/>
            </a:prstGeom>
            <a:solidFill>
              <a:srgbClr val="0A2C70"/>
            </a:solidFill>
            <a:ln w="63500">
              <a:solidFill>
                <a:srgbClr val="F3F8FB"/>
              </a:solidFill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93" name="椭圆 11">
              <a:extLst>
                <a:ext uri="{FF2B5EF4-FFF2-40B4-BE49-F238E27FC236}">
                  <a16:creationId xmlns:a16="http://schemas.microsoft.com/office/drawing/2014/main" id="{90BCC2EA-F498-4837-A26A-39BE33B34960}"/>
                </a:ext>
              </a:extLst>
            </p:cNvPr>
            <p:cNvSpPr/>
            <p:nvPr/>
          </p:nvSpPr>
          <p:spPr>
            <a:xfrm>
              <a:off x="535308" y="624636"/>
              <a:ext cx="457200" cy="339435"/>
            </a:xfrm>
            <a:custGeom>
              <a:avLst/>
              <a:gdLst>
                <a:gd name="connsiteX0" fmla="*/ 16373 w 607639"/>
                <a:gd name="connsiteY0" fmla="*/ 391850 h 451125"/>
                <a:gd name="connsiteX1" fmla="*/ 591266 w 607639"/>
                <a:gd name="connsiteY1" fmla="*/ 391850 h 451125"/>
                <a:gd name="connsiteX2" fmla="*/ 607639 w 607639"/>
                <a:gd name="connsiteY2" fmla="*/ 408208 h 451125"/>
                <a:gd name="connsiteX3" fmla="*/ 564684 w 607639"/>
                <a:gd name="connsiteY3" fmla="*/ 451125 h 451125"/>
                <a:gd name="connsiteX4" fmla="*/ 42955 w 607639"/>
                <a:gd name="connsiteY4" fmla="*/ 451125 h 451125"/>
                <a:gd name="connsiteX5" fmla="*/ 0 w 607639"/>
                <a:gd name="connsiteY5" fmla="*/ 408208 h 451125"/>
                <a:gd name="connsiteX6" fmla="*/ 16373 w 607639"/>
                <a:gd name="connsiteY6" fmla="*/ 391850 h 451125"/>
                <a:gd name="connsiteX7" fmla="*/ 243452 w 607639"/>
                <a:gd name="connsiteY7" fmla="*/ 119577 h 451125"/>
                <a:gd name="connsiteX8" fmla="*/ 349014 w 607639"/>
                <a:gd name="connsiteY8" fmla="*/ 156328 h 451125"/>
                <a:gd name="connsiteX9" fmla="*/ 352867 w 607639"/>
                <a:gd name="connsiteY9" fmla="*/ 161234 h 451125"/>
                <a:gd name="connsiteX10" fmla="*/ 350074 w 607639"/>
                <a:gd name="connsiteY10" fmla="*/ 166911 h 451125"/>
                <a:gd name="connsiteX11" fmla="*/ 327054 w 607639"/>
                <a:gd name="connsiteY11" fmla="*/ 180765 h 451125"/>
                <a:gd name="connsiteX12" fmla="*/ 370300 w 607639"/>
                <a:gd name="connsiteY12" fmla="*/ 223866 h 451125"/>
                <a:gd name="connsiteX13" fmla="*/ 370300 w 607639"/>
                <a:gd name="connsiteY13" fmla="*/ 232236 h 451125"/>
                <a:gd name="connsiteX14" fmla="*/ 348725 w 607639"/>
                <a:gd name="connsiteY14" fmla="*/ 253786 h 451125"/>
                <a:gd name="connsiteX15" fmla="*/ 344487 w 607639"/>
                <a:gd name="connsiteY15" fmla="*/ 255518 h 451125"/>
                <a:gd name="connsiteX16" fmla="*/ 340346 w 607639"/>
                <a:gd name="connsiteY16" fmla="*/ 253786 h 451125"/>
                <a:gd name="connsiteX17" fmla="*/ 297196 w 607639"/>
                <a:gd name="connsiteY17" fmla="*/ 210685 h 451125"/>
                <a:gd name="connsiteX18" fmla="*/ 283327 w 607639"/>
                <a:gd name="connsiteY18" fmla="*/ 233583 h 451125"/>
                <a:gd name="connsiteX19" fmla="*/ 277644 w 607639"/>
                <a:gd name="connsiteY19" fmla="*/ 236373 h 451125"/>
                <a:gd name="connsiteX20" fmla="*/ 272636 w 607639"/>
                <a:gd name="connsiteY20" fmla="*/ 232428 h 451125"/>
                <a:gd name="connsiteX21" fmla="*/ 235939 w 607639"/>
                <a:gd name="connsiteY21" fmla="*/ 127081 h 451125"/>
                <a:gd name="connsiteX22" fmla="*/ 237384 w 607639"/>
                <a:gd name="connsiteY22" fmla="*/ 121020 h 451125"/>
                <a:gd name="connsiteX23" fmla="*/ 243452 w 607639"/>
                <a:gd name="connsiteY23" fmla="*/ 119577 h 451125"/>
                <a:gd name="connsiteX24" fmla="*/ 93794 w 607639"/>
                <a:gd name="connsiteY24" fmla="*/ 41738 h 451125"/>
                <a:gd name="connsiteX25" fmla="*/ 90423 w 607639"/>
                <a:gd name="connsiteY25" fmla="*/ 45103 h 451125"/>
                <a:gd name="connsiteX26" fmla="*/ 90423 w 607639"/>
                <a:gd name="connsiteY26" fmla="*/ 329766 h 451125"/>
                <a:gd name="connsiteX27" fmla="*/ 93794 w 607639"/>
                <a:gd name="connsiteY27" fmla="*/ 333035 h 451125"/>
                <a:gd name="connsiteX28" fmla="*/ 513942 w 607639"/>
                <a:gd name="connsiteY28" fmla="*/ 333035 h 451125"/>
                <a:gd name="connsiteX29" fmla="*/ 517217 w 607639"/>
                <a:gd name="connsiteY29" fmla="*/ 329766 h 451125"/>
                <a:gd name="connsiteX30" fmla="*/ 517217 w 607639"/>
                <a:gd name="connsiteY30" fmla="*/ 45103 h 451125"/>
                <a:gd name="connsiteX31" fmla="*/ 513942 w 607639"/>
                <a:gd name="connsiteY31" fmla="*/ 41738 h 451125"/>
                <a:gd name="connsiteX32" fmla="*/ 93794 w 607639"/>
                <a:gd name="connsiteY32" fmla="*/ 0 h 451125"/>
                <a:gd name="connsiteX33" fmla="*/ 513942 w 607639"/>
                <a:gd name="connsiteY33" fmla="*/ 0 h 451125"/>
                <a:gd name="connsiteX34" fmla="*/ 559020 w 607639"/>
                <a:gd name="connsiteY34" fmla="*/ 45103 h 451125"/>
                <a:gd name="connsiteX35" fmla="*/ 559020 w 607639"/>
                <a:gd name="connsiteY35" fmla="*/ 329766 h 451125"/>
                <a:gd name="connsiteX36" fmla="*/ 513942 w 607639"/>
                <a:gd name="connsiteY36" fmla="*/ 374773 h 451125"/>
                <a:gd name="connsiteX37" fmla="*/ 93794 w 607639"/>
                <a:gd name="connsiteY37" fmla="*/ 374773 h 451125"/>
                <a:gd name="connsiteX38" fmla="*/ 48620 w 607639"/>
                <a:gd name="connsiteY38" fmla="*/ 329766 h 451125"/>
                <a:gd name="connsiteX39" fmla="*/ 48620 w 607639"/>
                <a:gd name="connsiteY39" fmla="*/ 45103 h 451125"/>
                <a:gd name="connsiteX40" fmla="*/ 93794 w 607639"/>
                <a:gd name="connsiteY40" fmla="*/ 0 h 45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7639" h="451125">
                  <a:moveTo>
                    <a:pt x="16373" y="391850"/>
                  </a:moveTo>
                  <a:lnTo>
                    <a:pt x="591266" y="391850"/>
                  </a:lnTo>
                  <a:cubicBezTo>
                    <a:pt x="600319" y="391850"/>
                    <a:pt x="607639" y="399163"/>
                    <a:pt x="607639" y="408208"/>
                  </a:cubicBezTo>
                  <a:cubicBezTo>
                    <a:pt x="607639" y="431880"/>
                    <a:pt x="588377" y="451125"/>
                    <a:pt x="564684" y="451125"/>
                  </a:cubicBezTo>
                  <a:lnTo>
                    <a:pt x="42955" y="451125"/>
                  </a:lnTo>
                  <a:cubicBezTo>
                    <a:pt x="19262" y="451125"/>
                    <a:pt x="0" y="431880"/>
                    <a:pt x="0" y="408208"/>
                  </a:cubicBezTo>
                  <a:cubicBezTo>
                    <a:pt x="0" y="399163"/>
                    <a:pt x="7320" y="391850"/>
                    <a:pt x="16373" y="391850"/>
                  </a:cubicBezTo>
                  <a:close/>
                  <a:moveTo>
                    <a:pt x="243452" y="119577"/>
                  </a:moveTo>
                  <a:lnTo>
                    <a:pt x="349014" y="156328"/>
                  </a:lnTo>
                  <a:cubicBezTo>
                    <a:pt x="351133" y="157001"/>
                    <a:pt x="352674" y="158925"/>
                    <a:pt x="352867" y="161234"/>
                  </a:cubicBezTo>
                  <a:cubicBezTo>
                    <a:pt x="353156" y="163543"/>
                    <a:pt x="352000" y="165660"/>
                    <a:pt x="350074" y="166911"/>
                  </a:cubicBezTo>
                  <a:lnTo>
                    <a:pt x="327054" y="180765"/>
                  </a:lnTo>
                  <a:lnTo>
                    <a:pt x="370300" y="223866"/>
                  </a:lnTo>
                  <a:cubicBezTo>
                    <a:pt x="372515" y="226175"/>
                    <a:pt x="372515" y="229927"/>
                    <a:pt x="370300" y="232236"/>
                  </a:cubicBezTo>
                  <a:lnTo>
                    <a:pt x="348725" y="253786"/>
                  </a:lnTo>
                  <a:cubicBezTo>
                    <a:pt x="347569" y="254845"/>
                    <a:pt x="346125" y="255518"/>
                    <a:pt x="344487" y="255518"/>
                  </a:cubicBezTo>
                  <a:cubicBezTo>
                    <a:pt x="342946" y="255518"/>
                    <a:pt x="341502" y="254845"/>
                    <a:pt x="340346" y="253786"/>
                  </a:cubicBezTo>
                  <a:lnTo>
                    <a:pt x="297196" y="210685"/>
                  </a:lnTo>
                  <a:lnTo>
                    <a:pt x="283327" y="233583"/>
                  </a:lnTo>
                  <a:cubicBezTo>
                    <a:pt x="282075" y="235507"/>
                    <a:pt x="279859" y="236661"/>
                    <a:pt x="277644" y="236373"/>
                  </a:cubicBezTo>
                  <a:cubicBezTo>
                    <a:pt x="275333" y="236180"/>
                    <a:pt x="273406" y="234641"/>
                    <a:pt x="272636" y="232428"/>
                  </a:cubicBezTo>
                  <a:lnTo>
                    <a:pt x="235939" y="127081"/>
                  </a:lnTo>
                  <a:cubicBezTo>
                    <a:pt x="235265" y="124964"/>
                    <a:pt x="235747" y="122559"/>
                    <a:pt x="237384" y="121020"/>
                  </a:cubicBezTo>
                  <a:cubicBezTo>
                    <a:pt x="238925" y="119384"/>
                    <a:pt x="241333" y="118903"/>
                    <a:pt x="243452" y="119577"/>
                  </a:cubicBezTo>
                  <a:close/>
                  <a:moveTo>
                    <a:pt x="93794" y="41738"/>
                  </a:moveTo>
                  <a:cubicBezTo>
                    <a:pt x="91964" y="41738"/>
                    <a:pt x="90423" y="43276"/>
                    <a:pt x="90423" y="45103"/>
                  </a:cubicBezTo>
                  <a:lnTo>
                    <a:pt x="90423" y="329766"/>
                  </a:lnTo>
                  <a:cubicBezTo>
                    <a:pt x="90423" y="331593"/>
                    <a:pt x="91964" y="333035"/>
                    <a:pt x="93794" y="333035"/>
                  </a:cubicBezTo>
                  <a:lnTo>
                    <a:pt x="513942" y="333035"/>
                  </a:lnTo>
                  <a:cubicBezTo>
                    <a:pt x="515676" y="333035"/>
                    <a:pt x="517217" y="331593"/>
                    <a:pt x="517217" y="329766"/>
                  </a:cubicBezTo>
                  <a:lnTo>
                    <a:pt x="517217" y="45103"/>
                  </a:lnTo>
                  <a:cubicBezTo>
                    <a:pt x="517217" y="43276"/>
                    <a:pt x="515676" y="41738"/>
                    <a:pt x="513942" y="41738"/>
                  </a:cubicBezTo>
                  <a:close/>
                  <a:moveTo>
                    <a:pt x="93794" y="0"/>
                  </a:moveTo>
                  <a:lnTo>
                    <a:pt x="513942" y="0"/>
                  </a:lnTo>
                  <a:cubicBezTo>
                    <a:pt x="538793" y="0"/>
                    <a:pt x="559020" y="20196"/>
                    <a:pt x="559020" y="45103"/>
                  </a:cubicBezTo>
                  <a:lnTo>
                    <a:pt x="559020" y="329766"/>
                  </a:lnTo>
                  <a:cubicBezTo>
                    <a:pt x="559020" y="354577"/>
                    <a:pt x="538793" y="374773"/>
                    <a:pt x="513942" y="374773"/>
                  </a:cubicBezTo>
                  <a:lnTo>
                    <a:pt x="93794" y="374773"/>
                  </a:lnTo>
                  <a:cubicBezTo>
                    <a:pt x="68847" y="374773"/>
                    <a:pt x="48620" y="354577"/>
                    <a:pt x="48620" y="329766"/>
                  </a:cubicBezTo>
                  <a:lnTo>
                    <a:pt x="48620" y="45103"/>
                  </a:lnTo>
                  <a:cubicBezTo>
                    <a:pt x="48620" y="20196"/>
                    <a:pt x="68847" y="0"/>
                    <a:pt x="93794" y="0"/>
                  </a:cubicBezTo>
                  <a:close/>
                </a:path>
              </a:pathLst>
            </a:custGeom>
            <a:solidFill>
              <a:srgbClr val="0B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67E9F1E2-77D1-4BE6-B43A-B6EA4089CA53}"/>
              </a:ext>
            </a:extLst>
          </p:cNvPr>
          <p:cNvGrpSpPr/>
          <p:nvPr/>
        </p:nvGrpSpPr>
        <p:grpSpPr>
          <a:xfrm>
            <a:off x="448778" y="1213858"/>
            <a:ext cx="4309834" cy="588606"/>
            <a:chOff x="912010" y="1434317"/>
            <a:chExt cx="2549611" cy="588606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5F786E2F-8493-4B98-A019-4A98FBB92537}"/>
                </a:ext>
              </a:extLst>
            </p:cNvPr>
            <p:cNvGrpSpPr/>
            <p:nvPr/>
          </p:nvGrpSpPr>
          <p:grpSpPr>
            <a:xfrm>
              <a:off x="912010" y="1434317"/>
              <a:ext cx="2549611" cy="588606"/>
              <a:chOff x="589176" y="1891735"/>
              <a:chExt cx="2549611" cy="58860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D7D0BF19-42A0-47BE-B6E0-C1DBEE3F5895}"/>
                  </a:ext>
                </a:extLst>
              </p:cNvPr>
              <p:cNvGrpSpPr/>
              <p:nvPr/>
            </p:nvGrpSpPr>
            <p:grpSpPr>
              <a:xfrm>
                <a:off x="589176" y="2106775"/>
                <a:ext cx="2549611" cy="373566"/>
                <a:chOff x="811353" y="1796077"/>
                <a:chExt cx="2432971" cy="644757"/>
              </a:xfrm>
            </p:grpSpPr>
            <p:cxnSp>
              <p:nvCxnSpPr>
                <p:cNvPr id="99" name="直接连接符 98">
                  <a:extLst>
                    <a:ext uri="{FF2B5EF4-FFF2-40B4-BE49-F238E27FC236}">
                      <a16:creationId xmlns:a16="http://schemas.microsoft.com/office/drawing/2014/main" id="{E75846E6-229A-49F6-9BE9-D32C0AE57B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796077"/>
                  <a:ext cx="0" cy="641269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接连接符 99">
                  <a:extLst>
                    <a:ext uri="{FF2B5EF4-FFF2-40B4-BE49-F238E27FC236}">
                      <a16:creationId xmlns:a16="http://schemas.microsoft.com/office/drawing/2014/main" id="{B4A45E37-3D43-436D-AE68-A2F5F8FCC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2440833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接连接符 100">
                  <a:extLst>
                    <a:ext uri="{FF2B5EF4-FFF2-40B4-BE49-F238E27FC236}">
                      <a16:creationId xmlns:a16="http://schemas.microsoft.com/office/drawing/2014/main" id="{EF8E8FC1-1E24-4402-8D5E-D597EA9950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44324" y="1796077"/>
                  <a:ext cx="0" cy="644757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接连接符 101">
                  <a:extLst>
                    <a:ext uri="{FF2B5EF4-FFF2-40B4-BE49-F238E27FC236}">
                      <a16:creationId xmlns:a16="http://schemas.microsoft.com/office/drawing/2014/main" id="{93B81CC5-64F7-4A7B-8CD0-2E40576772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822372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8" name="矩形: 圆顶角 97">
                <a:extLst>
                  <a:ext uri="{FF2B5EF4-FFF2-40B4-BE49-F238E27FC236}">
                    <a16:creationId xmlns:a16="http://schemas.microsoft.com/office/drawing/2014/main" id="{F3C0CA25-09E5-4319-A1D8-DEF297512DCC}"/>
                  </a:ext>
                </a:extLst>
              </p:cNvPr>
              <p:cNvSpPr/>
              <p:nvPr/>
            </p:nvSpPr>
            <p:spPr>
              <a:xfrm>
                <a:off x="630810" y="1891735"/>
                <a:ext cx="2468161" cy="512681"/>
              </a:xfrm>
              <a:prstGeom prst="round2SameRect">
                <a:avLst/>
              </a:prstGeom>
              <a:solidFill>
                <a:srgbClr val="3263B1"/>
              </a:solidFill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00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2677F638-6D5E-4728-9B0E-EC3C62932183}"/>
                </a:ext>
              </a:extLst>
            </p:cNvPr>
            <p:cNvSpPr/>
            <p:nvPr/>
          </p:nvSpPr>
          <p:spPr>
            <a:xfrm>
              <a:off x="984462" y="1464437"/>
              <a:ext cx="24373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损失函数</a:t>
              </a:r>
            </a:p>
          </p:txBody>
        </p:sp>
      </p:grpSp>
      <p:sp>
        <p:nvSpPr>
          <p:cNvPr id="128" name="文字方塊 7">
            <a:extLst>
              <a:ext uri="{FF2B5EF4-FFF2-40B4-BE49-F238E27FC236}">
                <a16:creationId xmlns:a16="http://schemas.microsoft.com/office/drawing/2014/main" id="{0A12DAD7-B586-4052-9B1E-06D243A2EDC2}"/>
              </a:ext>
            </a:extLst>
          </p:cNvPr>
          <p:cNvSpPr txBox="1"/>
          <p:nvPr/>
        </p:nvSpPr>
        <p:spPr>
          <a:xfrm>
            <a:off x="1613006" y="4684968"/>
            <a:ext cx="2255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 x 16 = 256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文字方塊 139">
            <a:extLst>
              <a:ext uri="{FF2B5EF4-FFF2-40B4-BE49-F238E27FC236}">
                <a16:creationId xmlns:a16="http://schemas.microsoft.com/office/drawing/2014/main" id="{7FA56D6A-97B8-446F-9484-00251A88CB62}"/>
              </a:ext>
            </a:extLst>
          </p:cNvPr>
          <p:cNvSpPr txBox="1"/>
          <p:nvPr/>
        </p:nvSpPr>
        <p:spPr>
          <a:xfrm>
            <a:off x="3542596" y="5824061"/>
            <a:ext cx="1790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-US" altLang="zh-TW" sz="24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值最大；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文字方塊 140">
            <a:extLst>
              <a:ext uri="{FF2B5EF4-FFF2-40B4-BE49-F238E27FC236}">
                <a16:creationId xmlns:a16="http://schemas.microsoft.com/office/drawing/2014/main" id="{60CC802A-820C-4F74-87FE-7857B3D8911C}"/>
              </a:ext>
            </a:extLst>
          </p:cNvPr>
          <p:cNvSpPr txBox="1"/>
          <p:nvPr/>
        </p:nvSpPr>
        <p:spPr>
          <a:xfrm>
            <a:off x="1313756" y="5200484"/>
            <a:ext cx="945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对于数字识别任务，设计用于分类的损失函数，使得学习目标变为：</a:t>
            </a:r>
            <a:endParaRPr lang="zh-TW" altLang="en-US" sz="2400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1" name="圖片 141">
            <a:extLst>
              <a:ext uri="{FF2B5EF4-FFF2-40B4-BE49-F238E27FC236}">
                <a16:creationId xmlns:a16="http://schemas.microsoft.com/office/drawing/2014/main" id="{6C3A9D05-39D3-400F-97B4-402CCAD76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802" y="5836350"/>
            <a:ext cx="574872" cy="58114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32" name="文字方塊 142">
            <a:extLst>
              <a:ext uri="{FF2B5EF4-FFF2-40B4-BE49-F238E27FC236}">
                <a16:creationId xmlns:a16="http://schemas.microsoft.com/office/drawing/2014/main" id="{8E3F72AD-D6E3-4DAC-8904-0C40A0D3A51F}"/>
              </a:ext>
            </a:extLst>
          </p:cNvPr>
          <p:cNvSpPr txBox="1"/>
          <p:nvPr/>
        </p:nvSpPr>
        <p:spPr>
          <a:xfrm>
            <a:off x="1328746" y="5860734"/>
            <a:ext cx="881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文字方塊 144">
            <a:extLst>
              <a:ext uri="{FF2B5EF4-FFF2-40B4-BE49-F238E27FC236}">
                <a16:creationId xmlns:a16="http://schemas.microsoft.com/office/drawing/2014/main" id="{95D3ED4E-FDFC-4A0C-949D-100ACFAACA73}"/>
              </a:ext>
            </a:extLst>
          </p:cNvPr>
          <p:cNvSpPr txBox="1"/>
          <p:nvPr/>
        </p:nvSpPr>
        <p:spPr>
          <a:xfrm>
            <a:off x="7315010" y="5794799"/>
            <a:ext cx="2217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-US" altLang="zh-TW" sz="24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值最大 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······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4" name="文字方塊 145">
            <a:extLst>
              <a:ext uri="{FF2B5EF4-FFF2-40B4-BE49-F238E27FC236}">
                <a16:creationId xmlns:a16="http://schemas.microsoft.com/office/drawing/2014/main" id="{3334F262-1EE5-4908-8708-DDD25CA067E9}"/>
              </a:ext>
            </a:extLst>
          </p:cNvPr>
          <p:cNvSpPr txBox="1"/>
          <p:nvPr/>
        </p:nvSpPr>
        <p:spPr>
          <a:xfrm>
            <a:off x="5105664" y="5834254"/>
            <a:ext cx="881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5" name="图片 134">
            <a:extLst>
              <a:ext uri="{FF2B5EF4-FFF2-40B4-BE49-F238E27FC236}">
                <a16:creationId xmlns:a16="http://schemas.microsoft.com/office/drawing/2014/main" id="{D3B3F75D-17B2-4DCD-95AC-D92A96A556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663" y="2546335"/>
            <a:ext cx="1784631" cy="1784631"/>
          </a:xfrm>
          <a:prstGeom prst="rect">
            <a:avLst/>
          </a:prstGeom>
        </p:spPr>
      </p:pic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AEB5DFE9-D1A5-409F-A577-4A722C7DA43F}"/>
              </a:ext>
            </a:extLst>
          </p:cNvPr>
          <p:cNvGrpSpPr/>
          <p:nvPr/>
        </p:nvGrpSpPr>
        <p:grpSpPr>
          <a:xfrm>
            <a:off x="3962810" y="1800443"/>
            <a:ext cx="6679580" cy="2823732"/>
            <a:chOff x="4028124" y="1117484"/>
            <a:chExt cx="6679580" cy="2823732"/>
          </a:xfrm>
        </p:grpSpPr>
        <p:grpSp>
          <p:nvGrpSpPr>
            <p:cNvPr id="137" name="组合 136">
              <a:extLst>
                <a:ext uri="{FF2B5EF4-FFF2-40B4-BE49-F238E27FC236}">
                  <a16:creationId xmlns:a16="http://schemas.microsoft.com/office/drawing/2014/main" id="{7EF6AE85-59FB-4671-91B4-885FCE0D7FAF}"/>
                </a:ext>
              </a:extLst>
            </p:cNvPr>
            <p:cNvGrpSpPr/>
            <p:nvPr/>
          </p:nvGrpSpPr>
          <p:grpSpPr>
            <a:xfrm>
              <a:off x="4028124" y="1117484"/>
              <a:ext cx="6679580" cy="2823732"/>
              <a:chOff x="4002366" y="1812949"/>
              <a:chExt cx="6679580" cy="2823732"/>
            </a:xfrm>
          </p:grpSpPr>
          <p:grpSp>
            <p:nvGrpSpPr>
              <p:cNvPr id="139" name="组合 138">
                <a:extLst>
                  <a:ext uri="{FF2B5EF4-FFF2-40B4-BE49-F238E27FC236}">
                    <a16:creationId xmlns:a16="http://schemas.microsoft.com/office/drawing/2014/main" id="{AE9C00D4-0453-4329-856B-EF320D090392}"/>
                  </a:ext>
                </a:extLst>
              </p:cNvPr>
              <p:cNvGrpSpPr/>
              <p:nvPr/>
            </p:nvGrpSpPr>
            <p:grpSpPr>
              <a:xfrm>
                <a:off x="4002366" y="1812949"/>
                <a:ext cx="6002753" cy="2823732"/>
                <a:chOff x="2284605" y="1852294"/>
                <a:chExt cx="7360454" cy="3525248"/>
              </a:xfrm>
            </p:grpSpPr>
            <p:cxnSp>
              <p:nvCxnSpPr>
                <p:cNvPr id="145" name="直線單箭頭接點 10">
                  <a:extLst>
                    <a:ext uri="{FF2B5EF4-FFF2-40B4-BE49-F238E27FC236}">
                      <a16:creationId xmlns:a16="http://schemas.microsoft.com/office/drawing/2014/main" id="{84593EA7-E29B-4DC1-B0FD-B445C9B5E283}"/>
                    </a:ext>
                  </a:extLst>
                </p:cNvPr>
                <p:cNvCxnSpPr/>
                <p:nvPr/>
              </p:nvCxnSpPr>
              <p:spPr>
                <a:xfrm>
                  <a:off x="7776931" y="3501898"/>
                  <a:ext cx="1018599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線單箭頭接點 11">
                  <a:extLst>
                    <a:ext uri="{FF2B5EF4-FFF2-40B4-BE49-F238E27FC236}">
                      <a16:creationId xmlns:a16="http://schemas.microsoft.com/office/drawing/2014/main" id="{0102A45C-AAA5-4E91-94C2-E39616ECE447}"/>
                    </a:ext>
                  </a:extLst>
                </p:cNvPr>
                <p:cNvCxnSpPr/>
                <p:nvPr/>
              </p:nvCxnSpPr>
              <p:spPr>
                <a:xfrm>
                  <a:off x="7776931" y="4747789"/>
                  <a:ext cx="1015065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線單箭頭接點 12">
                  <a:extLst>
                    <a:ext uri="{FF2B5EF4-FFF2-40B4-BE49-F238E27FC236}">
                      <a16:creationId xmlns:a16="http://schemas.microsoft.com/office/drawing/2014/main" id="{CCA778BF-B5E4-4B4A-949C-C37CDF402AC0}"/>
                    </a:ext>
                  </a:extLst>
                </p:cNvPr>
                <p:cNvCxnSpPr/>
                <p:nvPr/>
              </p:nvCxnSpPr>
              <p:spPr>
                <a:xfrm>
                  <a:off x="7753048" y="2723095"/>
                  <a:ext cx="1050371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矩形 147">
                  <a:extLst>
                    <a:ext uri="{FF2B5EF4-FFF2-40B4-BE49-F238E27FC236}">
                      <a16:creationId xmlns:a16="http://schemas.microsoft.com/office/drawing/2014/main" id="{E375B747-2074-49BC-AC2A-910C5DFE1680}"/>
                    </a:ext>
                  </a:extLst>
                </p:cNvPr>
                <p:cNvSpPr/>
                <p:nvPr/>
              </p:nvSpPr>
              <p:spPr>
                <a:xfrm>
                  <a:off x="2284605" y="2383236"/>
                  <a:ext cx="746342" cy="272686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9" name="橢圓 17">
                  <a:extLst>
                    <a:ext uri="{FF2B5EF4-FFF2-40B4-BE49-F238E27FC236}">
                      <a16:creationId xmlns:a16="http://schemas.microsoft.com/office/drawing/2014/main" id="{300DA391-976D-4804-A47F-2B6F64FED6AE}"/>
                    </a:ext>
                  </a:extLst>
                </p:cNvPr>
                <p:cNvSpPr/>
                <p:nvPr/>
              </p:nvSpPr>
              <p:spPr>
                <a:xfrm>
                  <a:off x="2381715" y="2464480"/>
                  <a:ext cx="574158" cy="574158"/>
                </a:xfrm>
                <a:prstGeom prst="ellipse">
                  <a:avLst/>
                </a:prstGeom>
                <a:solidFill>
                  <a:srgbClr val="FBC9CC"/>
                </a:solidFill>
                <a:ln>
                  <a:solidFill>
                    <a:srgbClr val="EB8E98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0" name="橢圓 18">
                  <a:extLst>
                    <a:ext uri="{FF2B5EF4-FFF2-40B4-BE49-F238E27FC236}">
                      <a16:creationId xmlns:a16="http://schemas.microsoft.com/office/drawing/2014/main" id="{30C6A2F1-1AE5-4120-B955-3E5C9B04A982}"/>
                    </a:ext>
                  </a:extLst>
                </p:cNvPr>
                <p:cNvSpPr/>
                <p:nvPr/>
              </p:nvSpPr>
              <p:spPr>
                <a:xfrm>
                  <a:off x="2384057" y="3243050"/>
                  <a:ext cx="574158" cy="574158"/>
                </a:xfrm>
                <a:prstGeom prst="ellipse">
                  <a:avLst/>
                </a:prstGeom>
                <a:solidFill>
                  <a:srgbClr val="FBC9CC"/>
                </a:solidFill>
                <a:ln>
                  <a:solidFill>
                    <a:srgbClr val="EB8E98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1" name="橢圓 19">
                  <a:extLst>
                    <a:ext uri="{FF2B5EF4-FFF2-40B4-BE49-F238E27FC236}">
                      <a16:creationId xmlns:a16="http://schemas.microsoft.com/office/drawing/2014/main" id="{6136F0E1-9E1B-428F-950F-94F7B7EA8E49}"/>
                    </a:ext>
                  </a:extLst>
                </p:cNvPr>
                <p:cNvSpPr/>
                <p:nvPr/>
              </p:nvSpPr>
              <p:spPr>
                <a:xfrm>
                  <a:off x="2372424" y="4471062"/>
                  <a:ext cx="574158" cy="574158"/>
                </a:xfrm>
                <a:prstGeom prst="ellipse">
                  <a:avLst/>
                </a:prstGeom>
                <a:solidFill>
                  <a:srgbClr val="FBC9CC"/>
                </a:solidFill>
                <a:ln>
                  <a:solidFill>
                    <a:srgbClr val="EB8E98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2" name="文字方塊 20">
                  <a:extLst>
                    <a:ext uri="{FF2B5EF4-FFF2-40B4-BE49-F238E27FC236}">
                      <a16:creationId xmlns:a16="http://schemas.microsoft.com/office/drawing/2014/main" id="{FC6F0C41-A7F9-439E-8DD2-3839EC2EEEF6}"/>
                    </a:ext>
                  </a:extLst>
                </p:cNvPr>
                <p:cNvSpPr txBox="1"/>
                <p:nvPr/>
              </p:nvSpPr>
              <p:spPr>
                <a:xfrm rot="5400000">
                  <a:off x="2369676" y="3926548"/>
                  <a:ext cx="769257" cy="4568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……</a:t>
                  </a:r>
                  <a:endParaRPr lang="zh-TW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3" name="矩形 152">
                  <a:extLst>
                    <a:ext uri="{FF2B5EF4-FFF2-40B4-BE49-F238E27FC236}">
                      <a16:creationId xmlns:a16="http://schemas.microsoft.com/office/drawing/2014/main" id="{D7638E40-00DC-4260-85B3-3FF37A615F5B}"/>
                    </a:ext>
                  </a:extLst>
                </p:cNvPr>
                <p:cNvSpPr/>
                <p:nvPr/>
              </p:nvSpPr>
              <p:spPr>
                <a:xfrm>
                  <a:off x="3901591" y="1852294"/>
                  <a:ext cx="746342" cy="352357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4" name="橢圓 24">
                  <a:extLst>
                    <a:ext uri="{FF2B5EF4-FFF2-40B4-BE49-F238E27FC236}">
                      <a16:creationId xmlns:a16="http://schemas.microsoft.com/office/drawing/2014/main" id="{B22676F1-54C9-4B2A-8FD5-DCB070EBA7C1}"/>
                    </a:ext>
                  </a:extLst>
                </p:cNvPr>
                <p:cNvSpPr/>
                <p:nvPr/>
              </p:nvSpPr>
              <p:spPr>
                <a:xfrm>
                  <a:off x="3988677" y="2725733"/>
                  <a:ext cx="574158" cy="574158"/>
                </a:xfrm>
                <a:prstGeom prst="ellipse">
                  <a:avLst/>
                </a:prstGeom>
                <a:solidFill>
                  <a:srgbClr val="B0E8B9"/>
                </a:solidFill>
                <a:ln>
                  <a:solidFill>
                    <a:srgbClr val="6EBF96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5" name="橢圓 25">
                  <a:extLst>
                    <a:ext uri="{FF2B5EF4-FFF2-40B4-BE49-F238E27FC236}">
                      <a16:creationId xmlns:a16="http://schemas.microsoft.com/office/drawing/2014/main" id="{8672DD10-3F5F-4DA6-B5CF-2B3886460917}"/>
                    </a:ext>
                  </a:extLst>
                </p:cNvPr>
                <p:cNvSpPr/>
                <p:nvPr/>
              </p:nvSpPr>
              <p:spPr>
                <a:xfrm>
                  <a:off x="3991019" y="3504303"/>
                  <a:ext cx="574158" cy="574158"/>
                </a:xfrm>
                <a:prstGeom prst="ellipse">
                  <a:avLst/>
                </a:prstGeom>
                <a:solidFill>
                  <a:srgbClr val="B0E8B9"/>
                </a:solidFill>
                <a:ln>
                  <a:solidFill>
                    <a:srgbClr val="6EBF96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6" name="橢圓 26">
                  <a:extLst>
                    <a:ext uri="{FF2B5EF4-FFF2-40B4-BE49-F238E27FC236}">
                      <a16:creationId xmlns:a16="http://schemas.microsoft.com/office/drawing/2014/main" id="{C57140E0-59FF-40AE-9EEC-488F9113A8E5}"/>
                    </a:ext>
                  </a:extLst>
                </p:cNvPr>
                <p:cNvSpPr/>
                <p:nvPr/>
              </p:nvSpPr>
              <p:spPr>
                <a:xfrm>
                  <a:off x="3979386" y="4732315"/>
                  <a:ext cx="574158" cy="574158"/>
                </a:xfrm>
                <a:prstGeom prst="ellipse">
                  <a:avLst/>
                </a:prstGeom>
                <a:solidFill>
                  <a:srgbClr val="B0E8B9"/>
                </a:solidFill>
                <a:ln>
                  <a:solidFill>
                    <a:srgbClr val="6EBF96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7" name="文字方塊 27">
                  <a:extLst>
                    <a:ext uri="{FF2B5EF4-FFF2-40B4-BE49-F238E27FC236}">
                      <a16:creationId xmlns:a16="http://schemas.microsoft.com/office/drawing/2014/main" id="{DF298619-79B3-4F3F-BCAF-F7BFEEB7B15B}"/>
                    </a:ext>
                  </a:extLst>
                </p:cNvPr>
                <p:cNvSpPr txBox="1"/>
                <p:nvPr/>
              </p:nvSpPr>
              <p:spPr>
                <a:xfrm rot="5400000">
                  <a:off x="3976639" y="4187802"/>
                  <a:ext cx="769257" cy="45683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……</a:t>
                  </a:r>
                  <a:endParaRPr lang="zh-TW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8" name="文字方塊 32">
                  <a:extLst>
                    <a:ext uri="{FF2B5EF4-FFF2-40B4-BE49-F238E27FC236}">
                      <a16:creationId xmlns:a16="http://schemas.microsoft.com/office/drawing/2014/main" id="{64DC882B-13A8-464C-B45A-47870770EEFD}"/>
                    </a:ext>
                  </a:extLst>
                </p:cNvPr>
                <p:cNvSpPr txBox="1"/>
                <p:nvPr/>
              </p:nvSpPr>
              <p:spPr>
                <a:xfrm>
                  <a:off x="6238035" y="1912984"/>
                  <a:ext cx="769257" cy="5286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……</a:t>
                  </a:r>
                  <a:endParaRPr lang="zh-TW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9" name="文字方塊 33">
                  <a:extLst>
                    <a:ext uri="{FF2B5EF4-FFF2-40B4-BE49-F238E27FC236}">
                      <a16:creationId xmlns:a16="http://schemas.microsoft.com/office/drawing/2014/main" id="{F03E1E66-7205-4106-B471-1DD89EFA26B9}"/>
                    </a:ext>
                  </a:extLst>
                </p:cNvPr>
                <p:cNvSpPr txBox="1"/>
                <p:nvPr/>
              </p:nvSpPr>
              <p:spPr>
                <a:xfrm>
                  <a:off x="6237085" y="2669407"/>
                  <a:ext cx="769257" cy="5286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……</a:t>
                  </a:r>
                  <a:endParaRPr lang="zh-TW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60" name="文字方塊 34">
                  <a:extLst>
                    <a:ext uri="{FF2B5EF4-FFF2-40B4-BE49-F238E27FC236}">
                      <a16:creationId xmlns:a16="http://schemas.microsoft.com/office/drawing/2014/main" id="{E94B9DF2-A0B1-4BC3-8152-0AC9CAD4539F}"/>
                    </a:ext>
                  </a:extLst>
                </p:cNvPr>
                <p:cNvSpPr txBox="1"/>
                <p:nvPr/>
              </p:nvSpPr>
              <p:spPr>
                <a:xfrm>
                  <a:off x="6265082" y="4671800"/>
                  <a:ext cx="769257" cy="5286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……</a:t>
                  </a:r>
                  <a:endParaRPr lang="zh-TW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161" name="直線單箭頭接點 35">
                  <a:extLst>
                    <a:ext uri="{FF2B5EF4-FFF2-40B4-BE49-F238E27FC236}">
                      <a16:creationId xmlns:a16="http://schemas.microsoft.com/office/drawing/2014/main" id="{8FB771D8-C6F7-4C9C-B710-A360132916FA}"/>
                    </a:ext>
                  </a:extLst>
                </p:cNvPr>
                <p:cNvCxnSpPr>
                  <a:stCxn id="149" idx="6"/>
                  <a:endCxn id="154" idx="2"/>
                </p:cNvCxnSpPr>
                <p:nvPr/>
              </p:nvCxnSpPr>
              <p:spPr>
                <a:xfrm>
                  <a:off x="2945981" y="2732205"/>
                  <a:ext cx="1032804" cy="26125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直線單箭頭接點 36">
                  <a:extLst>
                    <a:ext uri="{FF2B5EF4-FFF2-40B4-BE49-F238E27FC236}">
                      <a16:creationId xmlns:a16="http://schemas.microsoft.com/office/drawing/2014/main" id="{AEFB4EB2-6FFC-4CEA-B514-0A697EEA12C8}"/>
                    </a:ext>
                  </a:extLst>
                </p:cNvPr>
                <p:cNvCxnSpPr/>
                <p:nvPr/>
              </p:nvCxnSpPr>
              <p:spPr>
                <a:xfrm>
                  <a:off x="2955873" y="3530129"/>
                  <a:ext cx="1011125" cy="280682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直線單箭頭接點 37">
                  <a:extLst>
                    <a:ext uri="{FF2B5EF4-FFF2-40B4-BE49-F238E27FC236}">
                      <a16:creationId xmlns:a16="http://schemas.microsoft.com/office/drawing/2014/main" id="{1F4BBA2C-07A4-41BE-867E-2F84260A988F}"/>
                    </a:ext>
                  </a:extLst>
                </p:cNvPr>
                <p:cNvCxnSpPr/>
                <p:nvPr/>
              </p:nvCxnSpPr>
              <p:spPr>
                <a:xfrm>
                  <a:off x="2955873" y="4747788"/>
                  <a:ext cx="1015362" cy="24059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直線單箭頭接點 38">
                  <a:extLst>
                    <a:ext uri="{FF2B5EF4-FFF2-40B4-BE49-F238E27FC236}">
                      <a16:creationId xmlns:a16="http://schemas.microsoft.com/office/drawing/2014/main" id="{60635421-04A3-4581-820C-EF18729AACAA}"/>
                    </a:ext>
                  </a:extLst>
                </p:cNvPr>
                <p:cNvCxnSpPr>
                  <a:stCxn id="150" idx="6"/>
                  <a:endCxn id="154" idx="2"/>
                </p:cNvCxnSpPr>
                <p:nvPr/>
              </p:nvCxnSpPr>
              <p:spPr>
                <a:xfrm flipV="1">
                  <a:off x="2948323" y="2993458"/>
                  <a:ext cx="1030462" cy="517317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直線單箭頭接點 39">
                  <a:extLst>
                    <a:ext uri="{FF2B5EF4-FFF2-40B4-BE49-F238E27FC236}">
                      <a16:creationId xmlns:a16="http://schemas.microsoft.com/office/drawing/2014/main" id="{6803A6EC-2F56-4A4B-ADDF-370ECC727218}"/>
                    </a:ext>
                  </a:extLst>
                </p:cNvPr>
                <p:cNvCxnSpPr>
                  <a:stCxn id="149" idx="6"/>
                  <a:endCxn id="155" idx="2"/>
                </p:cNvCxnSpPr>
                <p:nvPr/>
              </p:nvCxnSpPr>
              <p:spPr>
                <a:xfrm>
                  <a:off x="2945981" y="2732205"/>
                  <a:ext cx="1035146" cy="103982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直線單箭頭接點 40">
                  <a:extLst>
                    <a:ext uri="{FF2B5EF4-FFF2-40B4-BE49-F238E27FC236}">
                      <a16:creationId xmlns:a16="http://schemas.microsoft.com/office/drawing/2014/main" id="{D23EE13B-726E-409F-97EA-23BF714D70F5}"/>
                    </a:ext>
                  </a:extLst>
                </p:cNvPr>
                <p:cNvCxnSpPr>
                  <a:stCxn id="149" idx="6"/>
                  <a:endCxn id="156" idx="2"/>
                </p:cNvCxnSpPr>
                <p:nvPr/>
              </p:nvCxnSpPr>
              <p:spPr>
                <a:xfrm>
                  <a:off x="2945981" y="2732205"/>
                  <a:ext cx="1023513" cy="226783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直線單箭頭接點 41">
                  <a:extLst>
                    <a:ext uri="{FF2B5EF4-FFF2-40B4-BE49-F238E27FC236}">
                      <a16:creationId xmlns:a16="http://schemas.microsoft.com/office/drawing/2014/main" id="{0B10F1A2-64DF-4E73-896E-8489AD03318B}"/>
                    </a:ext>
                  </a:extLst>
                </p:cNvPr>
                <p:cNvCxnSpPr>
                  <a:stCxn id="150" idx="6"/>
                  <a:endCxn id="156" idx="2"/>
                </p:cNvCxnSpPr>
                <p:nvPr/>
              </p:nvCxnSpPr>
              <p:spPr>
                <a:xfrm>
                  <a:off x="2948323" y="3510775"/>
                  <a:ext cx="1021171" cy="148926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直線單箭頭接點 42">
                  <a:extLst>
                    <a:ext uri="{FF2B5EF4-FFF2-40B4-BE49-F238E27FC236}">
                      <a16:creationId xmlns:a16="http://schemas.microsoft.com/office/drawing/2014/main" id="{E60F36EF-75B5-4630-BA8E-18A6A137A435}"/>
                    </a:ext>
                  </a:extLst>
                </p:cNvPr>
                <p:cNvCxnSpPr>
                  <a:stCxn id="151" idx="6"/>
                  <a:endCxn id="154" idx="2"/>
                </p:cNvCxnSpPr>
                <p:nvPr/>
              </p:nvCxnSpPr>
              <p:spPr>
                <a:xfrm flipV="1">
                  <a:off x="2936690" y="2993458"/>
                  <a:ext cx="1042095" cy="1745329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直線單箭頭接點 43">
                  <a:extLst>
                    <a:ext uri="{FF2B5EF4-FFF2-40B4-BE49-F238E27FC236}">
                      <a16:creationId xmlns:a16="http://schemas.microsoft.com/office/drawing/2014/main" id="{B4D9AC91-FAAE-4811-A9D6-422A196FE2A5}"/>
                    </a:ext>
                  </a:extLst>
                </p:cNvPr>
                <p:cNvCxnSpPr>
                  <a:stCxn id="151" idx="6"/>
                  <a:endCxn id="155" idx="2"/>
                </p:cNvCxnSpPr>
                <p:nvPr/>
              </p:nvCxnSpPr>
              <p:spPr>
                <a:xfrm flipV="1">
                  <a:off x="2936690" y="3772028"/>
                  <a:ext cx="1044437" cy="966759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文字方塊 53">
                  <a:extLst>
                    <a:ext uri="{FF2B5EF4-FFF2-40B4-BE49-F238E27FC236}">
                      <a16:creationId xmlns:a16="http://schemas.microsoft.com/office/drawing/2014/main" id="{309C2F77-20F4-4064-A6BF-F8A0D12E3073}"/>
                    </a:ext>
                  </a:extLst>
                </p:cNvPr>
                <p:cNvSpPr txBox="1"/>
                <p:nvPr/>
              </p:nvSpPr>
              <p:spPr>
                <a:xfrm rot="5400000">
                  <a:off x="8745610" y="3954284"/>
                  <a:ext cx="769257" cy="4187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……</a:t>
                  </a:r>
                  <a:endParaRPr lang="zh-TW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1" name="文字方塊 54">
                  <a:extLst>
                    <a:ext uri="{FF2B5EF4-FFF2-40B4-BE49-F238E27FC236}">
                      <a16:creationId xmlns:a16="http://schemas.microsoft.com/office/drawing/2014/main" id="{99BEDD9E-2203-4B8D-816C-AF66DD574A98}"/>
                    </a:ext>
                  </a:extLst>
                </p:cNvPr>
                <p:cNvSpPr txBox="1"/>
                <p:nvPr/>
              </p:nvSpPr>
              <p:spPr>
                <a:xfrm>
                  <a:off x="8814703" y="2383234"/>
                  <a:ext cx="631069" cy="5286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y</a:t>
                  </a:r>
                  <a:r>
                    <a:rPr lang="en-US" altLang="zh-TW" sz="2000" baseline="-25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  <a:endParaRPr lang="zh-TW" altLang="en-US" sz="2000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2" name="文字方塊 55">
                  <a:extLst>
                    <a:ext uri="{FF2B5EF4-FFF2-40B4-BE49-F238E27FC236}">
                      <a16:creationId xmlns:a16="http://schemas.microsoft.com/office/drawing/2014/main" id="{217C038A-6E9D-408F-9744-35A6855D348F}"/>
                    </a:ext>
                  </a:extLst>
                </p:cNvPr>
                <p:cNvSpPr txBox="1"/>
                <p:nvPr/>
              </p:nvSpPr>
              <p:spPr>
                <a:xfrm>
                  <a:off x="8803421" y="3181455"/>
                  <a:ext cx="631069" cy="5286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y</a:t>
                  </a:r>
                  <a:r>
                    <a:rPr lang="en-US" altLang="zh-TW" sz="2000" baseline="-25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</a:t>
                  </a:r>
                  <a:endParaRPr lang="zh-TW" altLang="en-US" sz="2000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3" name="文字方塊 56">
                  <a:extLst>
                    <a:ext uri="{FF2B5EF4-FFF2-40B4-BE49-F238E27FC236}">
                      <a16:creationId xmlns:a16="http://schemas.microsoft.com/office/drawing/2014/main" id="{D1DC5EF0-7882-4A22-B12C-B009F484364F}"/>
                    </a:ext>
                  </a:extLst>
                </p:cNvPr>
                <p:cNvSpPr txBox="1"/>
                <p:nvPr/>
              </p:nvSpPr>
              <p:spPr>
                <a:xfrm>
                  <a:off x="8803421" y="4447687"/>
                  <a:ext cx="841638" cy="4995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y</a:t>
                  </a:r>
                  <a:r>
                    <a:rPr lang="en-US" altLang="zh-TW" sz="2000" baseline="-25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10</a:t>
                  </a:r>
                  <a:endParaRPr lang="zh-TW" altLang="en-US" sz="2000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4" name="橢圓 24">
                  <a:extLst>
                    <a:ext uri="{FF2B5EF4-FFF2-40B4-BE49-F238E27FC236}">
                      <a16:creationId xmlns:a16="http://schemas.microsoft.com/office/drawing/2014/main" id="{B54FE636-0874-4D71-87A1-C3452CB64C85}"/>
                    </a:ext>
                  </a:extLst>
                </p:cNvPr>
                <p:cNvSpPr/>
                <p:nvPr/>
              </p:nvSpPr>
              <p:spPr>
                <a:xfrm>
                  <a:off x="3988677" y="1947020"/>
                  <a:ext cx="574158" cy="574158"/>
                </a:xfrm>
                <a:prstGeom prst="ellipse">
                  <a:avLst/>
                </a:prstGeom>
                <a:solidFill>
                  <a:srgbClr val="B0E8B9"/>
                </a:solidFill>
                <a:ln>
                  <a:solidFill>
                    <a:srgbClr val="6EBF96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5" name="文字方塊 54">
                  <a:extLst>
                    <a:ext uri="{FF2B5EF4-FFF2-40B4-BE49-F238E27FC236}">
                      <a16:creationId xmlns:a16="http://schemas.microsoft.com/office/drawing/2014/main" id="{22E00C17-5EAA-493C-9A9B-1A35CBA9391A}"/>
                    </a:ext>
                  </a:extLst>
                </p:cNvPr>
                <p:cNvSpPr txBox="1"/>
                <p:nvPr/>
              </p:nvSpPr>
              <p:spPr>
                <a:xfrm>
                  <a:off x="2462725" y="2476413"/>
                  <a:ext cx="631070" cy="4995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x</a:t>
                  </a:r>
                  <a:r>
                    <a:rPr lang="en-US" altLang="zh-TW" sz="2000" baseline="-25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  <a:endParaRPr lang="zh-TW" altLang="en-US" sz="2000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6" name="文字方塊 54">
                  <a:extLst>
                    <a:ext uri="{FF2B5EF4-FFF2-40B4-BE49-F238E27FC236}">
                      <a16:creationId xmlns:a16="http://schemas.microsoft.com/office/drawing/2014/main" id="{A925CA96-B54B-409F-AFC4-FBD9785905A8}"/>
                    </a:ext>
                  </a:extLst>
                </p:cNvPr>
                <p:cNvSpPr txBox="1"/>
                <p:nvPr/>
              </p:nvSpPr>
              <p:spPr>
                <a:xfrm>
                  <a:off x="2430364" y="3282522"/>
                  <a:ext cx="631070" cy="4995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x</a:t>
                  </a:r>
                  <a:r>
                    <a:rPr lang="en-US" altLang="zh-CN" sz="2000" baseline="-25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</a:t>
                  </a:r>
                  <a:endParaRPr lang="zh-TW" altLang="en-US" sz="2400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7" name="文字方塊 54">
                  <a:extLst>
                    <a:ext uri="{FF2B5EF4-FFF2-40B4-BE49-F238E27FC236}">
                      <a16:creationId xmlns:a16="http://schemas.microsoft.com/office/drawing/2014/main" id="{60D77BC6-B74E-42DB-AF44-FAAB1785533F}"/>
                    </a:ext>
                  </a:extLst>
                </p:cNvPr>
                <p:cNvSpPr txBox="1"/>
                <p:nvPr/>
              </p:nvSpPr>
              <p:spPr>
                <a:xfrm>
                  <a:off x="2315754" y="4486824"/>
                  <a:ext cx="1089435" cy="4995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x</a:t>
                  </a:r>
                  <a:r>
                    <a:rPr lang="en-US" altLang="zh-CN" sz="2000" baseline="-25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256</a:t>
                  </a:r>
                  <a:endParaRPr lang="zh-TW" altLang="en-US" sz="2400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178" name="直線單箭頭接點 35">
                  <a:extLst>
                    <a:ext uri="{FF2B5EF4-FFF2-40B4-BE49-F238E27FC236}">
                      <a16:creationId xmlns:a16="http://schemas.microsoft.com/office/drawing/2014/main" id="{F0A7500B-0F16-4377-81C0-FB715D1507FE}"/>
                    </a:ext>
                  </a:extLst>
                </p:cNvPr>
                <p:cNvCxnSpPr>
                  <a:endCxn id="174" idx="2"/>
                </p:cNvCxnSpPr>
                <p:nvPr/>
              </p:nvCxnSpPr>
              <p:spPr>
                <a:xfrm flipV="1">
                  <a:off x="3015916" y="2234099"/>
                  <a:ext cx="972761" cy="48899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直線單箭頭接點 38">
                  <a:extLst>
                    <a:ext uri="{FF2B5EF4-FFF2-40B4-BE49-F238E27FC236}">
                      <a16:creationId xmlns:a16="http://schemas.microsoft.com/office/drawing/2014/main" id="{65212D50-C960-4C8C-9D3B-ADDF6BE59F5E}"/>
                    </a:ext>
                  </a:extLst>
                </p:cNvPr>
                <p:cNvCxnSpPr/>
                <p:nvPr/>
              </p:nvCxnSpPr>
              <p:spPr>
                <a:xfrm flipV="1">
                  <a:off x="2955873" y="2234099"/>
                  <a:ext cx="1022912" cy="129603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直線單箭頭接點 38">
                  <a:extLst>
                    <a:ext uri="{FF2B5EF4-FFF2-40B4-BE49-F238E27FC236}">
                      <a16:creationId xmlns:a16="http://schemas.microsoft.com/office/drawing/2014/main" id="{643D1324-0042-459D-BC11-BF53851EAFF1}"/>
                    </a:ext>
                  </a:extLst>
                </p:cNvPr>
                <p:cNvCxnSpPr>
                  <a:stCxn id="151" idx="6"/>
                </p:cNvCxnSpPr>
                <p:nvPr/>
              </p:nvCxnSpPr>
              <p:spPr>
                <a:xfrm flipV="1">
                  <a:off x="2946582" y="2234099"/>
                  <a:ext cx="1032203" cy="2524042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1" name="矩形 180">
                  <a:extLst>
                    <a:ext uri="{FF2B5EF4-FFF2-40B4-BE49-F238E27FC236}">
                      <a16:creationId xmlns:a16="http://schemas.microsoft.com/office/drawing/2014/main" id="{1E5D406B-F0E3-4F00-9989-116D235BC64D}"/>
                    </a:ext>
                  </a:extLst>
                </p:cNvPr>
                <p:cNvSpPr/>
                <p:nvPr/>
              </p:nvSpPr>
              <p:spPr>
                <a:xfrm>
                  <a:off x="5500947" y="1853968"/>
                  <a:ext cx="746342" cy="352357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2" name="橢圓 24">
                  <a:extLst>
                    <a:ext uri="{FF2B5EF4-FFF2-40B4-BE49-F238E27FC236}">
                      <a16:creationId xmlns:a16="http://schemas.microsoft.com/office/drawing/2014/main" id="{CC80FE80-B59C-48DD-A9F7-C922DA7D4115}"/>
                    </a:ext>
                  </a:extLst>
                </p:cNvPr>
                <p:cNvSpPr/>
                <p:nvPr/>
              </p:nvSpPr>
              <p:spPr>
                <a:xfrm>
                  <a:off x="5588033" y="2727407"/>
                  <a:ext cx="574158" cy="574158"/>
                </a:xfrm>
                <a:prstGeom prst="ellipse">
                  <a:avLst/>
                </a:prstGeom>
                <a:solidFill>
                  <a:srgbClr val="6EBF96"/>
                </a:solidFill>
                <a:ln>
                  <a:solidFill>
                    <a:srgbClr val="B0E8B9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3" name="橢圓 25">
                  <a:extLst>
                    <a:ext uri="{FF2B5EF4-FFF2-40B4-BE49-F238E27FC236}">
                      <a16:creationId xmlns:a16="http://schemas.microsoft.com/office/drawing/2014/main" id="{8417DE29-3840-47B5-8EA0-1A4931817AE9}"/>
                    </a:ext>
                  </a:extLst>
                </p:cNvPr>
                <p:cNvSpPr/>
                <p:nvPr/>
              </p:nvSpPr>
              <p:spPr>
                <a:xfrm>
                  <a:off x="5590375" y="3505977"/>
                  <a:ext cx="574158" cy="574158"/>
                </a:xfrm>
                <a:prstGeom prst="ellipse">
                  <a:avLst/>
                </a:prstGeom>
                <a:solidFill>
                  <a:srgbClr val="6EBF96"/>
                </a:solidFill>
                <a:ln>
                  <a:solidFill>
                    <a:srgbClr val="B0E8B9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4" name="橢圓 26">
                  <a:extLst>
                    <a:ext uri="{FF2B5EF4-FFF2-40B4-BE49-F238E27FC236}">
                      <a16:creationId xmlns:a16="http://schemas.microsoft.com/office/drawing/2014/main" id="{742E2BBF-C348-4CBD-965D-D88605611747}"/>
                    </a:ext>
                  </a:extLst>
                </p:cNvPr>
                <p:cNvSpPr/>
                <p:nvPr/>
              </p:nvSpPr>
              <p:spPr>
                <a:xfrm>
                  <a:off x="5578742" y="4733989"/>
                  <a:ext cx="574158" cy="574158"/>
                </a:xfrm>
                <a:prstGeom prst="ellipse">
                  <a:avLst/>
                </a:prstGeom>
                <a:solidFill>
                  <a:srgbClr val="6EBF96"/>
                </a:solidFill>
                <a:ln>
                  <a:solidFill>
                    <a:srgbClr val="B0E8B9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5" name="文字方塊 27">
                  <a:extLst>
                    <a:ext uri="{FF2B5EF4-FFF2-40B4-BE49-F238E27FC236}">
                      <a16:creationId xmlns:a16="http://schemas.microsoft.com/office/drawing/2014/main" id="{41935573-5F9F-4E0F-8BE5-B1DFD31C4F1E}"/>
                    </a:ext>
                  </a:extLst>
                </p:cNvPr>
                <p:cNvSpPr txBox="1"/>
                <p:nvPr/>
              </p:nvSpPr>
              <p:spPr>
                <a:xfrm rot="5400000">
                  <a:off x="5575995" y="4189476"/>
                  <a:ext cx="769257" cy="45683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……</a:t>
                  </a:r>
                  <a:endParaRPr lang="zh-TW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6" name="橢圓 24">
                  <a:extLst>
                    <a:ext uri="{FF2B5EF4-FFF2-40B4-BE49-F238E27FC236}">
                      <a16:creationId xmlns:a16="http://schemas.microsoft.com/office/drawing/2014/main" id="{A95FED1D-8611-44E9-AFCB-BE46EE8C67BF}"/>
                    </a:ext>
                  </a:extLst>
                </p:cNvPr>
                <p:cNvSpPr/>
                <p:nvPr/>
              </p:nvSpPr>
              <p:spPr>
                <a:xfrm>
                  <a:off x="5588033" y="1948694"/>
                  <a:ext cx="574158" cy="574158"/>
                </a:xfrm>
                <a:prstGeom prst="ellipse">
                  <a:avLst/>
                </a:prstGeom>
                <a:solidFill>
                  <a:srgbClr val="6EBF96"/>
                </a:solidFill>
                <a:ln>
                  <a:solidFill>
                    <a:srgbClr val="B0E8B9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187" name="组合 186">
                  <a:extLst>
                    <a:ext uri="{FF2B5EF4-FFF2-40B4-BE49-F238E27FC236}">
                      <a16:creationId xmlns:a16="http://schemas.microsoft.com/office/drawing/2014/main" id="{AE4C1468-0D38-4BFE-B4E0-EEFB7D94CB8D}"/>
                    </a:ext>
                  </a:extLst>
                </p:cNvPr>
                <p:cNvGrpSpPr/>
                <p:nvPr/>
              </p:nvGrpSpPr>
              <p:grpSpPr>
                <a:xfrm>
                  <a:off x="4553544" y="2234099"/>
                  <a:ext cx="1036831" cy="2792013"/>
                  <a:chOff x="4553544" y="2234099"/>
                  <a:chExt cx="1036831" cy="2792013"/>
                </a:xfrm>
              </p:grpSpPr>
              <p:cxnSp>
                <p:nvCxnSpPr>
                  <p:cNvPr id="189" name="直線單箭頭接點 35">
                    <a:extLst>
                      <a:ext uri="{FF2B5EF4-FFF2-40B4-BE49-F238E27FC236}">
                        <a16:creationId xmlns:a16="http://schemas.microsoft.com/office/drawing/2014/main" id="{CBB05C4F-9CD0-4E63-9D14-F8164C9D07D9}"/>
                      </a:ext>
                    </a:extLst>
                  </p:cNvPr>
                  <p:cNvCxnSpPr>
                    <a:stCxn id="174" idx="6"/>
                    <a:endCxn id="186" idx="2"/>
                  </p:cNvCxnSpPr>
                  <p:nvPr/>
                </p:nvCxnSpPr>
                <p:spPr>
                  <a:xfrm>
                    <a:off x="4562835" y="2234099"/>
                    <a:ext cx="1025198" cy="1674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直線單箭頭接點 35">
                    <a:extLst>
                      <a:ext uri="{FF2B5EF4-FFF2-40B4-BE49-F238E27FC236}">
                        <a16:creationId xmlns:a16="http://schemas.microsoft.com/office/drawing/2014/main" id="{529391CD-CA6E-4D89-83D9-9C96249CDDA5}"/>
                      </a:ext>
                    </a:extLst>
                  </p:cNvPr>
                  <p:cNvCxnSpPr>
                    <a:stCxn id="174" idx="6"/>
                    <a:endCxn id="182" idx="2"/>
                  </p:cNvCxnSpPr>
                  <p:nvPr/>
                </p:nvCxnSpPr>
                <p:spPr>
                  <a:xfrm>
                    <a:off x="4562835" y="2234099"/>
                    <a:ext cx="1025198" cy="780387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" name="直線單箭頭接點 35">
                    <a:extLst>
                      <a:ext uri="{FF2B5EF4-FFF2-40B4-BE49-F238E27FC236}">
                        <a16:creationId xmlns:a16="http://schemas.microsoft.com/office/drawing/2014/main" id="{A2980842-BF3B-48B5-8C1D-0E617942FDDC}"/>
                      </a:ext>
                    </a:extLst>
                  </p:cNvPr>
                  <p:cNvCxnSpPr>
                    <a:stCxn id="174" idx="6"/>
                    <a:endCxn id="183" idx="2"/>
                  </p:cNvCxnSpPr>
                  <p:nvPr/>
                </p:nvCxnSpPr>
                <p:spPr>
                  <a:xfrm>
                    <a:off x="4562835" y="2234099"/>
                    <a:ext cx="1027540" cy="1558957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直線單箭頭接點 35">
                    <a:extLst>
                      <a:ext uri="{FF2B5EF4-FFF2-40B4-BE49-F238E27FC236}">
                        <a16:creationId xmlns:a16="http://schemas.microsoft.com/office/drawing/2014/main" id="{B2475497-A586-4B70-BD22-D49E26267F34}"/>
                      </a:ext>
                    </a:extLst>
                  </p:cNvPr>
                  <p:cNvCxnSpPr>
                    <a:endCxn id="184" idx="2"/>
                  </p:cNvCxnSpPr>
                  <p:nvPr/>
                </p:nvCxnSpPr>
                <p:spPr>
                  <a:xfrm>
                    <a:off x="4589452" y="2287149"/>
                    <a:ext cx="989290" cy="2733919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直線單箭頭接點 35">
                    <a:extLst>
                      <a:ext uri="{FF2B5EF4-FFF2-40B4-BE49-F238E27FC236}">
                        <a16:creationId xmlns:a16="http://schemas.microsoft.com/office/drawing/2014/main" id="{0D2FFCA5-F303-4556-A372-D6EC29C69254}"/>
                      </a:ext>
                    </a:extLst>
                  </p:cNvPr>
                  <p:cNvCxnSpPr>
                    <a:stCxn id="154" idx="6"/>
                    <a:endCxn id="186" idx="2"/>
                  </p:cNvCxnSpPr>
                  <p:nvPr/>
                </p:nvCxnSpPr>
                <p:spPr>
                  <a:xfrm flipV="1">
                    <a:off x="4562835" y="2235773"/>
                    <a:ext cx="1025198" cy="777039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直線單箭頭接點 35">
                    <a:extLst>
                      <a:ext uri="{FF2B5EF4-FFF2-40B4-BE49-F238E27FC236}">
                        <a16:creationId xmlns:a16="http://schemas.microsoft.com/office/drawing/2014/main" id="{BBA22DB9-0DE5-42EA-BBB6-2AE0EF245606}"/>
                      </a:ext>
                    </a:extLst>
                  </p:cNvPr>
                  <p:cNvCxnSpPr>
                    <a:stCxn id="154" idx="6"/>
                    <a:endCxn id="182" idx="2"/>
                  </p:cNvCxnSpPr>
                  <p:nvPr/>
                </p:nvCxnSpPr>
                <p:spPr>
                  <a:xfrm>
                    <a:off x="4562835" y="3012812"/>
                    <a:ext cx="1025198" cy="1674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直線單箭頭接點 35">
                    <a:extLst>
                      <a:ext uri="{FF2B5EF4-FFF2-40B4-BE49-F238E27FC236}">
                        <a16:creationId xmlns:a16="http://schemas.microsoft.com/office/drawing/2014/main" id="{636DF859-0BBF-4B63-B8C4-2797F3CF9F7D}"/>
                      </a:ext>
                    </a:extLst>
                  </p:cNvPr>
                  <p:cNvCxnSpPr>
                    <a:endCxn id="183" idx="2"/>
                  </p:cNvCxnSpPr>
                  <p:nvPr/>
                </p:nvCxnSpPr>
                <p:spPr>
                  <a:xfrm>
                    <a:off x="4598743" y="3012812"/>
                    <a:ext cx="991632" cy="780244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直線單箭頭接點 35">
                    <a:extLst>
                      <a:ext uri="{FF2B5EF4-FFF2-40B4-BE49-F238E27FC236}">
                        <a16:creationId xmlns:a16="http://schemas.microsoft.com/office/drawing/2014/main" id="{A2B01DE1-C427-4D1A-9CB0-6E4B31802C13}"/>
                      </a:ext>
                    </a:extLst>
                  </p:cNvPr>
                  <p:cNvCxnSpPr>
                    <a:stCxn id="154" idx="6"/>
                    <a:endCxn id="184" idx="2"/>
                  </p:cNvCxnSpPr>
                  <p:nvPr/>
                </p:nvCxnSpPr>
                <p:spPr>
                  <a:xfrm>
                    <a:off x="4562835" y="3012812"/>
                    <a:ext cx="1015907" cy="2008256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直線單箭頭接點 35">
                    <a:extLst>
                      <a:ext uri="{FF2B5EF4-FFF2-40B4-BE49-F238E27FC236}">
                        <a16:creationId xmlns:a16="http://schemas.microsoft.com/office/drawing/2014/main" id="{5EABE579-3CA9-45BF-BDB4-8F3616F2223F}"/>
                      </a:ext>
                    </a:extLst>
                  </p:cNvPr>
                  <p:cNvCxnSpPr>
                    <a:stCxn id="155" idx="6"/>
                  </p:cNvCxnSpPr>
                  <p:nvPr/>
                </p:nvCxnSpPr>
                <p:spPr>
                  <a:xfrm flipV="1">
                    <a:off x="4565177" y="2276260"/>
                    <a:ext cx="1010214" cy="1515122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直線單箭頭接點 35">
                    <a:extLst>
                      <a:ext uri="{FF2B5EF4-FFF2-40B4-BE49-F238E27FC236}">
                        <a16:creationId xmlns:a16="http://schemas.microsoft.com/office/drawing/2014/main" id="{CDC0F2E2-E94B-4880-8087-622FFCE6EACB}"/>
                      </a:ext>
                    </a:extLst>
                  </p:cNvPr>
                  <p:cNvCxnSpPr>
                    <a:stCxn id="155" idx="6"/>
                  </p:cNvCxnSpPr>
                  <p:nvPr/>
                </p:nvCxnSpPr>
                <p:spPr>
                  <a:xfrm flipV="1">
                    <a:off x="4565177" y="3054973"/>
                    <a:ext cx="1010214" cy="736409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直線單箭頭接點 35">
                    <a:extLst>
                      <a:ext uri="{FF2B5EF4-FFF2-40B4-BE49-F238E27FC236}">
                        <a16:creationId xmlns:a16="http://schemas.microsoft.com/office/drawing/2014/main" id="{3C87EC0C-D273-4C5E-B38A-C2BAB82A8862}"/>
                      </a:ext>
                    </a:extLst>
                  </p:cNvPr>
                  <p:cNvCxnSpPr>
                    <a:stCxn id="155" idx="6"/>
                    <a:endCxn id="183" idx="2"/>
                  </p:cNvCxnSpPr>
                  <p:nvPr/>
                </p:nvCxnSpPr>
                <p:spPr>
                  <a:xfrm>
                    <a:off x="4565177" y="3791382"/>
                    <a:ext cx="1025198" cy="1674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直線單箭頭接點 35">
                    <a:extLst>
                      <a:ext uri="{FF2B5EF4-FFF2-40B4-BE49-F238E27FC236}">
                        <a16:creationId xmlns:a16="http://schemas.microsoft.com/office/drawing/2014/main" id="{2BC3A5A6-A470-45DB-96EB-8ACBBD2A6520}"/>
                      </a:ext>
                    </a:extLst>
                  </p:cNvPr>
                  <p:cNvCxnSpPr>
                    <a:stCxn id="155" idx="6"/>
                    <a:endCxn id="184" idx="2"/>
                  </p:cNvCxnSpPr>
                  <p:nvPr/>
                </p:nvCxnSpPr>
                <p:spPr>
                  <a:xfrm>
                    <a:off x="4565177" y="3791382"/>
                    <a:ext cx="1013565" cy="1229686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直線單箭頭接點 35">
                    <a:extLst>
                      <a:ext uri="{FF2B5EF4-FFF2-40B4-BE49-F238E27FC236}">
                        <a16:creationId xmlns:a16="http://schemas.microsoft.com/office/drawing/2014/main" id="{CD908E7B-3EE9-4B07-8096-B9BEFBFD0017}"/>
                      </a:ext>
                    </a:extLst>
                  </p:cNvPr>
                  <p:cNvCxnSpPr>
                    <a:stCxn id="156" idx="6"/>
                    <a:endCxn id="186" idx="2"/>
                  </p:cNvCxnSpPr>
                  <p:nvPr/>
                </p:nvCxnSpPr>
                <p:spPr>
                  <a:xfrm flipV="1">
                    <a:off x="4553544" y="2235773"/>
                    <a:ext cx="1034489" cy="2783621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直線單箭頭接點 35">
                    <a:extLst>
                      <a:ext uri="{FF2B5EF4-FFF2-40B4-BE49-F238E27FC236}">
                        <a16:creationId xmlns:a16="http://schemas.microsoft.com/office/drawing/2014/main" id="{D935C5AD-9CB6-4A89-9D42-99DBDCD250B0}"/>
                      </a:ext>
                    </a:extLst>
                  </p:cNvPr>
                  <p:cNvCxnSpPr>
                    <a:stCxn id="156" idx="6"/>
                  </p:cNvCxnSpPr>
                  <p:nvPr/>
                </p:nvCxnSpPr>
                <p:spPr>
                  <a:xfrm flipV="1">
                    <a:off x="4553544" y="3089778"/>
                    <a:ext cx="1011553" cy="1929616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直線單箭頭接點 35">
                    <a:extLst>
                      <a:ext uri="{FF2B5EF4-FFF2-40B4-BE49-F238E27FC236}">
                        <a16:creationId xmlns:a16="http://schemas.microsoft.com/office/drawing/2014/main" id="{BBE2ABEA-907E-414B-B9F6-E1FB649F233A}"/>
                      </a:ext>
                    </a:extLst>
                  </p:cNvPr>
                  <p:cNvCxnSpPr>
                    <a:stCxn id="156" idx="6"/>
                    <a:endCxn id="183" idx="2"/>
                  </p:cNvCxnSpPr>
                  <p:nvPr/>
                </p:nvCxnSpPr>
                <p:spPr>
                  <a:xfrm flipV="1">
                    <a:off x="4553544" y="3793056"/>
                    <a:ext cx="1036831" cy="1226338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直線單箭頭接點 35">
                    <a:extLst>
                      <a:ext uri="{FF2B5EF4-FFF2-40B4-BE49-F238E27FC236}">
                        <a16:creationId xmlns:a16="http://schemas.microsoft.com/office/drawing/2014/main" id="{C4BF9DCC-DF79-4C9C-BEB5-323C1D78FFE2}"/>
                      </a:ext>
                    </a:extLst>
                  </p:cNvPr>
                  <p:cNvCxnSpPr>
                    <a:endCxn id="184" idx="2"/>
                  </p:cNvCxnSpPr>
                  <p:nvPr/>
                </p:nvCxnSpPr>
                <p:spPr>
                  <a:xfrm flipV="1">
                    <a:off x="4560493" y="5021068"/>
                    <a:ext cx="1018249" cy="5044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88" name="文字方塊 33">
                  <a:extLst>
                    <a:ext uri="{FF2B5EF4-FFF2-40B4-BE49-F238E27FC236}">
                      <a16:creationId xmlns:a16="http://schemas.microsoft.com/office/drawing/2014/main" id="{DA5DC1C3-B13D-43E7-80A5-C88D9ED7DDF0}"/>
                    </a:ext>
                  </a:extLst>
                </p:cNvPr>
                <p:cNvSpPr txBox="1"/>
                <p:nvPr/>
              </p:nvSpPr>
              <p:spPr>
                <a:xfrm>
                  <a:off x="6249214" y="3443066"/>
                  <a:ext cx="769257" cy="5286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……</a:t>
                  </a:r>
                  <a:endParaRPr lang="zh-TW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40" name="组合 139">
                <a:extLst>
                  <a:ext uri="{FF2B5EF4-FFF2-40B4-BE49-F238E27FC236}">
                    <a16:creationId xmlns:a16="http://schemas.microsoft.com/office/drawing/2014/main" id="{B729E826-C7A9-4916-898D-48336D99593E}"/>
                  </a:ext>
                </a:extLst>
              </p:cNvPr>
              <p:cNvGrpSpPr/>
              <p:nvPr/>
            </p:nvGrpSpPr>
            <p:grpSpPr>
              <a:xfrm>
                <a:off x="9814589" y="2227900"/>
                <a:ext cx="867357" cy="2207440"/>
                <a:chOff x="8700574" y="2973011"/>
                <a:chExt cx="867357" cy="2652571"/>
              </a:xfrm>
            </p:grpSpPr>
            <p:sp>
              <p:nvSpPr>
                <p:cNvPr id="141" name="矩形 140">
                  <a:extLst>
                    <a:ext uri="{FF2B5EF4-FFF2-40B4-BE49-F238E27FC236}">
                      <a16:creationId xmlns:a16="http://schemas.microsoft.com/office/drawing/2014/main" id="{9759F17C-A257-438D-8940-F62CB065E109}"/>
                    </a:ext>
                  </a:extLst>
                </p:cNvPr>
                <p:cNvSpPr/>
                <p:nvPr/>
              </p:nvSpPr>
              <p:spPr>
                <a:xfrm>
                  <a:off x="8700574" y="2973011"/>
                  <a:ext cx="864527" cy="265257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2" name="文字方塊 90">
                  <a:extLst>
                    <a:ext uri="{FF2B5EF4-FFF2-40B4-BE49-F238E27FC236}">
                      <a16:creationId xmlns:a16="http://schemas.microsoft.com/office/drawing/2014/main" id="{48A278B3-447C-4B10-9882-49173EF8B000}"/>
                    </a:ext>
                  </a:extLst>
                </p:cNvPr>
                <p:cNvSpPr txBox="1"/>
                <p:nvPr/>
              </p:nvSpPr>
              <p:spPr>
                <a:xfrm>
                  <a:off x="8706298" y="3009094"/>
                  <a:ext cx="861633" cy="480792"/>
                </a:xfrm>
                <a:prstGeom prst="rect">
                  <a:avLst/>
                </a:prstGeom>
                <a:noFill/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is 1</a:t>
                  </a:r>
                  <a:endParaRPr lang="zh-TW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3" name="文字方塊 91">
                  <a:extLst>
                    <a:ext uri="{FF2B5EF4-FFF2-40B4-BE49-F238E27FC236}">
                      <a16:creationId xmlns:a16="http://schemas.microsoft.com/office/drawing/2014/main" id="{6C7C2C56-26E4-4838-A493-7BAEF0A6512A}"/>
                    </a:ext>
                  </a:extLst>
                </p:cNvPr>
                <p:cNvSpPr txBox="1"/>
                <p:nvPr/>
              </p:nvSpPr>
              <p:spPr>
                <a:xfrm>
                  <a:off x="8713607" y="3810401"/>
                  <a:ext cx="847013" cy="480792"/>
                </a:xfrm>
                <a:prstGeom prst="rect">
                  <a:avLst/>
                </a:prstGeom>
                <a:noFill/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is 2</a:t>
                  </a:r>
                  <a:endParaRPr lang="zh-TW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4" name="文字方塊 93">
                  <a:extLst>
                    <a:ext uri="{FF2B5EF4-FFF2-40B4-BE49-F238E27FC236}">
                      <a16:creationId xmlns:a16="http://schemas.microsoft.com/office/drawing/2014/main" id="{5A306194-412A-446A-B583-EB6EB9EC455F}"/>
                    </a:ext>
                  </a:extLst>
                </p:cNvPr>
                <p:cNvSpPr txBox="1"/>
                <p:nvPr/>
              </p:nvSpPr>
              <p:spPr>
                <a:xfrm rot="5400000">
                  <a:off x="8817713" y="4537056"/>
                  <a:ext cx="76925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……</a:t>
                  </a:r>
                  <a:endParaRPr lang="zh-TW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38" name="文字方塊 91">
              <a:extLst>
                <a:ext uri="{FF2B5EF4-FFF2-40B4-BE49-F238E27FC236}">
                  <a16:creationId xmlns:a16="http://schemas.microsoft.com/office/drawing/2014/main" id="{5C42421A-B5F0-4465-B974-D72DF1D81966}"/>
                </a:ext>
              </a:extLst>
            </p:cNvPr>
            <p:cNvSpPr txBox="1"/>
            <p:nvPr/>
          </p:nvSpPr>
          <p:spPr>
            <a:xfrm>
              <a:off x="9838353" y="3226915"/>
              <a:ext cx="847013" cy="400110"/>
            </a:xfrm>
            <a:prstGeom prst="rect">
              <a:avLst/>
            </a:prstGeom>
            <a:noFill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is 0</a:t>
              </a:r>
              <a:endParaRPr lang="zh-TW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5" name="手繪多邊形 11">
            <a:extLst>
              <a:ext uri="{FF2B5EF4-FFF2-40B4-BE49-F238E27FC236}">
                <a16:creationId xmlns:a16="http://schemas.microsoft.com/office/drawing/2014/main" id="{1DEA8570-CAA1-4C19-A35F-2B62A02EE567}"/>
              </a:ext>
            </a:extLst>
          </p:cNvPr>
          <p:cNvSpPr/>
          <p:nvPr/>
        </p:nvSpPr>
        <p:spPr>
          <a:xfrm>
            <a:off x="1557364" y="2258084"/>
            <a:ext cx="2456341" cy="363941"/>
          </a:xfrm>
          <a:custGeom>
            <a:avLst/>
            <a:gdLst>
              <a:gd name="connsiteX0" fmla="*/ 0 w 2305050"/>
              <a:gd name="connsiteY0" fmla="*/ 374550 h 374550"/>
              <a:gd name="connsiteX1" fmla="*/ 876300 w 2305050"/>
              <a:gd name="connsiteY1" fmla="*/ 6250 h 374550"/>
              <a:gd name="connsiteX2" fmla="*/ 2305050 w 2305050"/>
              <a:gd name="connsiteY2" fmla="*/ 177700 h 37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5050" h="374550">
                <a:moveTo>
                  <a:pt x="0" y="374550"/>
                </a:moveTo>
                <a:cubicBezTo>
                  <a:pt x="246062" y="206804"/>
                  <a:pt x="492125" y="39058"/>
                  <a:pt x="876300" y="6250"/>
                </a:cubicBezTo>
                <a:cubicBezTo>
                  <a:pt x="1260475" y="-26558"/>
                  <a:pt x="1782762" y="75571"/>
                  <a:pt x="2305050" y="1777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6" name="手繪多邊形 13">
            <a:extLst>
              <a:ext uri="{FF2B5EF4-FFF2-40B4-BE49-F238E27FC236}">
                <a16:creationId xmlns:a16="http://schemas.microsoft.com/office/drawing/2014/main" id="{78B5AD1D-0632-4E16-B878-8FB57B42DC0A}"/>
              </a:ext>
            </a:extLst>
          </p:cNvPr>
          <p:cNvSpPr/>
          <p:nvPr/>
        </p:nvSpPr>
        <p:spPr>
          <a:xfrm>
            <a:off x="1690715" y="2431025"/>
            <a:ext cx="2322478" cy="646109"/>
          </a:xfrm>
          <a:custGeom>
            <a:avLst/>
            <a:gdLst>
              <a:gd name="connsiteX0" fmla="*/ 0 w 2171700"/>
              <a:gd name="connsiteY0" fmla="*/ 188909 h 646109"/>
              <a:gd name="connsiteX1" fmla="*/ 1073150 w 2171700"/>
              <a:gd name="connsiteY1" fmla="*/ 23809 h 646109"/>
              <a:gd name="connsiteX2" fmla="*/ 2171700 w 2171700"/>
              <a:gd name="connsiteY2" fmla="*/ 646109 h 64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1700" h="646109">
                <a:moveTo>
                  <a:pt x="0" y="188909"/>
                </a:moveTo>
                <a:cubicBezTo>
                  <a:pt x="355600" y="68259"/>
                  <a:pt x="711200" y="-52391"/>
                  <a:pt x="1073150" y="23809"/>
                </a:cubicBezTo>
                <a:cubicBezTo>
                  <a:pt x="1435100" y="100009"/>
                  <a:pt x="1803400" y="373059"/>
                  <a:pt x="2171700" y="646109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7" name="手繪多邊形 21">
            <a:extLst>
              <a:ext uri="{FF2B5EF4-FFF2-40B4-BE49-F238E27FC236}">
                <a16:creationId xmlns:a16="http://schemas.microsoft.com/office/drawing/2014/main" id="{156431F7-ED75-477D-BC30-72AE8C117DCB}"/>
              </a:ext>
            </a:extLst>
          </p:cNvPr>
          <p:cNvSpPr/>
          <p:nvPr/>
        </p:nvSpPr>
        <p:spPr>
          <a:xfrm rot="21255575">
            <a:off x="3256837" y="4243531"/>
            <a:ext cx="794659" cy="293504"/>
          </a:xfrm>
          <a:custGeom>
            <a:avLst/>
            <a:gdLst>
              <a:gd name="connsiteX0" fmla="*/ 0 w 463550"/>
              <a:gd name="connsiteY0" fmla="*/ 0 h 243308"/>
              <a:gd name="connsiteX1" fmla="*/ 101600 w 463550"/>
              <a:gd name="connsiteY1" fmla="*/ 241300 h 243308"/>
              <a:gd name="connsiteX2" fmla="*/ 463550 w 463550"/>
              <a:gd name="connsiteY2" fmla="*/ 95250 h 24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550" h="243308">
                <a:moveTo>
                  <a:pt x="0" y="0"/>
                </a:moveTo>
                <a:cubicBezTo>
                  <a:pt x="12171" y="112712"/>
                  <a:pt x="24342" y="225425"/>
                  <a:pt x="101600" y="241300"/>
                </a:cubicBezTo>
                <a:cubicBezTo>
                  <a:pt x="178858" y="257175"/>
                  <a:pt x="321204" y="176212"/>
                  <a:pt x="463550" y="9525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8" name="矩形 207">
            <a:extLst>
              <a:ext uri="{FF2B5EF4-FFF2-40B4-BE49-F238E27FC236}">
                <a16:creationId xmlns:a16="http://schemas.microsoft.com/office/drawing/2014/main" id="{D132B687-A1DD-4E63-ABDF-555DD0C5B933}"/>
              </a:ext>
            </a:extLst>
          </p:cNvPr>
          <p:cNvSpPr/>
          <p:nvPr/>
        </p:nvSpPr>
        <p:spPr>
          <a:xfrm>
            <a:off x="7783588" y="1799522"/>
            <a:ext cx="608672" cy="28223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9" name="文本框 208">
            <a:extLst>
              <a:ext uri="{FF2B5EF4-FFF2-40B4-BE49-F238E27FC236}">
                <a16:creationId xmlns:a16="http://schemas.microsoft.com/office/drawing/2014/main" id="{CCC03C51-8799-4B92-9669-6C6D87B71E4E}"/>
              </a:ext>
            </a:extLst>
          </p:cNvPr>
          <p:cNvSpPr txBox="1"/>
          <p:nvPr/>
        </p:nvSpPr>
        <p:spPr>
          <a:xfrm>
            <a:off x="7806012" y="2073674"/>
            <a:ext cx="615553" cy="221867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2800" dirty="0"/>
              <a:t>Softmax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210" name="图片 209">
            <a:extLst>
              <a:ext uri="{FF2B5EF4-FFF2-40B4-BE49-F238E27FC236}">
                <a16:creationId xmlns:a16="http://schemas.microsoft.com/office/drawing/2014/main" id="{9D44E04B-904C-4F10-87C6-567ECC594B1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21" y="5875849"/>
            <a:ext cx="574872" cy="54903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11" name="右箭头 175">
            <a:extLst>
              <a:ext uri="{FF2B5EF4-FFF2-40B4-BE49-F238E27FC236}">
                <a16:creationId xmlns:a16="http://schemas.microsoft.com/office/drawing/2014/main" id="{4F387F7D-D392-45EE-B85C-7C6193EFBFE2}"/>
              </a:ext>
            </a:extLst>
          </p:cNvPr>
          <p:cNvSpPr/>
          <p:nvPr/>
        </p:nvSpPr>
        <p:spPr>
          <a:xfrm>
            <a:off x="3092326" y="6025725"/>
            <a:ext cx="370300" cy="252094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" name="右箭头 176">
            <a:extLst>
              <a:ext uri="{FF2B5EF4-FFF2-40B4-BE49-F238E27FC236}">
                <a16:creationId xmlns:a16="http://schemas.microsoft.com/office/drawing/2014/main" id="{D7096C0A-DC68-41A4-AB2A-86B58675C62E}"/>
              </a:ext>
            </a:extLst>
          </p:cNvPr>
          <p:cNvSpPr/>
          <p:nvPr/>
        </p:nvSpPr>
        <p:spPr>
          <a:xfrm>
            <a:off x="6865511" y="5989524"/>
            <a:ext cx="370300" cy="252094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4741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/>
      <p:bldP spid="130" grpId="0"/>
      <p:bldP spid="132" grpId="0"/>
      <p:bldP spid="133" grpId="0"/>
      <p:bldP spid="134" grpId="0"/>
      <p:bldP spid="211" grpId="0" animBg="1"/>
      <p:bldP spid="2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组合 86">
            <a:extLst>
              <a:ext uri="{FF2B5EF4-FFF2-40B4-BE49-F238E27FC236}">
                <a16:creationId xmlns:a16="http://schemas.microsoft.com/office/drawing/2014/main" id="{E723838E-E5E1-41D2-B211-07930A053849}"/>
              </a:ext>
            </a:extLst>
          </p:cNvPr>
          <p:cNvGrpSpPr/>
          <p:nvPr/>
        </p:nvGrpSpPr>
        <p:grpSpPr>
          <a:xfrm>
            <a:off x="723553" y="308620"/>
            <a:ext cx="3716053" cy="584901"/>
            <a:chOff x="698153" y="503365"/>
            <a:chExt cx="3716053" cy="584901"/>
          </a:xfrm>
        </p:grpSpPr>
        <p:sp>
          <p:nvSpPr>
            <p:cNvPr id="88" name="矩形: 圆角 87">
              <a:extLst>
                <a:ext uri="{FF2B5EF4-FFF2-40B4-BE49-F238E27FC236}">
                  <a16:creationId xmlns:a16="http://schemas.microsoft.com/office/drawing/2014/main" id="{79712456-EBED-4896-AA8D-449446B852F3}"/>
                </a:ext>
              </a:extLst>
            </p:cNvPr>
            <p:cNvSpPr/>
            <p:nvPr/>
          </p:nvSpPr>
          <p:spPr>
            <a:xfrm>
              <a:off x="698153" y="503539"/>
              <a:ext cx="3716053" cy="584727"/>
            </a:xfrm>
            <a:prstGeom prst="roundRect">
              <a:avLst>
                <a:gd name="adj" fmla="val 50000"/>
              </a:avLst>
            </a:prstGeom>
            <a:solidFill>
              <a:srgbClr val="23B3D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89" name="Freeform 15">
              <a:extLst>
                <a:ext uri="{FF2B5EF4-FFF2-40B4-BE49-F238E27FC236}">
                  <a16:creationId xmlns:a16="http://schemas.microsoft.com/office/drawing/2014/main" id="{A431F8F7-79CF-4D6B-94C5-3D4525BC70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7045" y="651459"/>
              <a:ext cx="279141" cy="285788"/>
            </a:xfrm>
            <a:custGeom>
              <a:avLst/>
              <a:gdLst>
                <a:gd name="T0" fmla="*/ 224 w 411"/>
                <a:gd name="T1" fmla="*/ 346 h 411"/>
                <a:gd name="T2" fmla="*/ 193 w 411"/>
                <a:gd name="T3" fmla="*/ 320 h 411"/>
                <a:gd name="T4" fmla="*/ 272 w 411"/>
                <a:gd name="T5" fmla="*/ 227 h 411"/>
                <a:gd name="T6" fmla="*/ 67 w 411"/>
                <a:gd name="T7" fmla="*/ 227 h 411"/>
                <a:gd name="T8" fmla="*/ 67 w 411"/>
                <a:gd name="T9" fmla="*/ 183 h 411"/>
                <a:gd name="T10" fmla="*/ 272 w 411"/>
                <a:gd name="T11" fmla="*/ 183 h 411"/>
                <a:gd name="T12" fmla="*/ 193 w 411"/>
                <a:gd name="T13" fmla="*/ 91 h 411"/>
                <a:gd name="T14" fmla="*/ 224 w 411"/>
                <a:gd name="T15" fmla="*/ 64 h 411"/>
                <a:gd name="T16" fmla="*/ 345 w 411"/>
                <a:gd name="T17" fmla="*/ 205 h 411"/>
                <a:gd name="T18" fmla="*/ 224 w 411"/>
                <a:gd name="T19" fmla="*/ 346 h 411"/>
                <a:gd name="T20" fmla="*/ 206 w 411"/>
                <a:gd name="T21" fmla="*/ 0 h 411"/>
                <a:gd name="T22" fmla="*/ 411 w 411"/>
                <a:gd name="T23" fmla="*/ 205 h 411"/>
                <a:gd name="T24" fmla="*/ 206 w 411"/>
                <a:gd name="T25" fmla="*/ 411 h 411"/>
                <a:gd name="T26" fmla="*/ 0 w 411"/>
                <a:gd name="T27" fmla="*/ 205 h 411"/>
                <a:gd name="T28" fmla="*/ 206 w 411"/>
                <a:gd name="T29" fmla="*/ 0 h 411"/>
                <a:gd name="T30" fmla="*/ 206 w 411"/>
                <a:gd name="T31" fmla="*/ 26 h 411"/>
                <a:gd name="T32" fmla="*/ 385 w 411"/>
                <a:gd name="T33" fmla="*/ 205 h 411"/>
                <a:gd name="T34" fmla="*/ 206 w 411"/>
                <a:gd name="T35" fmla="*/ 385 h 411"/>
                <a:gd name="T36" fmla="*/ 27 w 411"/>
                <a:gd name="T37" fmla="*/ 205 h 411"/>
                <a:gd name="T38" fmla="*/ 206 w 411"/>
                <a:gd name="T39" fmla="*/ 2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1" h="411">
                  <a:moveTo>
                    <a:pt x="224" y="346"/>
                  </a:moveTo>
                  <a:lnTo>
                    <a:pt x="193" y="320"/>
                  </a:lnTo>
                  <a:lnTo>
                    <a:pt x="272" y="227"/>
                  </a:lnTo>
                  <a:lnTo>
                    <a:pt x="67" y="227"/>
                  </a:lnTo>
                  <a:lnTo>
                    <a:pt x="67" y="183"/>
                  </a:lnTo>
                  <a:lnTo>
                    <a:pt x="272" y="183"/>
                  </a:lnTo>
                  <a:lnTo>
                    <a:pt x="193" y="91"/>
                  </a:lnTo>
                  <a:lnTo>
                    <a:pt x="224" y="64"/>
                  </a:lnTo>
                  <a:lnTo>
                    <a:pt x="345" y="205"/>
                  </a:lnTo>
                  <a:lnTo>
                    <a:pt x="224" y="346"/>
                  </a:lnTo>
                  <a:close/>
                  <a:moveTo>
                    <a:pt x="206" y="0"/>
                  </a:moveTo>
                  <a:cubicBezTo>
                    <a:pt x="319" y="0"/>
                    <a:pt x="411" y="92"/>
                    <a:pt x="411" y="205"/>
                  </a:cubicBezTo>
                  <a:cubicBezTo>
                    <a:pt x="411" y="319"/>
                    <a:pt x="319" y="411"/>
                    <a:pt x="206" y="411"/>
                  </a:cubicBezTo>
                  <a:cubicBezTo>
                    <a:pt x="92" y="411"/>
                    <a:pt x="0" y="319"/>
                    <a:pt x="0" y="205"/>
                  </a:cubicBezTo>
                  <a:cubicBezTo>
                    <a:pt x="0" y="92"/>
                    <a:pt x="92" y="0"/>
                    <a:pt x="206" y="0"/>
                  </a:cubicBezTo>
                  <a:close/>
                  <a:moveTo>
                    <a:pt x="206" y="26"/>
                  </a:moveTo>
                  <a:cubicBezTo>
                    <a:pt x="305" y="26"/>
                    <a:pt x="385" y="106"/>
                    <a:pt x="385" y="205"/>
                  </a:cubicBezTo>
                  <a:cubicBezTo>
                    <a:pt x="385" y="304"/>
                    <a:pt x="305" y="385"/>
                    <a:pt x="206" y="385"/>
                  </a:cubicBezTo>
                  <a:cubicBezTo>
                    <a:pt x="107" y="385"/>
                    <a:pt x="27" y="304"/>
                    <a:pt x="27" y="205"/>
                  </a:cubicBezTo>
                  <a:cubicBezTo>
                    <a:pt x="27" y="106"/>
                    <a:pt x="107" y="26"/>
                    <a:pt x="206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90" name="TextBox 108">
              <a:extLst>
                <a:ext uri="{FF2B5EF4-FFF2-40B4-BE49-F238E27FC236}">
                  <a16:creationId xmlns:a16="http://schemas.microsoft.com/office/drawing/2014/main" id="{F5884A2B-BAED-4539-B6F3-745524FDDD3F}"/>
                </a:ext>
              </a:extLst>
            </p:cNvPr>
            <p:cNvSpPr txBox="1"/>
            <p:nvPr/>
          </p:nvSpPr>
          <p:spPr>
            <a:xfrm>
              <a:off x="1358178" y="503365"/>
              <a:ext cx="2646782" cy="584727"/>
            </a:xfrm>
            <a:prstGeom prst="rect">
              <a:avLst/>
            </a:prstGeom>
            <a:noFill/>
          </p:spPr>
          <p:txBody>
            <a:bodyPr wrap="none" lIns="91392" tIns="45696" rIns="91392" bIns="45696" rtlCol="0" anchor="ctr">
              <a:spAutoFit/>
            </a:bodyPr>
            <a:lstStyle/>
            <a:p>
              <a:r>
                <a:rPr lang="zh-CN" altLang="en-US" sz="3200" b="1" dirty="0">
                  <a:solidFill>
                    <a:srgbClr val="F8F8F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人工神经网络</a:t>
              </a:r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8E518023-D079-497A-9CA8-33425B923670}"/>
              </a:ext>
            </a:extLst>
          </p:cNvPr>
          <p:cNvGrpSpPr/>
          <p:nvPr/>
        </p:nvGrpSpPr>
        <p:grpSpPr>
          <a:xfrm>
            <a:off x="449413" y="243093"/>
            <a:ext cx="704498" cy="716130"/>
            <a:chOff x="424013" y="437838"/>
            <a:chExt cx="704498" cy="716130"/>
          </a:xfrm>
        </p:grpSpPr>
        <p:sp>
          <p:nvSpPr>
            <p:cNvPr id="92" name="Oval 12">
              <a:extLst>
                <a:ext uri="{FF2B5EF4-FFF2-40B4-BE49-F238E27FC236}">
                  <a16:creationId xmlns:a16="http://schemas.microsoft.com/office/drawing/2014/main" id="{3D7C6225-D109-4666-B959-0BDACF286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13" y="437838"/>
              <a:ext cx="704498" cy="716130"/>
            </a:xfrm>
            <a:prstGeom prst="ellipse">
              <a:avLst/>
            </a:prstGeom>
            <a:solidFill>
              <a:srgbClr val="0A2C70"/>
            </a:solidFill>
            <a:ln w="63500">
              <a:solidFill>
                <a:srgbClr val="F3F8FB"/>
              </a:solidFill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93" name="椭圆 11">
              <a:extLst>
                <a:ext uri="{FF2B5EF4-FFF2-40B4-BE49-F238E27FC236}">
                  <a16:creationId xmlns:a16="http://schemas.microsoft.com/office/drawing/2014/main" id="{90BCC2EA-F498-4837-A26A-39BE33B34960}"/>
                </a:ext>
              </a:extLst>
            </p:cNvPr>
            <p:cNvSpPr/>
            <p:nvPr/>
          </p:nvSpPr>
          <p:spPr>
            <a:xfrm>
              <a:off x="535308" y="624636"/>
              <a:ext cx="457200" cy="339435"/>
            </a:xfrm>
            <a:custGeom>
              <a:avLst/>
              <a:gdLst>
                <a:gd name="connsiteX0" fmla="*/ 16373 w 607639"/>
                <a:gd name="connsiteY0" fmla="*/ 391850 h 451125"/>
                <a:gd name="connsiteX1" fmla="*/ 591266 w 607639"/>
                <a:gd name="connsiteY1" fmla="*/ 391850 h 451125"/>
                <a:gd name="connsiteX2" fmla="*/ 607639 w 607639"/>
                <a:gd name="connsiteY2" fmla="*/ 408208 h 451125"/>
                <a:gd name="connsiteX3" fmla="*/ 564684 w 607639"/>
                <a:gd name="connsiteY3" fmla="*/ 451125 h 451125"/>
                <a:gd name="connsiteX4" fmla="*/ 42955 w 607639"/>
                <a:gd name="connsiteY4" fmla="*/ 451125 h 451125"/>
                <a:gd name="connsiteX5" fmla="*/ 0 w 607639"/>
                <a:gd name="connsiteY5" fmla="*/ 408208 h 451125"/>
                <a:gd name="connsiteX6" fmla="*/ 16373 w 607639"/>
                <a:gd name="connsiteY6" fmla="*/ 391850 h 451125"/>
                <a:gd name="connsiteX7" fmla="*/ 243452 w 607639"/>
                <a:gd name="connsiteY7" fmla="*/ 119577 h 451125"/>
                <a:gd name="connsiteX8" fmla="*/ 349014 w 607639"/>
                <a:gd name="connsiteY8" fmla="*/ 156328 h 451125"/>
                <a:gd name="connsiteX9" fmla="*/ 352867 w 607639"/>
                <a:gd name="connsiteY9" fmla="*/ 161234 h 451125"/>
                <a:gd name="connsiteX10" fmla="*/ 350074 w 607639"/>
                <a:gd name="connsiteY10" fmla="*/ 166911 h 451125"/>
                <a:gd name="connsiteX11" fmla="*/ 327054 w 607639"/>
                <a:gd name="connsiteY11" fmla="*/ 180765 h 451125"/>
                <a:gd name="connsiteX12" fmla="*/ 370300 w 607639"/>
                <a:gd name="connsiteY12" fmla="*/ 223866 h 451125"/>
                <a:gd name="connsiteX13" fmla="*/ 370300 w 607639"/>
                <a:gd name="connsiteY13" fmla="*/ 232236 h 451125"/>
                <a:gd name="connsiteX14" fmla="*/ 348725 w 607639"/>
                <a:gd name="connsiteY14" fmla="*/ 253786 h 451125"/>
                <a:gd name="connsiteX15" fmla="*/ 344487 w 607639"/>
                <a:gd name="connsiteY15" fmla="*/ 255518 h 451125"/>
                <a:gd name="connsiteX16" fmla="*/ 340346 w 607639"/>
                <a:gd name="connsiteY16" fmla="*/ 253786 h 451125"/>
                <a:gd name="connsiteX17" fmla="*/ 297196 w 607639"/>
                <a:gd name="connsiteY17" fmla="*/ 210685 h 451125"/>
                <a:gd name="connsiteX18" fmla="*/ 283327 w 607639"/>
                <a:gd name="connsiteY18" fmla="*/ 233583 h 451125"/>
                <a:gd name="connsiteX19" fmla="*/ 277644 w 607639"/>
                <a:gd name="connsiteY19" fmla="*/ 236373 h 451125"/>
                <a:gd name="connsiteX20" fmla="*/ 272636 w 607639"/>
                <a:gd name="connsiteY20" fmla="*/ 232428 h 451125"/>
                <a:gd name="connsiteX21" fmla="*/ 235939 w 607639"/>
                <a:gd name="connsiteY21" fmla="*/ 127081 h 451125"/>
                <a:gd name="connsiteX22" fmla="*/ 237384 w 607639"/>
                <a:gd name="connsiteY22" fmla="*/ 121020 h 451125"/>
                <a:gd name="connsiteX23" fmla="*/ 243452 w 607639"/>
                <a:gd name="connsiteY23" fmla="*/ 119577 h 451125"/>
                <a:gd name="connsiteX24" fmla="*/ 93794 w 607639"/>
                <a:gd name="connsiteY24" fmla="*/ 41738 h 451125"/>
                <a:gd name="connsiteX25" fmla="*/ 90423 w 607639"/>
                <a:gd name="connsiteY25" fmla="*/ 45103 h 451125"/>
                <a:gd name="connsiteX26" fmla="*/ 90423 w 607639"/>
                <a:gd name="connsiteY26" fmla="*/ 329766 h 451125"/>
                <a:gd name="connsiteX27" fmla="*/ 93794 w 607639"/>
                <a:gd name="connsiteY27" fmla="*/ 333035 h 451125"/>
                <a:gd name="connsiteX28" fmla="*/ 513942 w 607639"/>
                <a:gd name="connsiteY28" fmla="*/ 333035 h 451125"/>
                <a:gd name="connsiteX29" fmla="*/ 517217 w 607639"/>
                <a:gd name="connsiteY29" fmla="*/ 329766 h 451125"/>
                <a:gd name="connsiteX30" fmla="*/ 517217 w 607639"/>
                <a:gd name="connsiteY30" fmla="*/ 45103 h 451125"/>
                <a:gd name="connsiteX31" fmla="*/ 513942 w 607639"/>
                <a:gd name="connsiteY31" fmla="*/ 41738 h 451125"/>
                <a:gd name="connsiteX32" fmla="*/ 93794 w 607639"/>
                <a:gd name="connsiteY32" fmla="*/ 0 h 451125"/>
                <a:gd name="connsiteX33" fmla="*/ 513942 w 607639"/>
                <a:gd name="connsiteY33" fmla="*/ 0 h 451125"/>
                <a:gd name="connsiteX34" fmla="*/ 559020 w 607639"/>
                <a:gd name="connsiteY34" fmla="*/ 45103 h 451125"/>
                <a:gd name="connsiteX35" fmla="*/ 559020 w 607639"/>
                <a:gd name="connsiteY35" fmla="*/ 329766 h 451125"/>
                <a:gd name="connsiteX36" fmla="*/ 513942 w 607639"/>
                <a:gd name="connsiteY36" fmla="*/ 374773 h 451125"/>
                <a:gd name="connsiteX37" fmla="*/ 93794 w 607639"/>
                <a:gd name="connsiteY37" fmla="*/ 374773 h 451125"/>
                <a:gd name="connsiteX38" fmla="*/ 48620 w 607639"/>
                <a:gd name="connsiteY38" fmla="*/ 329766 h 451125"/>
                <a:gd name="connsiteX39" fmla="*/ 48620 w 607639"/>
                <a:gd name="connsiteY39" fmla="*/ 45103 h 451125"/>
                <a:gd name="connsiteX40" fmla="*/ 93794 w 607639"/>
                <a:gd name="connsiteY40" fmla="*/ 0 h 45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7639" h="451125">
                  <a:moveTo>
                    <a:pt x="16373" y="391850"/>
                  </a:moveTo>
                  <a:lnTo>
                    <a:pt x="591266" y="391850"/>
                  </a:lnTo>
                  <a:cubicBezTo>
                    <a:pt x="600319" y="391850"/>
                    <a:pt x="607639" y="399163"/>
                    <a:pt x="607639" y="408208"/>
                  </a:cubicBezTo>
                  <a:cubicBezTo>
                    <a:pt x="607639" y="431880"/>
                    <a:pt x="588377" y="451125"/>
                    <a:pt x="564684" y="451125"/>
                  </a:cubicBezTo>
                  <a:lnTo>
                    <a:pt x="42955" y="451125"/>
                  </a:lnTo>
                  <a:cubicBezTo>
                    <a:pt x="19262" y="451125"/>
                    <a:pt x="0" y="431880"/>
                    <a:pt x="0" y="408208"/>
                  </a:cubicBezTo>
                  <a:cubicBezTo>
                    <a:pt x="0" y="399163"/>
                    <a:pt x="7320" y="391850"/>
                    <a:pt x="16373" y="391850"/>
                  </a:cubicBezTo>
                  <a:close/>
                  <a:moveTo>
                    <a:pt x="243452" y="119577"/>
                  </a:moveTo>
                  <a:lnTo>
                    <a:pt x="349014" y="156328"/>
                  </a:lnTo>
                  <a:cubicBezTo>
                    <a:pt x="351133" y="157001"/>
                    <a:pt x="352674" y="158925"/>
                    <a:pt x="352867" y="161234"/>
                  </a:cubicBezTo>
                  <a:cubicBezTo>
                    <a:pt x="353156" y="163543"/>
                    <a:pt x="352000" y="165660"/>
                    <a:pt x="350074" y="166911"/>
                  </a:cubicBezTo>
                  <a:lnTo>
                    <a:pt x="327054" y="180765"/>
                  </a:lnTo>
                  <a:lnTo>
                    <a:pt x="370300" y="223866"/>
                  </a:lnTo>
                  <a:cubicBezTo>
                    <a:pt x="372515" y="226175"/>
                    <a:pt x="372515" y="229927"/>
                    <a:pt x="370300" y="232236"/>
                  </a:cubicBezTo>
                  <a:lnTo>
                    <a:pt x="348725" y="253786"/>
                  </a:lnTo>
                  <a:cubicBezTo>
                    <a:pt x="347569" y="254845"/>
                    <a:pt x="346125" y="255518"/>
                    <a:pt x="344487" y="255518"/>
                  </a:cubicBezTo>
                  <a:cubicBezTo>
                    <a:pt x="342946" y="255518"/>
                    <a:pt x="341502" y="254845"/>
                    <a:pt x="340346" y="253786"/>
                  </a:cubicBezTo>
                  <a:lnTo>
                    <a:pt x="297196" y="210685"/>
                  </a:lnTo>
                  <a:lnTo>
                    <a:pt x="283327" y="233583"/>
                  </a:lnTo>
                  <a:cubicBezTo>
                    <a:pt x="282075" y="235507"/>
                    <a:pt x="279859" y="236661"/>
                    <a:pt x="277644" y="236373"/>
                  </a:cubicBezTo>
                  <a:cubicBezTo>
                    <a:pt x="275333" y="236180"/>
                    <a:pt x="273406" y="234641"/>
                    <a:pt x="272636" y="232428"/>
                  </a:cubicBezTo>
                  <a:lnTo>
                    <a:pt x="235939" y="127081"/>
                  </a:lnTo>
                  <a:cubicBezTo>
                    <a:pt x="235265" y="124964"/>
                    <a:pt x="235747" y="122559"/>
                    <a:pt x="237384" y="121020"/>
                  </a:cubicBezTo>
                  <a:cubicBezTo>
                    <a:pt x="238925" y="119384"/>
                    <a:pt x="241333" y="118903"/>
                    <a:pt x="243452" y="119577"/>
                  </a:cubicBezTo>
                  <a:close/>
                  <a:moveTo>
                    <a:pt x="93794" y="41738"/>
                  </a:moveTo>
                  <a:cubicBezTo>
                    <a:pt x="91964" y="41738"/>
                    <a:pt x="90423" y="43276"/>
                    <a:pt x="90423" y="45103"/>
                  </a:cubicBezTo>
                  <a:lnTo>
                    <a:pt x="90423" y="329766"/>
                  </a:lnTo>
                  <a:cubicBezTo>
                    <a:pt x="90423" y="331593"/>
                    <a:pt x="91964" y="333035"/>
                    <a:pt x="93794" y="333035"/>
                  </a:cubicBezTo>
                  <a:lnTo>
                    <a:pt x="513942" y="333035"/>
                  </a:lnTo>
                  <a:cubicBezTo>
                    <a:pt x="515676" y="333035"/>
                    <a:pt x="517217" y="331593"/>
                    <a:pt x="517217" y="329766"/>
                  </a:cubicBezTo>
                  <a:lnTo>
                    <a:pt x="517217" y="45103"/>
                  </a:lnTo>
                  <a:cubicBezTo>
                    <a:pt x="517217" y="43276"/>
                    <a:pt x="515676" y="41738"/>
                    <a:pt x="513942" y="41738"/>
                  </a:cubicBezTo>
                  <a:close/>
                  <a:moveTo>
                    <a:pt x="93794" y="0"/>
                  </a:moveTo>
                  <a:lnTo>
                    <a:pt x="513942" y="0"/>
                  </a:lnTo>
                  <a:cubicBezTo>
                    <a:pt x="538793" y="0"/>
                    <a:pt x="559020" y="20196"/>
                    <a:pt x="559020" y="45103"/>
                  </a:cubicBezTo>
                  <a:lnTo>
                    <a:pt x="559020" y="329766"/>
                  </a:lnTo>
                  <a:cubicBezTo>
                    <a:pt x="559020" y="354577"/>
                    <a:pt x="538793" y="374773"/>
                    <a:pt x="513942" y="374773"/>
                  </a:cubicBezTo>
                  <a:lnTo>
                    <a:pt x="93794" y="374773"/>
                  </a:lnTo>
                  <a:cubicBezTo>
                    <a:pt x="68847" y="374773"/>
                    <a:pt x="48620" y="354577"/>
                    <a:pt x="48620" y="329766"/>
                  </a:cubicBezTo>
                  <a:lnTo>
                    <a:pt x="48620" y="45103"/>
                  </a:lnTo>
                  <a:cubicBezTo>
                    <a:pt x="48620" y="20196"/>
                    <a:pt x="68847" y="0"/>
                    <a:pt x="93794" y="0"/>
                  </a:cubicBezTo>
                  <a:close/>
                </a:path>
              </a:pathLst>
            </a:custGeom>
            <a:solidFill>
              <a:srgbClr val="0B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67E9F1E2-77D1-4BE6-B43A-B6EA4089CA53}"/>
              </a:ext>
            </a:extLst>
          </p:cNvPr>
          <p:cNvGrpSpPr/>
          <p:nvPr/>
        </p:nvGrpSpPr>
        <p:grpSpPr>
          <a:xfrm>
            <a:off x="448778" y="1213858"/>
            <a:ext cx="4309834" cy="588606"/>
            <a:chOff x="912010" y="1434317"/>
            <a:chExt cx="2549611" cy="588606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5F786E2F-8493-4B98-A019-4A98FBB92537}"/>
                </a:ext>
              </a:extLst>
            </p:cNvPr>
            <p:cNvGrpSpPr/>
            <p:nvPr/>
          </p:nvGrpSpPr>
          <p:grpSpPr>
            <a:xfrm>
              <a:off x="912010" y="1434317"/>
              <a:ext cx="2549611" cy="588606"/>
              <a:chOff x="589176" y="1891735"/>
              <a:chExt cx="2549611" cy="58860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D7D0BF19-42A0-47BE-B6E0-C1DBEE3F5895}"/>
                  </a:ext>
                </a:extLst>
              </p:cNvPr>
              <p:cNvGrpSpPr/>
              <p:nvPr/>
            </p:nvGrpSpPr>
            <p:grpSpPr>
              <a:xfrm>
                <a:off x="589176" y="2106775"/>
                <a:ext cx="2549611" cy="373566"/>
                <a:chOff x="811353" y="1796077"/>
                <a:chExt cx="2432971" cy="644757"/>
              </a:xfrm>
            </p:grpSpPr>
            <p:cxnSp>
              <p:nvCxnSpPr>
                <p:cNvPr id="99" name="直接连接符 98">
                  <a:extLst>
                    <a:ext uri="{FF2B5EF4-FFF2-40B4-BE49-F238E27FC236}">
                      <a16:creationId xmlns:a16="http://schemas.microsoft.com/office/drawing/2014/main" id="{E75846E6-229A-49F6-9BE9-D32C0AE57B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796077"/>
                  <a:ext cx="0" cy="641269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接连接符 99">
                  <a:extLst>
                    <a:ext uri="{FF2B5EF4-FFF2-40B4-BE49-F238E27FC236}">
                      <a16:creationId xmlns:a16="http://schemas.microsoft.com/office/drawing/2014/main" id="{B4A45E37-3D43-436D-AE68-A2F5F8FCC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2440833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接连接符 100">
                  <a:extLst>
                    <a:ext uri="{FF2B5EF4-FFF2-40B4-BE49-F238E27FC236}">
                      <a16:creationId xmlns:a16="http://schemas.microsoft.com/office/drawing/2014/main" id="{EF8E8FC1-1E24-4402-8D5E-D597EA9950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44324" y="1796077"/>
                  <a:ext cx="0" cy="644757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接连接符 101">
                  <a:extLst>
                    <a:ext uri="{FF2B5EF4-FFF2-40B4-BE49-F238E27FC236}">
                      <a16:creationId xmlns:a16="http://schemas.microsoft.com/office/drawing/2014/main" id="{93B81CC5-64F7-4A7B-8CD0-2E40576772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822372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8" name="矩形: 圆顶角 97">
                <a:extLst>
                  <a:ext uri="{FF2B5EF4-FFF2-40B4-BE49-F238E27FC236}">
                    <a16:creationId xmlns:a16="http://schemas.microsoft.com/office/drawing/2014/main" id="{F3C0CA25-09E5-4319-A1D8-DEF297512DCC}"/>
                  </a:ext>
                </a:extLst>
              </p:cNvPr>
              <p:cNvSpPr/>
              <p:nvPr/>
            </p:nvSpPr>
            <p:spPr>
              <a:xfrm>
                <a:off x="630810" y="1891735"/>
                <a:ext cx="2468161" cy="512681"/>
              </a:xfrm>
              <a:prstGeom prst="round2SameRect">
                <a:avLst/>
              </a:prstGeom>
              <a:solidFill>
                <a:srgbClr val="3263B1"/>
              </a:solidFill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00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2677F638-6D5E-4728-9B0E-EC3C62932183}"/>
                </a:ext>
              </a:extLst>
            </p:cNvPr>
            <p:cNvSpPr/>
            <p:nvPr/>
          </p:nvSpPr>
          <p:spPr>
            <a:xfrm>
              <a:off x="984462" y="1464437"/>
              <a:ext cx="24373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损失函数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字方塊 70">
                <a:extLst>
                  <a:ext uri="{FF2B5EF4-FFF2-40B4-BE49-F238E27FC236}">
                    <a16:creationId xmlns:a16="http://schemas.microsoft.com/office/drawing/2014/main" id="{BE447D19-7CC0-4827-9566-481493998646}"/>
                  </a:ext>
                </a:extLst>
              </p:cNvPr>
              <p:cNvSpPr txBox="1"/>
              <p:nvPr/>
            </p:nvSpPr>
            <p:spPr>
              <a:xfrm>
                <a:off x="7969408" y="3779424"/>
                <a:ext cx="830166" cy="369332"/>
              </a:xfrm>
              <a:prstGeom prst="rect">
                <a:avLst/>
              </a:prstGeom>
              <a:solidFill>
                <a:srgbClr val="EDF7D8"/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损失</a:t>
                </a:r>
                <a:r>
                  <a:rPr lang="en-US" altLang="zh-TW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endParaRPr lang="en-US" altLang="zh-TW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3" name="文字方塊 70">
                <a:extLst>
                  <a:ext uri="{FF2B5EF4-FFF2-40B4-BE49-F238E27FC236}">
                    <a16:creationId xmlns:a16="http://schemas.microsoft.com/office/drawing/2014/main" id="{BE447D19-7CC0-4827-9566-481493998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408" y="3779424"/>
                <a:ext cx="83016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4" name="圖片 101">
            <a:extLst>
              <a:ext uri="{FF2B5EF4-FFF2-40B4-BE49-F238E27FC236}">
                <a16:creationId xmlns:a16="http://schemas.microsoft.com/office/drawing/2014/main" id="{8E8083DF-42ED-4517-9EDF-D74F9D1BC410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657415" y="2211617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05" name="文字方塊 102">
            <a:extLst>
              <a:ext uri="{FF2B5EF4-FFF2-40B4-BE49-F238E27FC236}">
                <a16:creationId xmlns:a16="http://schemas.microsoft.com/office/drawing/2014/main" id="{A0FA88F4-EF2B-4A55-9200-8719BB721D46}"/>
              </a:ext>
            </a:extLst>
          </p:cNvPr>
          <p:cNvSpPr txBox="1"/>
          <p:nvPr/>
        </p:nvSpPr>
        <p:spPr>
          <a:xfrm>
            <a:off x="5318472" y="2300678"/>
            <a:ext cx="654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“1”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6" name="圖片 107">
            <a:extLst>
              <a:ext uri="{FF2B5EF4-FFF2-40B4-BE49-F238E27FC236}">
                <a16:creationId xmlns:a16="http://schemas.microsoft.com/office/drawing/2014/main" id="{BCC39733-8688-4419-8872-D662FE026EA5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83578" y="4162612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107" name="群組 10">
            <a:extLst>
              <a:ext uri="{FF2B5EF4-FFF2-40B4-BE49-F238E27FC236}">
                <a16:creationId xmlns:a16="http://schemas.microsoft.com/office/drawing/2014/main" id="{A8544BD1-1907-49E6-B7DC-7686F00BD368}"/>
              </a:ext>
            </a:extLst>
          </p:cNvPr>
          <p:cNvGrpSpPr/>
          <p:nvPr/>
        </p:nvGrpSpPr>
        <p:grpSpPr>
          <a:xfrm>
            <a:off x="8777898" y="3186522"/>
            <a:ext cx="654489" cy="2625751"/>
            <a:chOff x="7996358" y="2461791"/>
            <a:chExt cx="654489" cy="2625052"/>
          </a:xfrm>
        </p:grpSpPr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B9234F0E-8502-4496-AB24-A849ED81E1A4}"/>
                </a:ext>
              </a:extLst>
            </p:cNvPr>
            <p:cNvSpPr/>
            <p:nvPr/>
          </p:nvSpPr>
          <p:spPr>
            <a:xfrm>
              <a:off x="8062418" y="2461791"/>
              <a:ext cx="498951" cy="2625052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文字方塊 110">
              <a:extLst>
                <a:ext uri="{FF2B5EF4-FFF2-40B4-BE49-F238E27FC236}">
                  <a16:creationId xmlns:a16="http://schemas.microsoft.com/office/drawing/2014/main" id="{894FBFCB-F184-4065-9DC0-1696EC8071BF}"/>
                </a:ext>
              </a:extLst>
            </p:cNvPr>
            <p:cNvSpPr txBox="1"/>
            <p:nvPr/>
          </p:nvSpPr>
          <p:spPr>
            <a:xfrm rot="5400000">
              <a:off x="8013214" y="3965125"/>
              <a:ext cx="7692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文字方塊 111">
              <a:extLst>
                <a:ext uri="{FF2B5EF4-FFF2-40B4-BE49-F238E27FC236}">
                  <a16:creationId xmlns:a16="http://schemas.microsoft.com/office/drawing/2014/main" id="{7A9EF2C9-A506-477F-A0DE-35FF86187910}"/>
                </a:ext>
              </a:extLst>
            </p:cNvPr>
            <p:cNvSpPr txBox="1"/>
            <p:nvPr/>
          </p:nvSpPr>
          <p:spPr>
            <a:xfrm>
              <a:off x="8019778" y="2809425"/>
              <a:ext cx="6310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TW" altLang="en-US" sz="2000" baseline="-25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文字方塊 112">
              <a:extLst>
                <a:ext uri="{FF2B5EF4-FFF2-40B4-BE49-F238E27FC236}">
                  <a16:creationId xmlns:a16="http://schemas.microsoft.com/office/drawing/2014/main" id="{DF6CC862-0A54-417B-B1BA-9CE5743DE5F1}"/>
                </a:ext>
              </a:extLst>
            </p:cNvPr>
            <p:cNvSpPr txBox="1"/>
            <p:nvPr/>
          </p:nvSpPr>
          <p:spPr>
            <a:xfrm>
              <a:off x="8010309" y="3459095"/>
              <a:ext cx="6310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TW" altLang="en-US" sz="2000" baseline="-25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文字方塊 113">
              <a:extLst>
                <a:ext uri="{FF2B5EF4-FFF2-40B4-BE49-F238E27FC236}">
                  <a16:creationId xmlns:a16="http://schemas.microsoft.com/office/drawing/2014/main" id="{7914C318-0B74-4F63-88B0-C8281B0F694F}"/>
                </a:ext>
              </a:extLst>
            </p:cNvPr>
            <p:cNvSpPr txBox="1"/>
            <p:nvPr/>
          </p:nvSpPr>
          <p:spPr>
            <a:xfrm>
              <a:off x="7996358" y="4457481"/>
              <a:ext cx="6310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TW" altLang="en-US" sz="2000" baseline="-25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3" name="左-右雙向箭號 114">
            <a:extLst>
              <a:ext uri="{FF2B5EF4-FFF2-40B4-BE49-F238E27FC236}">
                <a16:creationId xmlns:a16="http://schemas.microsoft.com/office/drawing/2014/main" id="{1A48BA4E-DB62-491A-9DA7-1DAE86271FE7}"/>
              </a:ext>
            </a:extLst>
          </p:cNvPr>
          <p:cNvSpPr/>
          <p:nvPr/>
        </p:nvSpPr>
        <p:spPr>
          <a:xfrm>
            <a:off x="7969408" y="4259970"/>
            <a:ext cx="793125" cy="359399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4" name="直線接點 14">
            <a:extLst>
              <a:ext uri="{FF2B5EF4-FFF2-40B4-BE49-F238E27FC236}">
                <a16:creationId xmlns:a16="http://schemas.microsoft.com/office/drawing/2014/main" id="{68EC3073-CDD8-4AFC-90AD-3911200584A4}"/>
              </a:ext>
            </a:extLst>
          </p:cNvPr>
          <p:cNvCxnSpPr/>
          <p:nvPr/>
        </p:nvCxnSpPr>
        <p:spPr>
          <a:xfrm flipH="1">
            <a:off x="1753997" y="2539018"/>
            <a:ext cx="27286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接點 115">
            <a:extLst>
              <a:ext uri="{FF2B5EF4-FFF2-40B4-BE49-F238E27FC236}">
                <a16:creationId xmlns:a16="http://schemas.microsoft.com/office/drawing/2014/main" id="{B72759CE-DA7C-4845-8D51-65F5881E1713}"/>
              </a:ext>
            </a:extLst>
          </p:cNvPr>
          <p:cNvCxnSpPr/>
          <p:nvPr/>
        </p:nvCxnSpPr>
        <p:spPr>
          <a:xfrm flipH="1">
            <a:off x="6114994" y="2562288"/>
            <a:ext cx="29872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單箭頭接點 17">
            <a:extLst>
              <a:ext uri="{FF2B5EF4-FFF2-40B4-BE49-F238E27FC236}">
                <a16:creationId xmlns:a16="http://schemas.microsoft.com/office/drawing/2014/main" id="{281E47DC-43D7-4F35-B3E0-617FDF81ECD9}"/>
              </a:ext>
            </a:extLst>
          </p:cNvPr>
          <p:cNvCxnSpPr/>
          <p:nvPr/>
        </p:nvCxnSpPr>
        <p:spPr>
          <a:xfrm>
            <a:off x="1743578" y="2571617"/>
            <a:ext cx="0" cy="14807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單箭頭接點 117">
            <a:extLst>
              <a:ext uri="{FF2B5EF4-FFF2-40B4-BE49-F238E27FC236}">
                <a16:creationId xmlns:a16="http://schemas.microsoft.com/office/drawing/2014/main" id="{C2E59B57-D2EB-4840-AB57-1F0848D4D123}"/>
              </a:ext>
            </a:extLst>
          </p:cNvPr>
          <p:cNvCxnSpPr/>
          <p:nvPr/>
        </p:nvCxnSpPr>
        <p:spPr>
          <a:xfrm>
            <a:off x="9102290" y="2571617"/>
            <a:ext cx="0" cy="5817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文字方塊 116">
            <a:extLst>
              <a:ext uri="{FF2B5EF4-FFF2-40B4-BE49-F238E27FC236}">
                <a16:creationId xmlns:a16="http://schemas.microsoft.com/office/drawing/2014/main" id="{370596B7-FAF6-481D-BB6D-45F36BEF966E}"/>
              </a:ext>
            </a:extLst>
          </p:cNvPr>
          <p:cNvSpPr txBox="1"/>
          <p:nvPr/>
        </p:nvSpPr>
        <p:spPr>
          <a:xfrm>
            <a:off x="1628935" y="6157584"/>
            <a:ext cx="7147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常用损失函数：平方损失函数、交叉熵损失函数</a:t>
            </a:r>
            <a:endParaRPr lang="en-US" altLang="zh-CN" sz="2400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E9988E8D-636F-4FAE-823D-4BF7D28F679B}"/>
              </a:ext>
            </a:extLst>
          </p:cNvPr>
          <p:cNvSpPr/>
          <p:nvPr/>
        </p:nvSpPr>
        <p:spPr>
          <a:xfrm>
            <a:off x="8740658" y="5894564"/>
            <a:ext cx="800219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文字方塊 68">
            <a:extLst>
              <a:ext uri="{FF2B5EF4-FFF2-40B4-BE49-F238E27FC236}">
                <a16:creationId xmlns:a16="http://schemas.microsoft.com/office/drawing/2014/main" id="{9054691E-AA57-428D-AEC9-9A668F5FB45E}"/>
              </a:ext>
            </a:extLst>
          </p:cNvPr>
          <p:cNvSpPr txBox="1"/>
          <p:nvPr/>
        </p:nvSpPr>
        <p:spPr>
          <a:xfrm>
            <a:off x="8006322" y="4702559"/>
            <a:ext cx="809582" cy="584775"/>
          </a:xfrm>
          <a:prstGeom prst="rect">
            <a:avLst/>
          </a:prstGeom>
          <a:solidFill>
            <a:srgbClr val="EDF7D8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尽可能接近</a:t>
            </a:r>
            <a:endParaRPr lang="en-US" altLang="zh-TW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圆角矩形 74">
            <a:extLst>
              <a:ext uri="{FF2B5EF4-FFF2-40B4-BE49-F238E27FC236}">
                <a16:creationId xmlns:a16="http://schemas.microsoft.com/office/drawing/2014/main" id="{E99F5B22-649E-4EB9-8C06-480C7AE6C5ED}"/>
              </a:ext>
            </a:extLst>
          </p:cNvPr>
          <p:cNvSpPr/>
          <p:nvPr/>
        </p:nvSpPr>
        <p:spPr>
          <a:xfrm>
            <a:off x="5786096" y="1521758"/>
            <a:ext cx="5323089" cy="589819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8B2883B3-4F21-4887-9678-89365C63245E}"/>
              </a:ext>
            </a:extLst>
          </p:cNvPr>
          <p:cNvSpPr/>
          <p:nvPr/>
        </p:nvSpPr>
        <p:spPr>
          <a:xfrm>
            <a:off x="5955076" y="1622771"/>
            <a:ext cx="52896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好的参数使得所有训练数据的损失越小越好</a:t>
            </a:r>
          </a:p>
        </p:txBody>
      </p: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AC030462-3621-4237-ADC9-C107E44137B6}"/>
              </a:ext>
            </a:extLst>
          </p:cNvPr>
          <p:cNvGrpSpPr/>
          <p:nvPr/>
        </p:nvGrpSpPr>
        <p:grpSpPr>
          <a:xfrm>
            <a:off x="2208410" y="3045468"/>
            <a:ext cx="6002753" cy="2823732"/>
            <a:chOff x="2284605" y="1852294"/>
            <a:chExt cx="7360454" cy="3525248"/>
          </a:xfrm>
        </p:grpSpPr>
        <p:cxnSp>
          <p:nvCxnSpPr>
            <p:cNvPr id="124" name="直線單箭頭接點 10">
              <a:extLst>
                <a:ext uri="{FF2B5EF4-FFF2-40B4-BE49-F238E27FC236}">
                  <a16:creationId xmlns:a16="http://schemas.microsoft.com/office/drawing/2014/main" id="{DF75A207-1A1E-4548-AA73-9C76C5D13C2C}"/>
                </a:ext>
              </a:extLst>
            </p:cNvPr>
            <p:cNvCxnSpPr/>
            <p:nvPr/>
          </p:nvCxnSpPr>
          <p:spPr>
            <a:xfrm>
              <a:off x="7776931" y="3501898"/>
              <a:ext cx="101859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線單箭頭接點 11">
              <a:extLst>
                <a:ext uri="{FF2B5EF4-FFF2-40B4-BE49-F238E27FC236}">
                  <a16:creationId xmlns:a16="http://schemas.microsoft.com/office/drawing/2014/main" id="{928CE542-B254-4FF6-83D4-BDD3D901E4F2}"/>
                </a:ext>
              </a:extLst>
            </p:cNvPr>
            <p:cNvCxnSpPr/>
            <p:nvPr/>
          </p:nvCxnSpPr>
          <p:spPr>
            <a:xfrm>
              <a:off x="7776931" y="4747789"/>
              <a:ext cx="101506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線單箭頭接點 12">
              <a:extLst>
                <a:ext uri="{FF2B5EF4-FFF2-40B4-BE49-F238E27FC236}">
                  <a16:creationId xmlns:a16="http://schemas.microsoft.com/office/drawing/2014/main" id="{8A10D9E0-2578-4371-A6AB-7CC8507C1EB3}"/>
                </a:ext>
              </a:extLst>
            </p:cNvPr>
            <p:cNvCxnSpPr/>
            <p:nvPr/>
          </p:nvCxnSpPr>
          <p:spPr>
            <a:xfrm>
              <a:off x="7753048" y="2723095"/>
              <a:ext cx="105037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C33366A2-2CB4-4D9E-A096-BE6A7275270B}"/>
                </a:ext>
              </a:extLst>
            </p:cNvPr>
            <p:cNvSpPr/>
            <p:nvPr/>
          </p:nvSpPr>
          <p:spPr>
            <a:xfrm>
              <a:off x="2284605" y="2383236"/>
              <a:ext cx="746342" cy="27268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3" name="橢圓 17">
              <a:extLst>
                <a:ext uri="{FF2B5EF4-FFF2-40B4-BE49-F238E27FC236}">
                  <a16:creationId xmlns:a16="http://schemas.microsoft.com/office/drawing/2014/main" id="{1EA8FAE8-FF01-4583-80F6-237B47AAC40F}"/>
                </a:ext>
              </a:extLst>
            </p:cNvPr>
            <p:cNvSpPr/>
            <p:nvPr/>
          </p:nvSpPr>
          <p:spPr>
            <a:xfrm>
              <a:off x="2381715" y="2464480"/>
              <a:ext cx="574158" cy="574158"/>
            </a:xfrm>
            <a:prstGeom prst="ellipse">
              <a:avLst/>
            </a:prstGeom>
            <a:solidFill>
              <a:srgbClr val="FBC9CC"/>
            </a:solidFill>
            <a:ln>
              <a:solidFill>
                <a:srgbClr val="EB8E98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4" name="橢圓 18">
              <a:extLst>
                <a:ext uri="{FF2B5EF4-FFF2-40B4-BE49-F238E27FC236}">
                  <a16:creationId xmlns:a16="http://schemas.microsoft.com/office/drawing/2014/main" id="{500EA715-0DE4-421F-9C81-8F62B0E50437}"/>
                </a:ext>
              </a:extLst>
            </p:cNvPr>
            <p:cNvSpPr/>
            <p:nvPr/>
          </p:nvSpPr>
          <p:spPr>
            <a:xfrm>
              <a:off x="2384057" y="3243050"/>
              <a:ext cx="574158" cy="574158"/>
            </a:xfrm>
            <a:prstGeom prst="ellipse">
              <a:avLst/>
            </a:prstGeom>
            <a:solidFill>
              <a:srgbClr val="FBC9CC"/>
            </a:solidFill>
            <a:ln>
              <a:solidFill>
                <a:srgbClr val="EB8E98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" name="橢圓 19">
              <a:extLst>
                <a:ext uri="{FF2B5EF4-FFF2-40B4-BE49-F238E27FC236}">
                  <a16:creationId xmlns:a16="http://schemas.microsoft.com/office/drawing/2014/main" id="{CC880D92-EC90-4AD0-831A-8198A10E232E}"/>
                </a:ext>
              </a:extLst>
            </p:cNvPr>
            <p:cNvSpPr/>
            <p:nvPr/>
          </p:nvSpPr>
          <p:spPr>
            <a:xfrm>
              <a:off x="2372424" y="4471062"/>
              <a:ext cx="574158" cy="574158"/>
            </a:xfrm>
            <a:prstGeom prst="ellipse">
              <a:avLst/>
            </a:prstGeom>
            <a:solidFill>
              <a:srgbClr val="FBC9CC"/>
            </a:solidFill>
            <a:ln>
              <a:solidFill>
                <a:srgbClr val="EB8E98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6" name="文字方塊 20">
              <a:extLst>
                <a:ext uri="{FF2B5EF4-FFF2-40B4-BE49-F238E27FC236}">
                  <a16:creationId xmlns:a16="http://schemas.microsoft.com/office/drawing/2014/main" id="{0295D8B5-AA10-49AA-AB03-222F88FED1FC}"/>
                </a:ext>
              </a:extLst>
            </p:cNvPr>
            <p:cNvSpPr txBox="1"/>
            <p:nvPr/>
          </p:nvSpPr>
          <p:spPr>
            <a:xfrm rot="5400000">
              <a:off x="2369676" y="3926548"/>
              <a:ext cx="769257" cy="45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7" name="矩形 216">
              <a:extLst>
                <a:ext uri="{FF2B5EF4-FFF2-40B4-BE49-F238E27FC236}">
                  <a16:creationId xmlns:a16="http://schemas.microsoft.com/office/drawing/2014/main" id="{74D6B681-5666-43A3-87B6-CFED73BE4080}"/>
                </a:ext>
              </a:extLst>
            </p:cNvPr>
            <p:cNvSpPr/>
            <p:nvPr/>
          </p:nvSpPr>
          <p:spPr>
            <a:xfrm>
              <a:off x="3901591" y="1852294"/>
              <a:ext cx="746342" cy="35235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8" name="橢圓 24">
              <a:extLst>
                <a:ext uri="{FF2B5EF4-FFF2-40B4-BE49-F238E27FC236}">
                  <a16:creationId xmlns:a16="http://schemas.microsoft.com/office/drawing/2014/main" id="{CDA018D4-E700-4AFC-A6C6-4DA55B933F6B}"/>
                </a:ext>
              </a:extLst>
            </p:cNvPr>
            <p:cNvSpPr/>
            <p:nvPr/>
          </p:nvSpPr>
          <p:spPr>
            <a:xfrm>
              <a:off x="3988677" y="2725733"/>
              <a:ext cx="574158" cy="574158"/>
            </a:xfrm>
            <a:prstGeom prst="ellipse">
              <a:avLst/>
            </a:prstGeom>
            <a:solidFill>
              <a:srgbClr val="B0E8B9"/>
            </a:solidFill>
            <a:ln>
              <a:solidFill>
                <a:srgbClr val="6EBF96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9" name="橢圓 25">
              <a:extLst>
                <a:ext uri="{FF2B5EF4-FFF2-40B4-BE49-F238E27FC236}">
                  <a16:creationId xmlns:a16="http://schemas.microsoft.com/office/drawing/2014/main" id="{F1BA9BDF-7E1F-476F-9CE0-3D64DE0AA3B0}"/>
                </a:ext>
              </a:extLst>
            </p:cNvPr>
            <p:cNvSpPr/>
            <p:nvPr/>
          </p:nvSpPr>
          <p:spPr>
            <a:xfrm>
              <a:off x="3991019" y="3504303"/>
              <a:ext cx="574158" cy="574158"/>
            </a:xfrm>
            <a:prstGeom prst="ellipse">
              <a:avLst/>
            </a:prstGeom>
            <a:solidFill>
              <a:srgbClr val="B0E8B9"/>
            </a:solidFill>
            <a:ln>
              <a:solidFill>
                <a:srgbClr val="6EBF96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0" name="橢圓 26">
              <a:extLst>
                <a:ext uri="{FF2B5EF4-FFF2-40B4-BE49-F238E27FC236}">
                  <a16:creationId xmlns:a16="http://schemas.microsoft.com/office/drawing/2014/main" id="{7E7079E5-7422-4C50-95CF-5C75B1DC761C}"/>
                </a:ext>
              </a:extLst>
            </p:cNvPr>
            <p:cNvSpPr/>
            <p:nvPr/>
          </p:nvSpPr>
          <p:spPr>
            <a:xfrm>
              <a:off x="3979386" y="4732315"/>
              <a:ext cx="574158" cy="574158"/>
            </a:xfrm>
            <a:prstGeom prst="ellipse">
              <a:avLst/>
            </a:prstGeom>
            <a:solidFill>
              <a:srgbClr val="B0E8B9"/>
            </a:solidFill>
            <a:ln>
              <a:solidFill>
                <a:srgbClr val="6EBF96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1" name="文字方塊 27">
              <a:extLst>
                <a:ext uri="{FF2B5EF4-FFF2-40B4-BE49-F238E27FC236}">
                  <a16:creationId xmlns:a16="http://schemas.microsoft.com/office/drawing/2014/main" id="{7D5FEEFD-9BE6-464D-B16A-854E55C6F189}"/>
                </a:ext>
              </a:extLst>
            </p:cNvPr>
            <p:cNvSpPr txBox="1"/>
            <p:nvPr/>
          </p:nvSpPr>
          <p:spPr>
            <a:xfrm rot="5400000">
              <a:off x="3976639" y="4187802"/>
              <a:ext cx="769257" cy="4568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2" name="文字方塊 32">
              <a:extLst>
                <a:ext uri="{FF2B5EF4-FFF2-40B4-BE49-F238E27FC236}">
                  <a16:creationId xmlns:a16="http://schemas.microsoft.com/office/drawing/2014/main" id="{E24C11A5-5A39-4384-99D7-7927ADCFD753}"/>
                </a:ext>
              </a:extLst>
            </p:cNvPr>
            <p:cNvSpPr txBox="1"/>
            <p:nvPr/>
          </p:nvSpPr>
          <p:spPr>
            <a:xfrm>
              <a:off x="6238035" y="1912984"/>
              <a:ext cx="769257" cy="528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3" name="文字方塊 33">
              <a:extLst>
                <a:ext uri="{FF2B5EF4-FFF2-40B4-BE49-F238E27FC236}">
                  <a16:creationId xmlns:a16="http://schemas.microsoft.com/office/drawing/2014/main" id="{3847B3B3-F7F6-470A-BAC7-01A4AB3AB162}"/>
                </a:ext>
              </a:extLst>
            </p:cNvPr>
            <p:cNvSpPr txBox="1"/>
            <p:nvPr/>
          </p:nvSpPr>
          <p:spPr>
            <a:xfrm>
              <a:off x="6237085" y="2669407"/>
              <a:ext cx="769257" cy="528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4" name="文字方塊 34">
              <a:extLst>
                <a:ext uri="{FF2B5EF4-FFF2-40B4-BE49-F238E27FC236}">
                  <a16:creationId xmlns:a16="http://schemas.microsoft.com/office/drawing/2014/main" id="{BAD03B75-6690-43F5-9DF8-846FE20D9CD1}"/>
                </a:ext>
              </a:extLst>
            </p:cNvPr>
            <p:cNvSpPr txBox="1"/>
            <p:nvPr/>
          </p:nvSpPr>
          <p:spPr>
            <a:xfrm>
              <a:off x="6265082" y="4671800"/>
              <a:ext cx="769257" cy="528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25" name="直線單箭頭接點 35">
              <a:extLst>
                <a:ext uri="{FF2B5EF4-FFF2-40B4-BE49-F238E27FC236}">
                  <a16:creationId xmlns:a16="http://schemas.microsoft.com/office/drawing/2014/main" id="{75D8A5D7-0E83-4919-AE47-357D1C55BE8F}"/>
                </a:ext>
              </a:extLst>
            </p:cNvPr>
            <p:cNvCxnSpPr>
              <a:stCxn id="213" idx="6"/>
              <a:endCxn id="218" idx="2"/>
            </p:cNvCxnSpPr>
            <p:nvPr/>
          </p:nvCxnSpPr>
          <p:spPr>
            <a:xfrm>
              <a:off x="2945981" y="2732205"/>
              <a:ext cx="1032804" cy="2612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線單箭頭接點 36">
              <a:extLst>
                <a:ext uri="{FF2B5EF4-FFF2-40B4-BE49-F238E27FC236}">
                  <a16:creationId xmlns:a16="http://schemas.microsoft.com/office/drawing/2014/main" id="{952CB12B-EE77-4DC4-8E75-F0DFECCF7F2D}"/>
                </a:ext>
              </a:extLst>
            </p:cNvPr>
            <p:cNvCxnSpPr/>
            <p:nvPr/>
          </p:nvCxnSpPr>
          <p:spPr>
            <a:xfrm>
              <a:off x="2955873" y="3530129"/>
              <a:ext cx="1011125" cy="280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單箭頭接點 37">
              <a:extLst>
                <a:ext uri="{FF2B5EF4-FFF2-40B4-BE49-F238E27FC236}">
                  <a16:creationId xmlns:a16="http://schemas.microsoft.com/office/drawing/2014/main" id="{FAC16CF0-D0B0-4863-A8F7-910A991F0387}"/>
                </a:ext>
              </a:extLst>
            </p:cNvPr>
            <p:cNvCxnSpPr/>
            <p:nvPr/>
          </p:nvCxnSpPr>
          <p:spPr>
            <a:xfrm>
              <a:off x="2955873" y="4747788"/>
              <a:ext cx="1015362" cy="24059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線單箭頭接點 38">
              <a:extLst>
                <a:ext uri="{FF2B5EF4-FFF2-40B4-BE49-F238E27FC236}">
                  <a16:creationId xmlns:a16="http://schemas.microsoft.com/office/drawing/2014/main" id="{FE3A62D8-7172-4107-BBC9-463FD8CDE521}"/>
                </a:ext>
              </a:extLst>
            </p:cNvPr>
            <p:cNvCxnSpPr>
              <a:stCxn id="214" idx="6"/>
              <a:endCxn id="218" idx="2"/>
            </p:cNvCxnSpPr>
            <p:nvPr/>
          </p:nvCxnSpPr>
          <p:spPr>
            <a:xfrm flipV="1">
              <a:off x="2948323" y="2993458"/>
              <a:ext cx="1030462" cy="5173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線單箭頭接點 39">
              <a:extLst>
                <a:ext uri="{FF2B5EF4-FFF2-40B4-BE49-F238E27FC236}">
                  <a16:creationId xmlns:a16="http://schemas.microsoft.com/office/drawing/2014/main" id="{2359C2BE-4D9B-419C-A51F-9896BED5CD5E}"/>
                </a:ext>
              </a:extLst>
            </p:cNvPr>
            <p:cNvCxnSpPr>
              <a:stCxn id="213" idx="6"/>
              <a:endCxn id="219" idx="2"/>
            </p:cNvCxnSpPr>
            <p:nvPr/>
          </p:nvCxnSpPr>
          <p:spPr>
            <a:xfrm>
              <a:off x="2945981" y="2732205"/>
              <a:ext cx="1035146" cy="103982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單箭頭接點 40">
              <a:extLst>
                <a:ext uri="{FF2B5EF4-FFF2-40B4-BE49-F238E27FC236}">
                  <a16:creationId xmlns:a16="http://schemas.microsoft.com/office/drawing/2014/main" id="{C16330AE-BD9D-4D83-B6E0-D651BEF51E33}"/>
                </a:ext>
              </a:extLst>
            </p:cNvPr>
            <p:cNvCxnSpPr>
              <a:stCxn id="213" idx="6"/>
              <a:endCxn id="220" idx="2"/>
            </p:cNvCxnSpPr>
            <p:nvPr/>
          </p:nvCxnSpPr>
          <p:spPr>
            <a:xfrm>
              <a:off x="2945981" y="2732205"/>
              <a:ext cx="1023513" cy="226783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線單箭頭接點 41">
              <a:extLst>
                <a:ext uri="{FF2B5EF4-FFF2-40B4-BE49-F238E27FC236}">
                  <a16:creationId xmlns:a16="http://schemas.microsoft.com/office/drawing/2014/main" id="{097CA4F1-6D87-4443-9D93-92CD54E6655E}"/>
                </a:ext>
              </a:extLst>
            </p:cNvPr>
            <p:cNvCxnSpPr>
              <a:stCxn id="214" idx="6"/>
              <a:endCxn id="220" idx="2"/>
            </p:cNvCxnSpPr>
            <p:nvPr/>
          </p:nvCxnSpPr>
          <p:spPr>
            <a:xfrm>
              <a:off x="2948323" y="3510775"/>
              <a:ext cx="1021171" cy="14892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線單箭頭接點 42">
              <a:extLst>
                <a:ext uri="{FF2B5EF4-FFF2-40B4-BE49-F238E27FC236}">
                  <a16:creationId xmlns:a16="http://schemas.microsoft.com/office/drawing/2014/main" id="{BC9A811B-98B1-4D80-A9DB-56BAE8212866}"/>
                </a:ext>
              </a:extLst>
            </p:cNvPr>
            <p:cNvCxnSpPr>
              <a:stCxn id="215" idx="6"/>
              <a:endCxn id="218" idx="2"/>
            </p:cNvCxnSpPr>
            <p:nvPr/>
          </p:nvCxnSpPr>
          <p:spPr>
            <a:xfrm flipV="1">
              <a:off x="2936690" y="2993458"/>
              <a:ext cx="1042095" cy="17453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單箭頭接點 43">
              <a:extLst>
                <a:ext uri="{FF2B5EF4-FFF2-40B4-BE49-F238E27FC236}">
                  <a16:creationId xmlns:a16="http://schemas.microsoft.com/office/drawing/2014/main" id="{F96E2CE1-2B38-4A47-94EE-A52266ECC86D}"/>
                </a:ext>
              </a:extLst>
            </p:cNvPr>
            <p:cNvCxnSpPr>
              <a:stCxn id="215" idx="6"/>
              <a:endCxn id="219" idx="2"/>
            </p:cNvCxnSpPr>
            <p:nvPr/>
          </p:nvCxnSpPr>
          <p:spPr>
            <a:xfrm flipV="1">
              <a:off x="2936690" y="3772028"/>
              <a:ext cx="1044437" cy="96675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文字方塊 53">
              <a:extLst>
                <a:ext uri="{FF2B5EF4-FFF2-40B4-BE49-F238E27FC236}">
                  <a16:creationId xmlns:a16="http://schemas.microsoft.com/office/drawing/2014/main" id="{59EA3ABB-4C82-4CD7-81EA-A6C3840B9837}"/>
                </a:ext>
              </a:extLst>
            </p:cNvPr>
            <p:cNvSpPr txBox="1"/>
            <p:nvPr/>
          </p:nvSpPr>
          <p:spPr>
            <a:xfrm rot="5400000">
              <a:off x="8745610" y="3954284"/>
              <a:ext cx="769257" cy="418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5" name="文字方塊 54">
              <a:extLst>
                <a:ext uri="{FF2B5EF4-FFF2-40B4-BE49-F238E27FC236}">
                  <a16:creationId xmlns:a16="http://schemas.microsoft.com/office/drawing/2014/main" id="{10345B11-8426-4020-B3F7-051F967A38BC}"/>
                </a:ext>
              </a:extLst>
            </p:cNvPr>
            <p:cNvSpPr txBox="1"/>
            <p:nvPr/>
          </p:nvSpPr>
          <p:spPr>
            <a:xfrm>
              <a:off x="8814703" y="2383234"/>
              <a:ext cx="631069" cy="528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r>
                <a:rPr lang="en-US" altLang="zh-TW" sz="20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TW" altLang="en-US" sz="2000" baseline="-25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6" name="文字方塊 55">
              <a:extLst>
                <a:ext uri="{FF2B5EF4-FFF2-40B4-BE49-F238E27FC236}">
                  <a16:creationId xmlns:a16="http://schemas.microsoft.com/office/drawing/2014/main" id="{E4D53A8D-B7E4-4933-BF1B-FCA99BE7E443}"/>
                </a:ext>
              </a:extLst>
            </p:cNvPr>
            <p:cNvSpPr txBox="1"/>
            <p:nvPr/>
          </p:nvSpPr>
          <p:spPr>
            <a:xfrm>
              <a:off x="8803421" y="3181455"/>
              <a:ext cx="631069" cy="528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r>
                <a:rPr lang="en-US" altLang="zh-TW" sz="20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TW" altLang="en-US" sz="2000" baseline="-25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7" name="文字方塊 56">
              <a:extLst>
                <a:ext uri="{FF2B5EF4-FFF2-40B4-BE49-F238E27FC236}">
                  <a16:creationId xmlns:a16="http://schemas.microsoft.com/office/drawing/2014/main" id="{B9110013-775C-4605-AAC4-843B27E0945F}"/>
                </a:ext>
              </a:extLst>
            </p:cNvPr>
            <p:cNvSpPr txBox="1"/>
            <p:nvPr/>
          </p:nvSpPr>
          <p:spPr>
            <a:xfrm>
              <a:off x="8803421" y="4447687"/>
              <a:ext cx="841638" cy="499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r>
                <a:rPr lang="en-US" altLang="zh-TW" sz="20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TW" altLang="en-US" sz="2000" baseline="-25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8" name="橢圓 24">
              <a:extLst>
                <a:ext uri="{FF2B5EF4-FFF2-40B4-BE49-F238E27FC236}">
                  <a16:creationId xmlns:a16="http://schemas.microsoft.com/office/drawing/2014/main" id="{6B2DC75F-B22E-4C92-95A3-852C1AB1C70D}"/>
                </a:ext>
              </a:extLst>
            </p:cNvPr>
            <p:cNvSpPr/>
            <p:nvPr/>
          </p:nvSpPr>
          <p:spPr>
            <a:xfrm>
              <a:off x="3988677" y="1947020"/>
              <a:ext cx="574158" cy="574158"/>
            </a:xfrm>
            <a:prstGeom prst="ellipse">
              <a:avLst/>
            </a:prstGeom>
            <a:solidFill>
              <a:srgbClr val="B0E8B9"/>
            </a:solidFill>
            <a:ln>
              <a:solidFill>
                <a:srgbClr val="6EBF96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9" name="文字方塊 54">
              <a:extLst>
                <a:ext uri="{FF2B5EF4-FFF2-40B4-BE49-F238E27FC236}">
                  <a16:creationId xmlns:a16="http://schemas.microsoft.com/office/drawing/2014/main" id="{AE900464-77E4-42E3-AC0D-645ED1DC267F}"/>
                </a:ext>
              </a:extLst>
            </p:cNvPr>
            <p:cNvSpPr txBox="1"/>
            <p:nvPr/>
          </p:nvSpPr>
          <p:spPr>
            <a:xfrm>
              <a:off x="2462725" y="2476413"/>
              <a:ext cx="631070" cy="499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en-US" altLang="zh-TW" sz="20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TW" altLang="en-US" sz="2000" baseline="-25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0" name="文字方塊 54">
              <a:extLst>
                <a:ext uri="{FF2B5EF4-FFF2-40B4-BE49-F238E27FC236}">
                  <a16:creationId xmlns:a16="http://schemas.microsoft.com/office/drawing/2014/main" id="{2B837D4E-735C-4CBD-B38D-75146056947D}"/>
                </a:ext>
              </a:extLst>
            </p:cNvPr>
            <p:cNvSpPr txBox="1"/>
            <p:nvPr/>
          </p:nvSpPr>
          <p:spPr>
            <a:xfrm>
              <a:off x="2430364" y="3282522"/>
              <a:ext cx="631070" cy="499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en-US" altLang="zh-CN" sz="20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TW" altLang="en-US" sz="2400" baseline="-25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1" name="文字方塊 54">
              <a:extLst>
                <a:ext uri="{FF2B5EF4-FFF2-40B4-BE49-F238E27FC236}">
                  <a16:creationId xmlns:a16="http://schemas.microsoft.com/office/drawing/2014/main" id="{A59CB5D1-15D3-4DD1-B563-66FD70BE0E35}"/>
                </a:ext>
              </a:extLst>
            </p:cNvPr>
            <p:cNvSpPr txBox="1"/>
            <p:nvPr/>
          </p:nvSpPr>
          <p:spPr>
            <a:xfrm>
              <a:off x="2315754" y="4486824"/>
              <a:ext cx="1089435" cy="499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en-US" altLang="zh-CN" sz="20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256</a:t>
              </a:r>
              <a:endParaRPr lang="zh-TW" altLang="en-US" sz="2400" baseline="-25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42" name="直線單箭頭接點 35">
              <a:extLst>
                <a:ext uri="{FF2B5EF4-FFF2-40B4-BE49-F238E27FC236}">
                  <a16:creationId xmlns:a16="http://schemas.microsoft.com/office/drawing/2014/main" id="{6ACE5A5F-DD51-4DF1-8B48-C16384E21FB4}"/>
                </a:ext>
              </a:extLst>
            </p:cNvPr>
            <p:cNvCxnSpPr>
              <a:endCxn id="238" idx="2"/>
            </p:cNvCxnSpPr>
            <p:nvPr/>
          </p:nvCxnSpPr>
          <p:spPr>
            <a:xfrm flipV="1">
              <a:off x="3015916" y="2234099"/>
              <a:ext cx="972761" cy="4889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線單箭頭接點 38">
              <a:extLst>
                <a:ext uri="{FF2B5EF4-FFF2-40B4-BE49-F238E27FC236}">
                  <a16:creationId xmlns:a16="http://schemas.microsoft.com/office/drawing/2014/main" id="{9E613D8B-49DC-4939-AB4E-1063C5FB7D6E}"/>
                </a:ext>
              </a:extLst>
            </p:cNvPr>
            <p:cNvCxnSpPr/>
            <p:nvPr/>
          </p:nvCxnSpPr>
          <p:spPr>
            <a:xfrm flipV="1">
              <a:off x="2955873" y="2234099"/>
              <a:ext cx="1022912" cy="12960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線單箭頭接點 38">
              <a:extLst>
                <a:ext uri="{FF2B5EF4-FFF2-40B4-BE49-F238E27FC236}">
                  <a16:creationId xmlns:a16="http://schemas.microsoft.com/office/drawing/2014/main" id="{1E215DFA-9E6A-4917-8193-2A497CAAFB0B}"/>
                </a:ext>
              </a:extLst>
            </p:cNvPr>
            <p:cNvCxnSpPr>
              <a:stCxn id="215" idx="6"/>
            </p:cNvCxnSpPr>
            <p:nvPr/>
          </p:nvCxnSpPr>
          <p:spPr>
            <a:xfrm flipV="1">
              <a:off x="2946582" y="2234099"/>
              <a:ext cx="1032203" cy="25240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5" name="矩形 244">
              <a:extLst>
                <a:ext uri="{FF2B5EF4-FFF2-40B4-BE49-F238E27FC236}">
                  <a16:creationId xmlns:a16="http://schemas.microsoft.com/office/drawing/2014/main" id="{F277634F-4C5F-4861-9283-5BBF56C13EAE}"/>
                </a:ext>
              </a:extLst>
            </p:cNvPr>
            <p:cNvSpPr/>
            <p:nvPr/>
          </p:nvSpPr>
          <p:spPr>
            <a:xfrm>
              <a:off x="5500947" y="1853968"/>
              <a:ext cx="746342" cy="35235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6" name="橢圓 24">
              <a:extLst>
                <a:ext uri="{FF2B5EF4-FFF2-40B4-BE49-F238E27FC236}">
                  <a16:creationId xmlns:a16="http://schemas.microsoft.com/office/drawing/2014/main" id="{11D9B69A-410B-4021-A87D-592493049EB7}"/>
                </a:ext>
              </a:extLst>
            </p:cNvPr>
            <p:cNvSpPr/>
            <p:nvPr/>
          </p:nvSpPr>
          <p:spPr>
            <a:xfrm>
              <a:off x="5588033" y="2727407"/>
              <a:ext cx="574158" cy="574158"/>
            </a:xfrm>
            <a:prstGeom prst="ellipse">
              <a:avLst/>
            </a:prstGeom>
            <a:solidFill>
              <a:srgbClr val="6EBF96"/>
            </a:solidFill>
            <a:ln>
              <a:solidFill>
                <a:srgbClr val="B0E8B9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7" name="橢圓 25">
              <a:extLst>
                <a:ext uri="{FF2B5EF4-FFF2-40B4-BE49-F238E27FC236}">
                  <a16:creationId xmlns:a16="http://schemas.microsoft.com/office/drawing/2014/main" id="{BE755E9D-C4B2-46D6-82AD-6A2182DAAFA2}"/>
                </a:ext>
              </a:extLst>
            </p:cNvPr>
            <p:cNvSpPr/>
            <p:nvPr/>
          </p:nvSpPr>
          <p:spPr>
            <a:xfrm>
              <a:off x="5590375" y="3505977"/>
              <a:ext cx="574158" cy="574158"/>
            </a:xfrm>
            <a:prstGeom prst="ellipse">
              <a:avLst/>
            </a:prstGeom>
            <a:solidFill>
              <a:srgbClr val="6EBF96"/>
            </a:solidFill>
            <a:ln>
              <a:solidFill>
                <a:srgbClr val="B0E8B9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8" name="橢圓 26">
              <a:extLst>
                <a:ext uri="{FF2B5EF4-FFF2-40B4-BE49-F238E27FC236}">
                  <a16:creationId xmlns:a16="http://schemas.microsoft.com/office/drawing/2014/main" id="{40267AE1-F0C5-473F-847A-58B3091B69C6}"/>
                </a:ext>
              </a:extLst>
            </p:cNvPr>
            <p:cNvSpPr/>
            <p:nvPr/>
          </p:nvSpPr>
          <p:spPr>
            <a:xfrm>
              <a:off x="5578742" y="4733989"/>
              <a:ext cx="574158" cy="574158"/>
            </a:xfrm>
            <a:prstGeom prst="ellipse">
              <a:avLst/>
            </a:prstGeom>
            <a:solidFill>
              <a:srgbClr val="6EBF96"/>
            </a:solidFill>
            <a:ln>
              <a:solidFill>
                <a:srgbClr val="B0E8B9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9" name="文字方塊 27">
              <a:extLst>
                <a:ext uri="{FF2B5EF4-FFF2-40B4-BE49-F238E27FC236}">
                  <a16:creationId xmlns:a16="http://schemas.microsoft.com/office/drawing/2014/main" id="{E1756E0A-AB00-4BBB-8541-CAC36649E469}"/>
                </a:ext>
              </a:extLst>
            </p:cNvPr>
            <p:cNvSpPr txBox="1"/>
            <p:nvPr/>
          </p:nvSpPr>
          <p:spPr>
            <a:xfrm rot="5400000">
              <a:off x="5575995" y="4189476"/>
              <a:ext cx="769257" cy="4568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0" name="橢圓 24">
              <a:extLst>
                <a:ext uri="{FF2B5EF4-FFF2-40B4-BE49-F238E27FC236}">
                  <a16:creationId xmlns:a16="http://schemas.microsoft.com/office/drawing/2014/main" id="{70EB9889-CF41-46B8-9C3A-345BC4FE4646}"/>
                </a:ext>
              </a:extLst>
            </p:cNvPr>
            <p:cNvSpPr/>
            <p:nvPr/>
          </p:nvSpPr>
          <p:spPr>
            <a:xfrm>
              <a:off x="5588033" y="1948694"/>
              <a:ext cx="574158" cy="574158"/>
            </a:xfrm>
            <a:prstGeom prst="ellipse">
              <a:avLst/>
            </a:prstGeom>
            <a:solidFill>
              <a:srgbClr val="6EBF96"/>
            </a:solidFill>
            <a:ln>
              <a:solidFill>
                <a:srgbClr val="B0E8B9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51" name="组合 250">
              <a:extLst>
                <a:ext uri="{FF2B5EF4-FFF2-40B4-BE49-F238E27FC236}">
                  <a16:creationId xmlns:a16="http://schemas.microsoft.com/office/drawing/2014/main" id="{BF99943F-229C-4D5F-8EED-ADEACECCABD6}"/>
                </a:ext>
              </a:extLst>
            </p:cNvPr>
            <p:cNvGrpSpPr/>
            <p:nvPr/>
          </p:nvGrpSpPr>
          <p:grpSpPr>
            <a:xfrm>
              <a:off x="4553544" y="2234099"/>
              <a:ext cx="1036831" cy="2792013"/>
              <a:chOff x="4553544" y="2234099"/>
              <a:chExt cx="1036831" cy="2792013"/>
            </a:xfrm>
          </p:grpSpPr>
          <p:cxnSp>
            <p:nvCxnSpPr>
              <p:cNvPr id="253" name="直線單箭頭接點 35">
                <a:extLst>
                  <a:ext uri="{FF2B5EF4-FFF2-40B4-BE49-F238E27FC236}">
                    <a16:creationId xmlns:a16="http://schemas.microsoft.com/office/drawing/2014/main" id="{D06E6B82-283C-492A-BDB4-D30B08DEB276}"/>
                  </a:ext>
                </a:extLst>
              </p:cNvPr>
              <p:cNvCxnSpPr>
                <a:stCxn id="238" idx="6"/>
                <a:endCxn id="250" idx="2"/>
              </p:cNvCxnSpPr>
              <p:nvPr/>
            </p:nvCxnSpPr>
            <p:spPr>
              <a:xfrm>
                <a:off x="4562835" y="2234099"/>
                <a:ext cx="1025198" cy="167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直線單箭頭接點 35">
                <a:extLst>
                  <a:ext uri="{FF2B5EF4-FFF2-40B4-BE49-F238E27FC236}">
                    <a16:creationId xmlns:a16="http://schemas.microsoft.com/office/drawing/2014/main" id="{9C53C700-D27F-46D0-AB54-38FD0CCB3D46}"/>
                  </a:ext>
                </a:extLst>
              </p:cNvPr>
              <p:cNvCxnSpPr>
                <a:stCxn id="238" idx="6"/>
                <a:endCxn id="246" idx="2"/>
              </p:cNvCxnSpPr>
              <p:nvPr/>
            </p:nvCxnSpPr>
            <p:spPr>
              <a:xfrm>
                <a:off x="4562835" y="2234099"/>
                <a:ext cx="1025198" cy="7803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直線單箭頭接點 35">
                <a:extLst>
                  <a:ext uri="{FF2B5EF4-FFF2-40B4-BE49-F238E27FC236}">
                    <a16:creationId xmlns:a16="http://schemas.microsoft.com/office/drawing/2014/main" id="{CA0B3132-9D82-4933-9DBC-0A4D7A4D8628}"/>
                  </a:ext>
                </a:extLst>
              </p:cNvPr>
              <p:cNvCxnSpPr>
                <a:stCxn id="238" idx="6"/>
                <a:endCxn id="247" idx="2"/>
              </p:cNvCxnSpPr>
              <p:nvPr/>
            </p:nvCxnSpPr>
            <p:spPr>
              <a:xfrm>
                <a:off x="4562835" y="2234099"/>
                <a:ext cx="1027540" cy="155895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直線單箭頭接點 35">
                <a:extLst>
                  <a:ext uri="{FF2B5EF4-FFF2-40B4-BE49-F238E27FC236}">
                    <a16:creationId xmlns:a16="http://schemas.microsoft.com/office/drawing/2014/main" id="{5557EA9B-2451-4797-8FA0-E5EDC4E44DD4}"/>
                  </a:ext>
                </a:extLst>
              </p:cNvPr>
              <p:cNvCxnSpPr>
                <a:endCxn id="248" idx="2"/>
              </p:cNvCxnSpPr>
              <p:nvPr/>
            </p:nvCxnSpPr>
            <p:spPr>
              <a:xfrm>
                <a:off x="4589452" y="2287149"/>
                <a:ext cx="989290" cy="27339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直線單箭頭接點 35">
                <a:extLst>
                  <a:ext uri="{FF2B5EF4-FFF2-40B4-BE49-F238E27FC236}">
                    <a16:creationId xmlns:a16="http://schemas.microsoft.com/office/drawing/2014/main" id="{047751D3-0DC7-4F89-80DB-4A19C727A197}"/>
                  </a:ext>
                </a:extLst>
              </p:cNvPr>
              <p:cNvCxnSpPr>
                <a:stCxn id="218" idx="6"/>
                <a:endCxn id="250" idx="2"/>
              </p:cNvCxnSpPr>
              <p:nvPr/>
            </p:nvCxnSpPr>
            <p:spPr>
              <a:xfrm flipV="1">
                <a:off x="4562835" y="2235773"/>
                <a:ext cx="1025198" cy="77703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直線單箭頭接點 35">
                <a:extLst>
                  <a:ext uri="{FF2B5EF4-FFF2-40B4-BE49-F238E27FC236}">
                    <a16:creationId xmlns:a16="http://schemas.microsoft.com/office/drawing/2014/main" id="{53CD8CF9-8494-46B3-B8C4-13ECE31ED8F3}"/>
                  </a:ext>
                </a:extLst>
              </p:cNvPr>
              <p:cNvCxnSpPr>
                <a:stCxn id="218" idx="6"/>
                <a:endCxn id="246" idx="2"/>
              </p:cNvCxnSpPr>
              <p:nvPr/>
            </p:nvCxnSpPr>
            <p:spPr>
              <a:xfrm>
                <a:off x="4562835" y="3012812"/>
                <a:ext cx="1025198" cy="167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直線單箭頭接點 35">
                <a:extLst>
                  <a:ext uri="{FF2B5EF4-FFF2-40B4-BE49-F238E27FC236}">
                    <a16:creationId xmlns:a16="http://schemas.microsoft.com/office/drawing/2014/main" id="{C0D7EFF3-F738-4306-B3EE-73B55E1EBD18}"/>
                  </a:ext>
                </a:extLst>
              </p:cNvPr>
              <p:cNvCxnSpPr>
                <a:endCxn id="247" idx="2"/>
              </p:cNvCxnSpPr>
              <p:nvPr/>
            </p:nvCxnSpPr>
            <p:spPr>
              <a:xfrm>
                <a:off x="4598743" y="3012812"/>
                <a:ext cx="991632" cy="78024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直線單箭頭接點 35">
                <a:extLst>
                  <a:ext uri="{FF2B5EF4-FFF2-40B4-BE49-F238E27FC236}">
                    <a16:creationId xmlns:a16="http://schemas.microsoft.com/office/drawing/2014/main" id="{5B466087-1C37-4B33-B4BE-4082864C2302}"/>
                  </a:ext>
                </a:extLst>
              </p:cNvPr>
              <p:cNvCxnSpPr>
                <a:stCxn id="218" idx="6"/>
                <a:endCxn id="248" idx="2"/>
              </p:cNvCxnSpPr>
              <p:nvPr/>
            </p:nvCxnSpPr>
            <p:spPr>
              <a:xfrm>
                <a:off x="4562835" y="3012812"/>
                <a:ext cx="1015907" cy="20082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直線單箭頭接點 35">
                <a:extLst>
                  <a:ext uri="{FF2B5EF4-FFF2-40B4-BE49-F238E27FC236}">
                    <a16:creationId xmlns:a16="http://schemas.microsoft.com/office/drawing/2014/main" id="{2F12F639-3721-43C5-8512-241471154C28}"/>
                  </a:ext>
                </a:extLst>
              </p:cNvPr>
              <p:cNvCxnSpPr>
                <a:stCxn id="219" idx="6"/>
              </p:cNvCxnSpPr>
              <p:nvPr/>
            </p:nvCxnSpPr>
            <p:spPr>
              <a:xfrm flipV="1">
                <a:off x="4565177" y="2276260"/>
                <a:ext cx="1010214" cy="151512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直線單箭頭接點 35">
                <a:extLst>
                  <a:ext uri="{FF2B5EF4-FFF2-40B4-BE49-F238E27FC236}">
                    <a16:creationId xmlns:a16="http://schemas.microsoft.com/office/drawing/2014/main" id="{ADA1BAAB-A6A0-4B03-ADC2-7A6263C84AAE}"/>
                  </a:ext>
                </a:extLst>
              </p:cNvPr>
              <p:cNvCxnSpPr>
                <a:stCxn id="219" idx="6"/>
              </p:cNvCxnSpPr>
              <p:nvPr/>
            </p:nvCxnSpPr>
            <p:spPr>
              <a:xfrm flipV="1">
                <a:off x="4565177" y="3054973"/>
                <a:ext cx="1010214" cy="73640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直線單箭頭接點 35">
                <a:extLst>
                  <a:ext uri="{FF2B5EF4-FFF2-40B4-BE49-F238E27FC236}">
                    <a16:creationId xmlns:a16="http://schemas.microsoft.com/office/drawing/2014/main" id="{FA694BEE-913C-42CC-A454-88088CBCDBE3}"/>
                  </a:ext>
                </a:extLst>
              </p:cNvPr>
              <p:cNvCxnSpPr>
                <a:stCxn id="219" idx="6"/>
                <a:endCxn id="247" idx="2"/>
              </p:cNvCxnSpPr>
              <p:nvPr/>
            </p:nvCxnSpPr>
            <p:spPr>
              <a:xfrm>
                <a:off x="4565177" y="3791382"/>
                <a:ext cx="1025198" cy="167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直線單箭頭接點 35">
                <a:extLst>
                  <a:ext uri="{FF2B5EF4-FFF2-40B4-BE49-F238E27FC236}">
                    <a16:creationId xmlns:a16="http://schemas.microsoft.com/office/drawing/2014/main" id="{BBCCEEAF-D9F5-465D-9F59-DBCC5F2F58DB}"/>
                  </a:ext>
                </a:extLst>
              </p:cNvPr>
              <p:cNvCxnSpPr>
                <a:stCxn id="219" idx="6"/>
                <a:endCxn id="248" idx="2"/>
              </p:cNvCxnSpPr>
              <p:nvPr/>
            </p:nvCxnSpPr>
            <p:spPr>
              <a:xfrm>
                <a:off x="4565177" y="3791382"/>
                <a:ext cx="1013565" cy="122968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直線單箭頭接點 35">
                <a:extLst>
                  <a:ext uri="{FF2B5EF4-FFF2-40B4-BE49-F238E27FC236}">
                    <a16:creationId xmlns:a16="http://schemas.microsoft.com/office/drawing/2014/main" id="{897D8340-9AA3-4F2C-ADB8-093A6187284F}"/>
                  </a:ext>
                </a:extLst>
              </p:cNvPr>
              <p:cNvCxnSpPr>
                <a:stCxn id="220" idx="6"/>
                <a:endCxn id="250" idx="2"/>
              </p:cNvCxnSpPr>
              <p:nvPr/>
            </p:nvCxnSpPr>
            <p:spPr>
              <a:xfrm flipV="1">
                <a:off x="4553544" y="2235773"/>
                <a:ext cx="1034489" cy="278362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直線單箭頭接點 35">
                <a:extLst>
                  <a:ext uri="{FF2B5EF4-FFF2-40B4-BE49-F238E27FC236}">
                    <a16:creationId xmlns:a16="http://schemas.microsoft.com/office/drawing/2014/main" id="{A64E0674-BC84-4681-971B-6A4435FCE118}"/>
                  </a:ext>
                </a:extLst>
              </p:cNvPr>
              <p:cNvCxnSpPr>
                <a:stCxn id="220" idx="6"/>
              </p:cNvCxnSpPr>
              <p:nvPr/>
            </p:nvCxnSpPr>
            <p:spPr>
              <a:xfrm flipV="1">
                <a:off x="4553544" y="3089778"/>
                <a:ext cx="1011553" cy="192961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直線單箭頭接點 35">
                <a:extLst>
                  <a:ext uri="{FF2B5EF4-FFF2-40B4-BE49-F238E27FC236}">
                    <a16:creationId xmlns:a16="http://schemas.microsoft.com/office/drawing/2014/main" id="{C42254DE-0C12-4C88-9E71-F7609EAC2269}"/>
                  </a:ext>
                </a:extLst>
              </p:cNvPr>
              <p:cNvCxnSpPr>
                <a:stCxn id="220" idx="6"/>
                <a:endCxn id="247" idx="2"/>
              </p:cNvCxnSpPr>
              <p:nvPr/>
            </p:nvCxnSpPr>
            <p:spPr>
              <a:xfrm flipV="1">
                <a:off x="4553544" y="3793056"/>
                <a:ext cx="1036831" cy="122633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直線單箭頭接點 35">
                <a:extLst>
                  <a:ext uri="{FF2B5EF4-FFF2-40B4-BE49-F238E27FC236}">
                    <a16:creationId xmlns:a16="http://schemas.microsoft.com/office/drawing/2014/main" id="{0D81AD79-CCDF-4EF8-8CA2-D2B90E2937D9}"/>
                  </a:ext>
                </a:extLst>
              </p:cNvPr>
              <p:cNvCxnSpPr>
                <a:endCxn id="248" idx="2"/>
              </p:cNvCxnSpPr>
              <p:nvPr/>
            </p:nvCxnSpPr>
            <p:spPr>
              <a:xfrm flipV="1">
                <a:off x="4560493" y="5021068"/>
                <a:ext cx="1018249" cy="504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2" name="文字方塊 33">
              <a:extLst>
                <a:ext uri="{FF2B5EF4-FFF2-40B4-BE49-F238E27FC236}">
                  <a16:creationId xmlns:a16="http://schemas.microsoft.com/office/drawing/2014/main" id="{B1E51203-A86C-4868-AA22-A88581CCAC24}"/>
                </a:ext>
              </a:extLst>
            </p:cNvPr>
            <p:cNvSpPr txBox="1"/>
            <p:nvPr/>
          </p:nvSpPr>
          <p:spPr>
            <a:xfrm>
              <a:off x="6249214" y="3443066"/>
              <a:ext cx="769257" cy="528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9" name="组合 268">
            <a:extLst>
              <a:ext uri="{FF2B5EF4-FFF2-40B4-BE49-F238E27FC236}">
                <a16:creationId xmlns:a16="http://schemas.microsoft.com/office/drawing/2014/main" id="{06A31965-5F3A-4200-96A6-42754AB8F791}"/>
              </a:ext>
            </a:extLst>
          </p:cNvPr>
          <p:cNvGrpSpPr/>
          <p:nvPr/>
        </p:nvGrpSpPr>
        <p:grpSpPr>
          <a:xfrm>
            <a:off x="6023463" y="3068816"/>
            <a:ext cx="615553" cy="2798613"/>
            <a:chOff x="5566004" y="2623393"/>
            <a:chExt cx="615553" cy="2798613"/>
          </a:xfrm>
        </p:grpSpPr>
        <p:sp>
          <p:nvSpPr>
            <p:cNvPr id="270" name="矩形 269">
              <a:extLst>
                <a:ext uri="{FF2B5EF4-FFF2-40B4-BE49-F238E27FC236}">
                  <a16:creationId xmlns:a16="http://schemas.microsoft.com/office/drawing/2014/main" id="{F69E1D38-2516-4DB8-BBA6-C4FE77ADAD4A}"/>
                </a:ext>
              </a:extLst>
            </p:cNvPr>
            <p:cNvSpPr/>
            <p:nvPr/>
          </p:nvSpPr>
          <p:spPr>
            <a:xfrm>
              <a:off x="5569338" y="2623393"/>
              <a:ext cx="608672" cy="279861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1" name="文本框 270">
              <a:extLst>
                <a:ext uri="{FF2B5EF4-FFF2-40B4-BE49-F238E27FC236}">
                  <a16:creationId xmlns:a16="http://schemas.microsoft.com/office/drawing/2014/main" id="{969D5E20-46E1-4EC7-A616-5BDBC8B250EA}"/>
                </a:ext>
              </a:extLst>
            </p:cNvPr>
            <p:cNvSpPr txBox="1"/>
            <p:nvPr/>
          </p:nvSpPr>
          <p:spPr>
            <a:xfrm>
              <a:off x="5566004" y="2897545"/>
              <a:ext cx="615553" cy="219998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sz="2800" dirty="0"/>
                <a:t>Softmax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</p:grpSp>
      <p:sp>
        <p:nvSpPr>
          <p:cNvPr id="272" name="文字方塊 96">
            <a:extLst>
              <a:ext uri="{FF2B5EF4-FFF2-40B4-BE49-F238E27FC236}">
                <a16:creationId xmlns:a16="http://schemas.microsoft.com/office/drawing/2014/main" id="{7CB40020-A074-44D4-A0CB-4570A30F7D0A}"/>
              </a:ext>
            </a:extLst>
          </p:cNvPr>
          <p:cNvSpPr txBox="1"/>
          <p:nvPr/>
        </p:nvSpPr>
        <p:spPr>
          <a:xfrm>
            <a:off x="2810412" y="4224441"/>
            <a:ext cx="1937156" cy="40011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学习一组参数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19812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5" grpId="0"/>
      <p:bldP spid="113" grpId="0" animBg="1"/>
      <p:bldP spid="118" grpId="0"/>
      <p:bldP spid="119" grpId="0" animBg="1"/>
      <p:bldP spid="120" grpId="0" animBg="1"/>
      <p:bldP spid="121" grpId="0" animBg="1"/>
      <p:bldP spid="122" grpId="0"/>
      <p:bldP spid="27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组合 86">
            <a:extLst>
              <a:ext uri="{FF2B5EF4-FFF2-40B4-BE49-F238E27FC236}">
                <a16:creationId xmlns:a16="http://schemas.microsoft.com/office/drawing/2014/main" id="{E723838E-E5E1-41D2-B211-07930A053849}"/>
              </a:ext>
            </a:extLst>
          </p:cNvPr>
          <p:cNvGrpSpPr/>
          <p:nvPr/>
        </p:nvGrpSpPr>
        <p:grpSpPr>
          <a:xfrm>
            <a:off x="723553" y="308620"/>
            <a:ext cx="3716053" cy="584901"/>
            <a:chOff x="698153" y="503365"/>
            <a:chExt cx="3716053" cy="584901"/>
          </a:xfrm>
        </p:grpSpPr>
        <p:sp>
          <p:nvSpPr>
            <p:cNvPr id="88" name="矩形: 圆角 87">
              <a:extLst>
                <a:ext uri="{FF2B5EF4-FFF2-40B4-BE49-F238E27FC236}">
                  <a16:creationId xmlns:a16="http://schemas.microsoft.com/office/drawing/2014/main" id="{79712456-EBED-4896-AA8D-449446B852F3}"/>
                </a:ext>
              </a:extLst>
            </p:cNvPr>
            <p:cNvSpPr/>
            <p:nvPr/>
          </p:nvSpPr>
          <p:spPr>
            <a:xfrm>
              <a:off x="698153" y="503539"/>
              <a:ext cx="3716053" cy="584727"/>
            </a:xfrm>
            <a:prstGeom prst="roundRect">
              <a:avLst>
                <a:gd name="adj" fmla="val 50000"/>
              </a:avLst>
            </a:prstGeom>
            <a:solidFill>
              <a:srgbClr val="23B3D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89" name="Freeform 15">
              <a:extLst>
                <a:ext uri="{FF2B5EF4-FFF2-40B4-BE49-F238E27FC236}">
                  <a16:creationId xmlns:a16="http://schemas.microsoft.com/office/drawing/2014/main" id="{A431F8F7-79CF-4D6B-94C5-3D4525BC70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7045" y="651459"/>
              <a:ext cx="279141" cy="285788"/>
            </a:xfrm>
            <a:custGeom>
              <a:avLst/>
              <a:gdLst>
                <a:gd name="T0" fmla="*/ 224 w 411"/>
                <a:gd name="T1" fmla="*/ 346 h 411"/>
                <a:gd name="T2" fmla="*/ 193 w 411"/>
                <a:gd name="T3" fmla="*/ 320 h 411"/>
                <a:gd name="T4" fmla="*/ 272 w 411"/>
                <a:gd name="T5" fmla="*/ 227 h 411"/>
                <a:gd name="T6" fmla="*/ 67 w 411"/>
                <a:gd name="T7" fmla="*/ 227 h 411"/>
                <a:gd name="T8" fmla="*/ 67 w 411"/>
                <a:gd name="T9" fmla="*/ 183 h 411"/>
                <a:gd name="T10" fmla="*/ 272 w 411"/>
                <a:gd name="T11" fmla="*/ 183 h 411"/>
                <a:gd name="T12" fmla="*/ 193 w 411"/>
                <a:gd name="T13" fmla="*/ 91 h 411"/>
                <a:gd name="T14" fmla="*/ 224 w 411"/>
                <a:gd name="T15" fmla="*/ 64 h 411"/>
                <a:gd name="T16" fmla="*/ 345 w 411"/>
                <a:gd name="T17" fmla="*/ 205 h 411"/>
                <a:gd name="T18" fmla="*/ 224 w 411"/>
                <a:gd name="T19" fmla="*/ 346 h 411"/>
                <a:gd name="T20" fmla="*/ 206 w 411"/>
                <a:gd name="T21" fmla="*/ 0 h 411"/>
                <a:gd name="T22" fmla="*/ 411 w 411"/>
                <a:gd name="T23" fmla="*/ 205 h 411"/>
                <a:gd name="T24" fmla="*/ 206 w 411"/>
                <a:gd name="T25" fmla="*/ 411 h 411"/>
                <a:gd name="T26" fmla="*/ 0 w 411"/>
                <a:gd name="T27" fmla="*/ 205 h 411"/>
                <a:gd name="T28" fmla="*/ 206 w 411"/>
                <a:gd name="T29" fmla="*/ 0 h 411"/>
                <a:gd name="T30" fmla="*/ 206 w 411"/>
                <a:gd name="T31" fmla="*/ 26 h 411"/>
                <a:gd name="T32" fmla="*/ 385 w 411"/>
                <a:gd name="T33" fmla="*/ 205 h 411"/>
                <a:gd name="T34" fmla="*/ 206 w 411"/>
                <a:gd name="T35" fmla="*/ 385 h 411"/>
                <a:gd name="T36" fmla="*/ 27 w 411"/>
                <a:gd name="T37" fmla="*/ 205 h 411"/>
                <a:gd name="T38" fmla="*/ 206 w 411"/>
                <a:gd name="T39" fmla="*/ 2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1" h="411">
                  <a:moveTo>
                    <a:pt x="224" y="346"/>
                  </a:moveTo>
                  <a:lnTo>
                    <a:pt x="193" y="320"/>
                  </a:lnTo>
                  <a:lnTo>
                    <a:pt x="272" y="227"/>
                  </a:lnTo>
                  <a:lnTo>
                    <a:pt x="67" y="227"/>
                  </a:lnTo>
                  <a:lnTo>
                    <a:pt x="67" y="183"/>
                  </a:lnTo>
                  <a:lnTo>
                    <a:pt x="272" y="183"/>
                  </a:lnTo>
                  <a:lnTo>
                    <a:pt x="193" y="91"/>
                  </a:lnTo>
                  <a:lnTo>
                    <a:pt x="224" y="64"/>
                  </a:lnTo>
                  <a:lnTo>
                    <a:pt x="345" y="205"/>
                  </a:lnTo>
                  <a:lnTo>
                    <a:pt x="224" y="346"/>
                  </a:lnTo>
                  <a:close/>
                  <a:moveTo>
                    <a:pt x="206" y="0"/>
                  </a:moveTo>
                  <a:cubicBezTo>
                    <a:pt x="319" y="0"/>
                    <a:pt x="411" y="92"/>
                    <a:pt x="411" y="205"/>
                  </a:cubicBezTo>
                  <a:cubicBezTo>
                    <a:pt x="411" y="319"/>
                    <a:pt x="319" y="411"/>
                    <a:pt x="206" y="411"/>
                  </a:cubicBezTo>
                  <a:cubicBezTo>
                    <a:pt x="92" y="411"/>
                    <a:pt x="0" y="319"/>
                    <a:pt x="0" y="205"/>
                  </a:cubicBezTo>
                  <a:cubicBezTo>
                    <a:pt x="0" y="92"/>
                    <a:pt x="92" y="0"/>
                    <a:pt x="206" y="0"/>
                  </a:cubicBezTo>
                  <a:close/>
                  <a:moveTo>
                    <a:pt x="206" y="26"/>
                  </a:moveTo>
                  <a:cubicBezTo>
                    <a:pt x="305" y="26"/>
                    <a:pt x="385" y="106"/>
                    <a:pt x="385" y="205"/>
                  </a:cubicBezTo>
                  <a:cubicBezTo>
                    <a:pt x="385" y="304"/>
                    <a:pt x="305" y="385"/>
                    <a:pt x="206" y="385"/>
                  </a:cubicBezTo>
                  <a:cubicBezTo>
                    <a:pt x="107" y="385"/>
                    <a:pt x="27" y="304"/>
                    <a:pt x="27" y="205"/>
                  </a:cubicBezTo>
                  <a:cubicBezTo>
                    <a:pt x="27" y="106"/>
                    <a:pt x="107" y="26"/>
                    <a:pt x="206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90" name="TextBox 108">
              <a:extLst>
                <a:ext uri="{FF2B5EF4-FFF2-40B4-BE49-F238E27FC236}">
                  <a16:creationId xmlns:a16="http://schemas.microsoft.com/office/drawing/2014/main" id="{F5884A2B-BAED-4539-B6F3-745524FDDD3F}"/>
                </a:ext>
              </a:extLst>
            </p:cNvPr>
            <p:cNvSpPr txBox="1"/>
            <p:nvPr/>
          </p:nvSpPr>
          <p:spPr>
            <a:xfrm>
              <a:off x="1358178" y="503365"/>
              <a:ext cx="2646782" cy="584727"/>
            </a:xfrm>
            <a:prstGeom prst="rect">
              <a:avLst/>
            </a:prstGeom>
            <a:noFill/>
          </p:spPr>
          <p:txBody>
            <a:bodyPr wrap="none" lIns="91392" tIns="45696" rIns="91392" bIns="45696" rtlCol="0" anchor="ctr">
              <a:spAutoFit/>
            </a:bodyPr>
            <a:lstStyle/>
            <a:p>
              <a:r>
                <a:rPr lang="zh-CN" altLang="en-US" sz="3200" b="1" dirty="0">
                  <a:solidFill>
                    <a:srgbClr val="F8F8F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人工神经网络</a:t>
              </a:r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8E518023-D079-497A-9CA8-33425B923670}"/>
              </a:ext>
            </a:extLst>
          </p:cNvPr>
          <p:cNvGrpSpPr/>
          <p:nvPr/>
        </p:nvGrpSpPr>
        <p:grpSpPr>
          <a:xfrm>
            <a:off x="449413" y="243093"/>
            <a:ext cx="704498" cy="716130"/>
            <a:chOff x="424013" y="437838"/>
            <a:chExt cx="704498" cy="716130"/>
          </a:xfrm>
        </p:grpSpPr>
        <p:sp>
          <p:nvSpPr>
            <p:cNvPr id="92" name="Oval 12">
              <a:extLst>
                <a:ext uri="{FF2B5EF4-FFF2-40B4-BE49-F238E27FC236}">
                  <a16:creationId xmlns:a16="http://schemas.microsoft.com/office/drawing/2014/main" id="{3D7C6225-D109-4666-B959-0BDACF286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13" y="437838"/>
              <a:ext cx="704498" cy="716130"/>
            </a:xfrm>
            <a:prstGeom prst="ellipse">
              <a:avLst/>
            </a:prstGeom>
            <a:solidFill>
              <a:srgbClr val="0A2C70"/>
            </a:solidFill>
            <a:ln w="63500">
              <a:solidFill>
                <a:srgbClr val="F3F8FB"/>
              </a:solidFill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93" name="椭圆 11">
              <a:extLst>
                <a:ext uri="{FF2B5EF4-FFF2-40B4-BE49-F238E27FC236}">
                  <a16:creationId xmlns:a16="http://schemas.microsoft.com/office/drawing/2014/main" id="{90BCC2EA-F498-4837-A26A-39BE33B34960}"/>
                </a:ext>
              </a:extLst>
            </p:cNvPr>
            <p:cNvSpPr/>
            <p:nvPr/>
          </p:nvSpPr>
          <p:spPr>
            <a:xfrm>
              <a:off x="535308" y="624636"/>
              <a:ext cx="457200" cy="339435"/>
            </a:xfrm>
            <a:custGeom>
              <a:avLst/>
              <a:gdLst>
                <a:gd name="connsiteX0" fmla="*/ 16373 w 607639"/>
                <a:gd name="connsiteY0" fmla="*/ 391850 h 451125"/>
                <a:gd name="connsiteX1" fmla="*/ 591266 w 607639"/>
                <a:gd name="connsiteY1" fmla="*/ 391850 h 451125"/>
                <a:gd name="connsiteX2" fmla="*/ 607639 w 607639"/>
                <a:gd name="connsiteY2" fmla="*/ 408208 h 451125"/>
                <a:gd name="connsiteX3" fmla="*/ 564684 w 607639"/>
                <a:gd name="connsiteY3" fmla="*/ 451125 h 451125"/>
                <a:gd name="connsiteX4" fmla="*/ 42955 w 607639"/>
                <a:gd name="connsiteY4" fmla="*/ 451125 h 451125"/>
                <a:gd name="connsiteX5" fmla="*/ 0 w 607639"/>
                <a:gd name="connsiteY5" fmla="*/ 408208 h 451125"/>
                <a:gd name="connsiteX6" fmla="*/ 16373 w 607639"/>
                <a:gd name="connsiteY6" fmla="*/ 391850 h 451125"/>
                <a:gd name="connsiteX7" fmla="*/ 243452 w 607639"/>
                <a:gd name="connsiteY7" fmla="*/ 119577 h 451125"/>
                <a:gd name="connsiteX8" fmla="*/ 349014 w 607639"/>
                <a:gd name="connsiteY8" fmla="*/ 156328 h 451125"/>
                <a:gd name="connsiteX9" fmla="*/ 352867 w 607639"/>
                <a:gd name="connsiteY9" fmla="*/ 161234 h 451125"/>
                <a:gd name="connsiteX10" fmla="*/ 350074 w 607639"/>
                <a:gd name="connsiteY10" fmla="*/ 166911 h 451125"/>
                <a:gd name="connsiteX11" fmla="*/ 327054 w 607639"/>
                <a:gd name="connsiteY11" fmla="*/ 180765 h 451125"/>
                <a:gd name="connsiteX12" fmla="*/ 370300 w 607639"/>
                <a:gd name="connsiteY12" fmla="*/ 223866 h 451125"/>
                <a:gd name="connsiteX13" fmla="*/ 370300 w 607639"/>
                <a:gd name="connsiteY13" fmla="*/ 232236 h 451125"/>
                <a:gd name="connsiteX14" fmla="*/ 348725 w 607639"/>
                <a:gd name="connsiteY14" fmla="*/ 253786 h 451125"/>
                <a:gd name="connsiteX15" fmla="*/ 344487 w 607639"/>
                <a:gd name="connsiteY15" fmla="*/ 255518 h 451125"/>
                <a:gd name="connsiteX16" fmla="*/ 340346 w 607639"/>
                <a:gd name="connsiteY16" fmla="*/ 253786 h 451125"/>
                <a:gd name="connsiteX17" fmla="*/ 297196 w 607639"/>
                <a:gd name="connsiteY17" fmla="*/ 210685 h 451125"/>
                <a:gd name="connsiteX18" fmla="*/ 283327 w 607639"/>
                <a:gd name="connsiteY18" fmla="*/ 233583 h 451125"/>
                <a:gd name="connsiteX19" fmla="*/ 277644 w 607639"/>
                <a:gd name="connsiteY19" fmla="*/ 236373 h 451125"/>
                <a:gd name="connsiteX20" fmla="*/ 272636 w 607639"/>
                <a:gd name="connsiteY20" fmla="*/ 232428 h 451125"/>
                <a:gd name="connsiteX21" fmla="*/ 235939 w 607639"/>
                <a:gd name="connsiteY21" fmla="*/ 127081 h 451125"/>
                <a:gd name="connsiteX22" fmla="*/ 237384 w 607639"/>
                <a:gd name="connsiteY22" fmla="*/ 121020 h 451125"/>
                <a:gd name="connsiteX23" fmla="*/ 243452 w 607639"/>
                <a:gd name="connsiteY23" fmla="*/ 119577 h 451125"/>
                <a:gd name="connsiteX24" fmla="*/ 93794 w 607639"/>
                <a:gd name="connsiteY24" fmla="*/ 41738 h 451125"/>
                <a:gd name="connsiteX25" fmla="*/ 90423 w 607639"/>
                <a:gd name="connsiteY25" fmla="*/ 45103 h 451125"/>
                <a:gd name="connsiteX26" fmla="*/ 90423 w 607639"/>
                <a:gd name="connsiteY26" fmla="*/ 329766 h 451125"/>
                <a:gd name="connsiteX27" fmla="*/ 93794 w 607639"/>
                <a:gd name="connsiteY27" fmla="*/ 333035 h 451125"/>
                <a:gd name="connsiteX28" fmla="*/ 513942 w 607639"/>
                <a:gd name="connsiteY28" fmla="*/ 333035 h 451125"/>
                <a:gd name="connsiteX29" fmla="*/ 517217 w 607639"/>
                <a:gd name="connsiteY29" fmla="*/ 329766 h 451125"/>
                <a:gd name="connsiteX30" fmla="*/ 517217 w 607639"/>
                <a:gd name="connsiteY30" fmla="*/ 45103 h 451125"/>
                <a:gd name="connsiteX31" fmla="*/ 513942 w 607639"/>
                <a:gd name="connsiteY31" fmla="*/ 41738 h 451125"/>
                <a:gd name="connsiteX32" fmla="*/ 93794 w 607639"/>
                <a:gd name="connsiteY32" fmla="*/ 0 h 451125"/>
                <a:gd name="connsiteX33" fmla="*/ 513942 w 607639"/>
                <a:gd name="connsiteY33" fmla="*/ 0 h 451125"/>
                <a:gd name="connsiteX34" fmla="*/ 559020 w 607639"/>
                <a:gd name="connsiteY34" fmla="*/ 45103 h 451125"/>
                <a:gd name="connsiteX35" fmla="*/ 559020 w 607639"/>
                <a:gd name="connsiteY35" fmla="*/ 329766 h 451125"/>
                <a:gd name="connsiteX36" fmla="*/ 513942 w 607639"/>
                <a:gd name="connsiteY36" fmla="*/ 374773 h 451125"/>
                <a:gd name="connsiteX37" fmla="*/ 93794 w 607639"/>
                <a:gd name="connsiteY37" fmla="*/ 374773 h 451125"/>
                <a:gd name="connsiteX38" fmla="*/ 48620 w 607639"/>
                <a:gd name="connsiteY38" fmla="*/ 329766 h 451125"/>
                <a:gd name="connsiteX39" fmla="*/ 48620 w 607639"/>
                <a:gd name="connsiteY39" fmla="*/ 45103 h 451125"/>
                <a:gd name="connsiteX40" fmla="*/ 93794 w 607639"/>
                <a:gd name="connsiteY40" fmla="*/ 0 h 45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7639" h="451125">
                  <a:moveTo>
                    <a:pt x="16373" y="391850"/>
                  </a:moveTo>
                  <a:lnTo>
                    <a:pt x="591266" y="391850"/>
                  </a:lnTo>
                  <a:cubicBezTo>
                    <a:pt x="600319" y="391850"/>
                    <a:pt x="607639" y="399163"/>
                    <a:pt x="607639" y="408208"/>
                  </a:cubicBezTo>
                  <a:cubicBezTo>
                    <a:pt x="607639" y="431880"/>
                    <a:pt x="588377" y="451125"/>
                    <a:pt x="564684" y="451125"/>
                  </a:cubicBezTo>
                  <a:lnTo>
                    <a:pt x="42955" y="451125"/>
                  </a:lnTo>
                  <a:cubicBezTo>
                    <a:pt x="19262" y="451125"/>
                    <a:pt x="0" y="431880"/>
                    <a:pt x="0" y="408208"/>
                  </a:cubicBezTo>
                  <a:cubicBezTo>
                    <a:pt x="0" y="399163"/>
                    <a:pt x="7320" y="391850"/>
                    <a:pt x="16373" y="391850"/>
                  </a:cubicBezTo>
                  <a:close/>
                  <a:moveTo>
                    <a:pt x="243452" y="119577"/>
                  </a:moveTo>
                  <a:lnTo>
                    <a:pt x="349014" y="156328"/>
                  </a:lnTo>
                  <a:cubicBezTo>
                    <a:pt x="351133" y="157001"/>
                    <a:pt x="352674" y="158925"/>
                    <a:pt x="352867" y="161234"/>
                  </a:cubicBezTo>
                  <a:cubicBezTo>
                    <a:pt x="353156" y="163543"/>
                    <a:pt x="352000" y="165660"/>
                    <a:pt x="350074" y="166911"/>
                  </a:cubicBezTo>
                  <a:lnTo>
                    <a:pt x="327054" y="180765"/>
                  </a:lnTo>
                  <a:lnTo>
                    <a:pt x="370300" y="223866"/>
                  </a:lnTo>
                  <a:cubicBezTo>
                    <a:pt x="372515" y="226175"/>
                    <a:pt x="372515" y="229927"/>
                    <a:pt x="370300" y="232236"/>
                  </a:cubicBezTo>
                  <a:lnTo>
                    <a:pt x="348725" y="253786"/>
                  </a:lnTo>
                  <a:cubicBezTo>
                    <a:pt x="347569" y="254845"/>
                    <a:pt x="346125" y="255518"/>
                    <a:pt x="344487" y="255518"/>
                  </a:cubicBezTo>
                  <a:cubicBezTo>
                    <a:pt x="342946" y="255518"/>
                    <a:pt x="341502" y="254845"/>
                    <a:pt x="340346" y="253786"/>
                  </a:cubicBezTo>
                  <a:lnTo>
                    <a:pt x="297196" y="210685"/>
                  </a:lnTo>
                  <a:lnTo>
                    <a:pt x="283327" y="233583"/>
                  </a:lnTo>
                  <a:cubicBezTo>
                    <a:pt x="282075" y="235507"/>
                    <a:pt x="279859" y="236661"/>
                    <a:pt x="277644" y="236373"/>
                  </a:cubicBezTo>
                  <a:cubicBezTo>
                    <a:pt x="275333" y="236180"/>
                    <a:pt x="273406" y="234641"/>
                    <a:pt x="272636" y="232428"/>
                  </a:cubicBezTo>
                  <a:lnTo>
                    <a:pt x="235939" y="127081"/>
                  </a:lnTo>
                  <a:cubicBezTo>
                    <a:pt x="235265" y="124964"/>
                    <a:pt x="235747" y="122559"/>
                    <a:pt x="237384" y="121020"/>
                  </a:cubicBezTo>
                  <a:cubicBezTo>
                    <a:pt x="238925" y="119384"/>
                    <a:pt x="241333" y="118903"/>
                    <a:pt x="243452" y="119577"/>
                  </a:cubicBezTo>
                  <a:close/>
                  <a:moveTo>
                    <a:pt x="93794" y="41738"/>
                  </a:moveTo>
                  <a:cubicBezTo>
                    <a:pt x="91964" y="41738"/>
                    <a:pt x="90423" y="43276"/>
                    <a:pt x="90423" y="45103"/>
                  </a:cubicBezTo>
                  <a:lnTo>
                    <a:pt x="90423" y="329766"/>
                  </a:lnTo>
                  <a:cubicBezTo>
                    <a:pt x="90423" y="331593"/>
                    <a:pt x="91964" y="333035"/>
                    <a:pt x="93794" y="333035"/>
                  </a:cubicBezTo>
                  <a:lnTo>
                    <a:pt x="513942" y="333035"/>
                  </a:lnTo>
                  <a:cubicBezTo>
                    <a:pt x="515676" y="333035"/>
                    <a:pt x="517217" y="331593"/>
                    <a:pt x="517217" y="329766"/>
                  </a:cubicBezTo>
                  <a:lnTo>
                    <a:pt x="517217" y="45103"/>
                  </a:lnTo>
                  <a:cubicBezTo>
                    <a:pt x="517217" y="43276"/>
                    <a:pt x="515676" y="41738"/>
                    <a:pt x="513942" y="41738"/>
                  </a:cubicBezTo>
                  <a:close/>
                  <a:moveTo>
                    <a:pt x="93794" y="0"/>
                  </a:moveTo>
                  <a:lnTo>
                    <a:pt x="513942" y="0"/>
                  </a:lnTo>
                  <a:cubicBezTo>
                    <a:pt x="538793" y="0"/>
                    <a:pt x="559020" y="20196"/>
                    <a:pt x="559020" y="45103"/>
                  </a:cubicBezTo>
                  <a:lnTo>
                    <a:pt x="559020" y="329766"/>
                  </a:lnTo>
                  <a:cubicBezTo>
                    <a:pt x="559020" y="354577"/>
                    <a:pt x="538793" y="374773"/>
                    <a:pt x="513942" y="374773"/>
                  </a:cubicBezTo>
                  <a:lnTo>
                    <a:pt x="93794" y="374773"/>
                  </a:lnTo>
                  <a:cubicBezTo>
                    <a:pt x="68847" y="374773"/>
                    <a:pt x="48620" y="354577"/>
                    <a:pt x="48620" y="329766"/>
                  </a:cubicBezTo>
                  <a:lnTo>
                    <a:pt x="48620" y="45103"/>
                  </a:lnTo>
                  <a:cubicBezTo>
                    <a:pt x="48620" y="20196"/>
                    <a:pt x="68847" y="0"/>
                    <a:pt x="93794" y="0"/>
                  </a:cubicBezTo>
                  <a:close/>
                </a:path>
              </a:pathLst>
            </a:custGeom>
            <a:solidFill>
              <a:srgbClr val="0B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67E9F1E2-77D1-4BE6-B43A-B6EA4089CA53}"/>
              </a:ext>
            </a:extLst>
          </p:cNvPr>
          <p:cNvGrpSpPr/>
          <p:nvPr/>
        </p:nvGrpSpPr>
        <p:grpSpPr>
          <a:xfrm>
            <a:off x="448778" y="1213858"/>
            <a:ext cx="4309834" cy="588606"/>
            <a:chOff x="912010" y="1434317"/>
            <a:chExt cx="2549611" cy="588606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5F786E2F-8493-4B98-A019-4A98FBB92537}"/>
                </a:ext>
              </a:extLst>
            </p:cNvPr>
            <p:cNvGrpSpPr/>
            <p:nvPr/>
          </p:nvGrpSpPr>
          <p:grpSpPr>
            <a:xfrm>
              <a:off x="912010" y="1434317"/>
              <a:ext cx="2549611" cy="588606"/>
              <a:chOff x="589176" y="1891735"/>
              <a:chExt cx="2549611" cy="58860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D7D0BF19-42A0-47BE-B6E0-C1DBEE3F5895}"/>
                  </a:ext>
                </a:extLst>
              </p:cNvPr>
              <p:cNvGrpSpPr/>
              <p:nvPr/>
            </p:nvGrpSpPr>
            <p:grpSpPr>
              <a:xfrm>
                <a:off x="589176" y="2106775"/>
                <a:ext cx="2549611" cy="373566"/>
                <a:chOff x="811353" y="1796077"/>
                <a:chExt cx="2432971" cy="644757"/>
              </a:xfrm>
            </p:grpSpPr>
            <p:cxnSp>
              <p:nvCxnSpPr>
                <p:cNvPr id="99" name="直接连接符 98">
                  <a:extLst>
                    <a:ext uri="{FF2B5EF4-FFF2-40B4-BE49-F238E27FC236}">
                      <a16:creationId xmlns:a16="http://schemas.microsoft.com/office/drawing/2014/main" id="{E75846E6-229A-49F6-9BE9-D32C0AE57B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796077"/>
                  <a:ext cx="0" cy="641269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接连接符 99">
                  <a:extLst>
                    <a:ext uri="{FF2B5EF4-FFF2-40B4-BE49-F238E27FC236}">
                      <a16:creationId xmlns:a16="http://schemas.microsoft.com/office/drawing/2014/main" id="{B4A45E37-3D43-436D-AE68-A2F5F8FCC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2440833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接连接符 100">
                  <a:extLst>
                    <a:ext uri="{FF2B5EF4-FFF2-40B4-BE49-F238E27FC236}">
                      <a16:creationId xmlns:a16="http://schemas.microsoft.com/office/drawing/2014/main" id="{EF8E8FC1-1E24-4402-8D5E-D597EA9950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44324" y="1796077"/>
                  <a:ext cx="0" cy="644757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接连接符 101">
                  <a:extLst>
                    <a:ext uri="{FF2B5EF4-FFF2-40B4-BE49-F238E27FC236}">
                      <a16:creationId xmlns:a16="http://schemas.microsoft.com/office/drawing/2014/main" id="{93B81CC5-64F7-4A7B-8CD0-2E40576772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822372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8" name="矩形: 圆顶角 97">
                <a:extLst>
                  <a:ext uri="{FF2B5EF4-FFF2-40B4-BE49-F238E27FC236}">
                    <a16:creationId xmlns:a16="http://schemas.microsoft.com/office/drawing/2014/main" id="{F3C0CA25-09E5-4319-A1D8-DEF297512DCC}"/>
                  </a:ext>
                </a:extLst>
              </p:cNvPr>
              <p:cNvSpPr/>
              <p:nvPr/>
            </p:nvSpPr>
            <p:spPr>
              <a:xfrm>
                <a:off x="630810" y="1891735"/>
                <a:ext cx="2468161" cy="512681"/>
              </a:xfrm>
              <a:prstGeom prst="round2SameRect">
                <a:avLst/>
              </a:prstGeom>
              <a:solidFill>
                <a:srgbClr val="3263B1"/>
              </a:solidFill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00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2677F638-6D5E-4728-9B0E-EC3C62932183}"/>
                </a:ext>
              </a:extLst>
            </p:cNvPr>
            <p:cNvSpPr/>
            <p:nvPr/>
          </p:nvSpPr>
          <p:spPr>
            <a:xfrm>
              <a:off x="984462" y="1464437"/>
              <a:ext cx="24373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参数学习</a:t>
              </a:r>
            </a:p>
          </p:txBody>
        </p:sp>
      </p:grpSp>
      <p:cxnSp>
        <p:nvCxnSpPr>
          <p:cNvPr id="128" name="直線單箭頭接點 30">
            <a:extLst>
              <a:ext uri="{FF2B5EF4-FFF2-40B4-BE49-F238E27FC236}">
                <a16:creationId xmlns:a16="http://schemas.microsoft.com/office/drawing/2014/main" id="{944A25B6-15FA-4EFC-BD6B-291EF242C1D4}"/>
              </a:ext>
            </a:extLst>
          </p:cNvPr>
          <p:cNvCxnSpPr>
            <a:stCxn id="155" idx="6"/>
            <a:endCxn id="141" idx="2"/>
          </p:cNvCxnSpPr>
          <p:nvPr/>
        </p:nvCxnSpPr>
        <p:spPr>
          <a:xfrm>
            <a:off x="7663814" y="2980871"/>
            <a:ext cx="2415075" cy="1787874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字方塊 4">
                <a:extLst>
                  <a:ext uri="{FF2B5EF4-FFF2-40B4-BE49-F238E27FC236}">
                    <a16:creationId xmlns:a16="http://schemas.microsoft.com/office/drawing/2014/main" id="{3CF564AD-2138-47B0-827C-96EB6C1F722E}"/>
                  </a:ext>
                </a:extLst>
              </p:cNvPr>
              <p:cNvSpPr txBox="1"/>
              <p:nvPr/>
            </p:nvSpPr>
            <p:spPr>
              <a:xfrm>
                <a:off x="1253083" y="3258366"/>
                <a:ext cx="445951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网络</a:t>
                </a:r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</a:rPr>
                      <m:t>参数</m:t>
                    </m:r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endParaRPr lang="zh-TW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9" name="文字方塊 4">
                <a:extLst>
                  <a:ext uri="{FF2B5EF4-FFF2-40B4-BE49-F238E27FC236}">
                    <a16:creationId xmlns:a16="http://schemas.microsoft.com/office/drawing/2014/main" id="{3CF564AD-2138-47B0-827C-96EB6C1F7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083" y="3258366"/>
                <a:ext cx="4459518" cy="954107"/>
              </a:xfrm>
              <a:prstGeom prst="rect">
                <a:avLst/>
              </a:prstGeom>
              <a:blipFill>
                <a:blip r:embed="rId3"/>
                <a:stretch>
                  <a:fillRect l="-2873" t="-70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文字方塊 5">
            <a:extLst>
              <a:ext uri="{FF2B5EF4-FFF2-40B4-BE49-F238E27FC236}">
                <a16:creationId xmlns:a16="http://schemas.microsoft.com/office/drawing/2014/main" id="{322203A9-A971-47E6-8891-41F6103D058B}"/>
              </a:ext>
            </a:extLst>
          </p:cNvPr>
          <p:cNvSpPr txBox="1"/>
          <p:nvPr/>
        </p:nvSpPr>
        <p:spPr>
          <a:xfrm>
            <a:off x="448778" y="2270118"/>
            <a:ext cx="4813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枚举所有可能的取值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1" name="文字方塊 46">
            <a:extLst>
              <a:ext uri="{FF2B5EF4-FFF2-40B4-BE49-F238E27FC236}">
                <a16:creationId xmlns:a16="http://schemas.microsoft.com/office/drawing/2014/main" id="{116AAFCA-8B49-4FEA-ACF1-AE483EDD3D20}"/>
              </a:ext>
            </a:extLst>
          </p:cNvPr>
          <p:cNvSpPr txBox="1"/>
          <p:nvPr/>
        </p:nvSpPr>
        <p:spPr>
          <a:xfrm>
            <a:off x="6455792" y="5552466"/>
            <a:ext cx="4831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例如：语音识别模型有</a:t>
            </a:r>
            <a:r>
              <a:rPr lang="en-US" altLang="zh-TW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8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层，每层</a:t>
            </a:r>
            <a:r>
              <a:rPr lang="en-US" altLang="zh-TW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神经元</a:t>
            </a:r>
            <a:endParaRPr lang="zh-TW" altLang="en-US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2" name="群組 2">
            <a:extLst>
              <a:ext uri="{FF2B5EF4-FFF2-40B4-BE49-F238E27FC236}">
                <a16:creationId xmlns:a16="http://schemas.microsoft.com/office/drawing/2014/main" id="{A4CCCCF0-1C7C-42A9-9060-A25637F0B2B8}"/>
              </a:ext>
            </a:extLst>
          </p:cNvPr>
          <p:cNvGrpSpPr/>
          <p:nvPr/>
        </p:nvGrpSpPr>
        <p:grpSpPr>
          <a:xfrm>
            <a:off x="1398788" y="4182717"/>
            <a:ext cx="4092485" cy="651140"/>
            <a:chOff x="588857" y="5086698"/>
            <a:chExt cx="4168310" cy="651140"/>
          </a:xfrm>
        </p:grpSpPr>
        <p:sp>
          <p:nvSpPr>
            <p:cNvPr id="133" name="文字方塊 47">
              <a:extLst>
                <a:ext uri="{FF2B5EF4-FFF2-40B4-BE49-F238E27FC236}">
                  <a16:creationId xmlns:a16="http://schemas.microsoft.com/office/drawing/2014/main" id="{23442350-3FD6-4258-A4F3-D28B466BEC09}"/>
                </a:ext>
              </a:extLst>
            </p:cNvPr>
            <p:cNvSpPr txBox="1"/>
            <p:nvPr/>
          </p:nvSpPr>
          <p:spPr>
            <a:xfrm>
              <a:off x="765869" y="5276173"/>
              <a:ext cx="37836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参数个数巨大</a:t>
              </a:r>
              <a:endParaRPr lang="zh-TW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左大括弧 21">
              <a:extLst>
                <a:ext uri="{FF2B5EF4-FFF2-40B4-BE49-F238E27FC236}">
                  <a16:creationId xmlns:a16="http://schemas.microsoft.com/office/drawing/2014/main" id="{CA2D098B-476E-41C8-A95C-AC64B755C23D}"/>
                </a:ext>
              </a:extLst>
            </p:cNvPr>
            <p:cNvSpPr/>
            <p:nvPr/>
          </p:nvSpPr>
          <p:spPr>
            <a:xfrm rot="16200000">
              <a:off x="2612787" y="3062768"/>
              <a:ext cx="120449" cy="4168310"/>
            </a:xfrm>
            <a:prstGeom prst="leftBrace">
              <a:avLst>
                <a:gd name="adj1" fmla="val 51771"/>
                <a:gd name="adj2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5" name="文字方塊 9">
            <a:extLst>
              <a:ext uri="{FF2B5EF4-FFF2-40B4-BE49-F238E27FC236}">
                <a16:creationId xmlns:a16="http://schemas.microsoft.com/office/drawing/2014/main" id="{79594A5D-2BD2-4B79-9178-198CC3DC62C8}"/>
              </a:ext>
            </a:extLst>
          </p:cNvPr>
          <p:cNvSpPr txBox="1"/>
          <p:nvPr/>
        </p:nvSpPr>
        <p:spPr>
          <a:xfrm>
            <a:off x="6227002" y="2478037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橢圓 10">
            <a:extLst>
              <a:ext uri="{FF2B5EF4-FFF2-40B4-BE49-F238E27FC236}">
                <a16:creationId xmlns:a16="http://schemas.microsoft.com/office/drawing/2014/main" id="{DF277433-C999-4F58-B5C7-5CBCCF4C09C3}"/>
              </a:ext>
            </a:extLst>
          </p:cNvPr>
          <p:cNvSpPr/>
          <p:nvPr/>
        </p:nvSpPr>
        <p:spPr>
          <a:xfrm rot="5400000">
            <a:off x="10121933" y="2426142"/>
            <a:ext cx="574158" cy="574158"/>
          </a:xfrm>
          <a:prstGeom prst="ellipse">
            <a:avLst/>
          </a:prstGeom>
          <a:solidFill>
            <a:srgbClr val="6EBF96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橢圓 11">
            <a:extLst>
              <a:ext uri="{FF2B5EF4-FFF2-40B4-BE49-F238E27FC236}">
                <a16:creationId xmlns:a16="http://schemas.microsoft.com/office/drawing/2014/main" id="{842BDF33-43EB-4722-955C-A375D9A35B12}"/>
              </a:ext>
            </a:extLst>
          </p:cNvPr>
          <p:cNvSpPr/>
          <p:nvPr/>
        </p:nvSpPr>
        <p:spPr>
          <a:xfrm rot="5400000">
            <a:off x="8853967" y="2428484"/>
            <a:ext cx="574158" cy="574158"/>
          </a:xfrm>
          <a:prstGeom prst="ellipse">
            <a:avLst/>
          </a:prstGeom>
          <a:solidFill>
            <a:srgbClr val="6EBF96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橢圓 12">
            <a:extLst>
              <a:ext uri="{FF2B5EF4-FFF2-40B4-BE49-F238E27FC236}">
                <a16:creationId xmlns:a16="http://schemas.microsoft.com/office/drawing/2014/main" id="{CCEB99D3-598E-45EE-9BDB-E65C9151D083}"/>
              </a:ext>
            </a:extLst>
          </p:cNvPr>
          <p:cNvSpPr/>
          <p:nvPr/>
        </p:nvSpPr>
        <p:spPr>
          <a:xfrm rot="5400000">
            <a:off x="8115351" y="2416851"/>
            <a:ext cx="574158" cy="574158"/>
          </a:xfrm>
          <a:prstGeom prst="ellipse">
            <a:avLst/>
          </a:prstGeom>
          <a:solidFill>
            <a:srgbClr val="6EBF96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文字方塊 13">
            <a:extLst>
              <a:ext uri="{FF2B5EF4-FFF2-40B4-BE49-F238E27FC236}">
                <a16:creationId xmlns:a16="http://schemas.microsoft.com/office/drawing/2014/main" id="{0D0F7934-921E-4A43-A2C2-317B35DE2EA9}"/>
              </a:ext>
            </a:extLst>
          </p:cNvPr>
          <p:cNvSpPr txBox="1"/>
          <p:nvPr/>
        </p:nvSpPr>
        <p:spPr>
          <a:xfrm rot="10800000">
            <a:off x="9405773" y="254619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TW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文字方塊 16">
            <a:extLst>
              <a:ext uri="{FF2B5EF4-FFF2-40B4-BE49-F238E27FC236}">
                <a16:creationId xmlns:a16="http://schemas.microsoft.com/office/drawing/2014/main" id="{36CFE5A0-A0AA-48ED-9F0C-05AE83C86B49}"/>
              </a:ext>
            </a:extLst>
          </p:cNvPr>
          <p:cNvSpPr txBox="1"/>
          <p:nvPr/>
        </p:nvSpPr>
        <p:spPr>
          <a:xfrm>
            <a:off x="6411581" y="4794651"/>
            <a:ext cx="1368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1" name="橢圓 17">
            <a:extLst>
              <a:ext uri="{FF2B5EF4-FFF2-40B4-BE49-F238E27FC236}">
                <a16:creationId xmlns:a16="http://schemas.microsoft.com/office/drawing/2014/main" id="{23222022-CAF8-4EF1-9596-57DF9228FE12}"/>
              </a:ext>
            </a:extLst>
          </p:cNvPr>
          <p:cNvSpPr/>
          <p:nvPr/>
        </p:nvSpPr>
        <p:spPr>
          <a:xfrm rot="5400000">
            <a:off x="9791810" y="4768745"/>
            <a:ext cx="574158" cy="574158"/>
          </a:xfrm>
          <a:prstGeom prst="ellipse">
            <a:avLst/>
          </a:prstGeom>
          <a:solidFill>
            <a:srgbClr val="B0E8B9"/>
          </a:solidFill>
          <a:ln>
            <a:solidFill>
              <a:srgbClr val="6EBF96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橢圓 18">
            <a:extLst>
              <a:ext uri="{FF2B5EF4-FFF2-40B4-BE49-F238E27FC236}">
                <a16:creationId xmlns:a16="http://schemas.microsoft.com/office/drawing/2014/main" id="{C3A2A9E8-7578-4322-BF3F-2AD18203AA03}"/>
              </a:ext>
            </a:extLst>
          </p:cNvPr>
          <p:cNvSpPr/>
          <p:nvPr/>
        </p:nvSpPr>
        <p:spPr>
          <a:xfrm rot="5400000">
            <a:off x="8536717" y="4771087"/>
            <a:ext cx="574158" cy="574158"/>
          </a:xfrm>
          <a:prstGeom prst="ellipse">
            <a:avLst/>
          </a:prstGeom>
          <a:solidFill>
            <a:srgbClr val="B0E8B9"/>
          </a:solidFill>
          <a:ln>
            <a:solidFill>
              <a:srgbClr val="6EBF96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" name="橢圓 19">
            <a:extLst>
              <a:ext uri="{FF2B5EF4-FFF2-40B4-BE49-F238E27FC236}">
                <a16:creationId xmlns:a16="http://schemas.microsoft.com/office/drawing/2014/main" id="{180AE0A6-4057-4F0D-9906-79D235692DBD}"/>
              </a:ext>
            </a:extLst>
          </p:cNvPr>
          <p:cNvSpPr/>
          <p:nvPr/>
        </p:nvSpPr>
        <p:spPr>
          <a:xfrm rot="5400000">
            <a:off x="7785228" y="4759454"/>
            <a:ext cx="574158" cy="574158"/>
          </a:xfrm>
          <a:prstGeom prst="ellipse">
            <a:avLst/>
          </a:prstGeom>
          <a:solidFill>
            <a:srgbClr val="B0E8B9"/>
          </a:solidFill>
          <a:ln>
            <a:solidFill>
              <a:srgbClr val="6EBF96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文字方塊 20">
            <a:extLst>
              <a:ext uri="{FF2B5EF4-FFF2-40B4-BE49-F238E27FC236}">
                <a16:creationId xmlns:a16="http://schemas.microsoft.com/office/drawing/2014/main" id="{61353473-6D0C-43D5-82AD-B12D8F943D49}"/>
              </a:ext>
            </a:extLst>
          </p:cNvPr>
          <p:cNvSpPr txBox="1"/>
          <p:nvPr/>
        </p:nvSpPr>
        <p:spPr>
          <a:xfrm rot="10800000">
            <a:off x="9110875" y="489254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TW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5" name="直線單箭頭接點 22">
            <a:extLst>
              <a:ext uri="{FF2B5EF4-FFF2-40B4-BE49-F238E27FC236}">
                <a16:creationId xmlns:a16="http://schemas.microsoft.com/office/drawing/2014/main" id="{A95161F0-D609-4EAE-B723-D7BE3D8F4771}"/>
              </a:ext>
            </a:extLst>
          </p:cNvPr>
          <p:cNvCxnSpPr>
            <a:stCxn id="136" idx="6"/>
            <a:endCxn id="141" idx="2"/>
          </p:cNvCxnSpPr>
          <p:nvPr/>
        </p:nvCxnSpPr>
        <p:spPr>
          <a:xfrm flipH="1">
            <a:off x="10078889" y="3000300"/>
            <a:ext cx="330123" cy="176844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單箭頭接點 23">
            <a:extLst>
              <a:ext uri="{FF2B5EF4-FFF2-40B4-BE49-F238E27FC236}">
                <a16:creationId xmlns:a16="http://schemas.microsoft.com/office/drawing/2014/main" id="{A73E44FE-72C1-40C9-88E8-20CF8DD2796D}"/>
              </a:ext>
            </a:extLst>
          </p:cNvPr>
          <p:cNvCxnSpPr>
            <a:stCxn id="137" idx="6"/>
            <a:endCxn id="142" idx="2"/>
          </p:cNvCxnSpPr>
          <p:nvPr/>
        </p:nvCxnSpPr>
        <p:spPr>
          <a:xfrm flipH="1">
            <a:off x="8823796" y="3002642"/>
            <a:ext cx="317250" cy="176844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單箭頭接點 24">
            <a:extLst>
              <a:ext uri="{FF2B5EF4-FFF2-40B4-BE49-F238E27FC236}">
                <a16:creationId xmlns:a16="http://schemas.microsoft.com/office/drawing/2014/main" id="{621DBF8C-27A0-471B-A1D3-E48C5DF41201}"/>
              </a:ext>
            </a:extLst>
          </p:cNvPr>
          <p:cNvCxnSpPr>
            <a:stCxn id="138" idx="6"/>
          </p:cNvCxnSpPr>
          <p:nvPr/>
        </p:nvCxnSpPr>
        <p:spPr>
          <a:xfrm flipH="1">
            <a:off x="8060439" y="2991009"/>
            <a:ext cx="341991" cy="162677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單箭頭接點 25">
            <a:extLst>
              <a:ext uri="{FF2B5EF4-FFF2-40B4-BE49-F238E27FC236}">
                <a16:creationId xmlns:a16="http://schemas.microsoft.com/office/drawing/2014/main" id="{BAF1DE41-7BBE-4ED5-838A-1F61D54D6AA2}"/>
              </a:ext>
            </a:extLst>
          </p:cNvPr>
          <p:cNvCxnSpPr>
            <a:stCxn id="137" idx="6"/>
            <a:endCxn id="141" idx="2"/>
          </p:cNvCxnSpPr>
          <p:nvPr/>
        </p:nvCxnSpPr>
        <p:spPr>
          <a:xfrm>
            <a:off x="9141046" y="3002642"/>
            <a:ext cx="937843" cy="1766103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單箭頭接點 26">
            <a:extLst>
              <a:ext uri="{FF2B5EF4-FFF2-40B4-BE49-F238E27FC236}">
                <a16:creationId xmlns:a16="http://schemas.microsoft.com/office/drawing/2014/main" id="{26CFA5C0-6C33-4E47-8B19-AEACEC627E41}"/>
              </a:ext>
            </a:extLst>
          </p:cNvPr>
          <p:cNvCxnSpPr>
            <a:stCxn id="136" idx="6"/>
            <a:endCxn id="142" idx="2"/>
          </p:cNvCxnSpPr>
          <p:nvPr/>
        </p:nvCxnSpPr>
        <p:spPr>
          <a:xfrm flipH="1">
            <a:off x="8823796" y="3000300"/>
            <a:ext cx="1585216" cy="1770787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單箭頭接點 27">
            <a:extLst>
              <a:ext uri="{FF2B5EF4-FFF2-40B4-BE49-F238E27FC236}">
                <a16:creationId xmlns:a16="http://schemas.microsoft.com/office/drawing/2014/main" id="{E100C35F-9CDA-4907-BE48-A54FF1D3328E}"/>
              </a:ext>
            </a:extLst>
          </p:cNvPr>
          <p:cNvCxnSpPr>
            <a:stCxn id="136" idx="6"/>
            <a:endCxn id="143" idx="2"/>
          </p:cNvCxnSpPr>
          <p:nvPr/>
        </p:nvCxnSpPr>
        <p:spPr>
          <a:xfrm flipH="1">
            <a:off x="8072307" y="3000300"/>
            <a:ext cx="2336705" cy="1759154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單箭頭接點 28">
            <a:extLst>
              <a:ext uri="{FF2B5EF4-FFF2-40B4-BE49-F238E27FC236}">
                <a16:creationId xmlns:a16="http://schemas.microsoft.com/office/drawing/2014/main" id="{458466CA-626B-4761-98DD-28CE33E31A23}"/>
              </a:ext>
            </a:extLst>
          </p:cNvPr>
          <p:cNvCxnSpPr>
            <a:stCxn id="137" idx="6"/>
            <a:endCxn id="143" idx="2"/>
          </p:cNvCxnSpPr>
          <p:nvPr/>
        </p:nvCxnSpPr>
        <p:spPr>
          <a:xfrm flipH="1">
            <a:off x="8072307" y="3002642"/>
            <a:ext cx="1068739" cy="1756812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29">
            <a:extLst>
              <a:ext uri="{FF2B5EF4-FFF2-40B4-BE49-F238E27FC236}">
                <a16:creationId xmlns:a16="http://schemas.microsoft.com/office/drawing/2014/main" id="{867264F3-DC43-4EDE-8DA8-09A7BDD379F3}"/>
              </a:ext>
            </a:extLst>
          </p:cNvPr>
          <p:cNvCxnSpPr>
            <a:stCxn id="138" idx="6"/>
            <a:endCxn id="141" idx="2"/>
          </p:cNvCxnSpPr>
          <p:nvPr/>
        </p:nvCxnSpPr>
        <p:spPr>
          <a:xfrm>
            <a:off x="8402430" y="2991009"/>
            <a:ext cx="1676459" cy="1777736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單箭頭接點 30">
            <a:extLst>
              <a:ext uri="{FF2B5EF4-FFF2-40B4-BE49-F238E27FC236}">
                <a16:creationId xmlns:a16="http://schemas.microsoft.com/office/drawing/2014/main" id="{C35B9D95-DF7C-4666-AAFE-49A401DB7D70}"/>
              </a:ext>
            </a:extLst>
          </p:cNvPr>
          <p:cNvCxnSpPr>
            <a:stCxn id="138" idx="6"/>
            <a:endCxn id="142" idx="2"/>
          </p:cNvCxnSpPr>
          <p:nvPr/>
        </p:nvCxnSpPr>
        <p:spPr>
          <a:xfrm>
            <a:off x="8402430" y="2991009"/>
            <a:ext cx="421366" cy="1780078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文字方塊 50">
            <a:extLst>
              <a:ext uri="{FF2B5EF4-FFF2-40B4-BE49-F238E27FC236}">
                <a16:creationId xmlns:a16="http://schemas.microsoft.com/office/drawing/2014/main" id="{902D77D4-6D5E-4ED3-9352-D4693CF3E19E}"/>
              </a:ext>
            </a:extLst>
          </p:cNvPr>
          <p:cNvSpPr txBox="1"/>
          <p:nvPr/>
        </p:nvSpPr>
        <p:spPr>
          <a:xfrm>
            <a:off x="8383059" y="3442360"/>
            <a:ext cx="1323692" cy="707886"/>
          </a:xfrm>
          <a:prstGeom prst="rect">
            <a:avLst/>
          </a:prstGeom>
          <a:solidFill>
            <a:srgbClr val="F6B89D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TW" sz="2000" baseline="30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</a:p>
          <a:p>
            <a:pPr algn="ctr"/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权重参数</a:t>
            </a:r>
            <a:endParaRPr lang="zh-TW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5" name="橢圓 12">
            <a:extLst>
              <a:ext uri="{FF2B5EF4-FFF2-40B4-BE49-F238E27FC236}">
                <a16:creationId xmlns:a16="http://schemas.microsoft.com/office/drawing/2014/main" id="{5E238FDE-506F-485A-901F-69EFABCBECD4}"/>
              </a:ext>
            </a:extLst>
          </p:cNvPr>
          <p:cNvSpPr/>
          <p:nvPr/>
        </p:nvSpPr>
        <p:spPr>
          <a:xfrm rot="5400000">
            <a:off x="7376735" y="2406713"/>
            <a:ext cx="574158" cy="574158"/>
          </a:xfrm>
          <a:prstGeom prst="ellipse">
            <a:avLst/>
          </a:prstGeom>
          <a:solidFill>
            <a:srgbClr val="6EBF96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6" name="直線單箭頭接點 24">
            <a:extLst>
              <a:ext uri="{FF2B5EF4-FFF2-40B4-BE49-F238E27FC236}">
                <a16:creationId xmlns:a16="http://schemas.microsoft.com/office/drawing/2014/main" id="{09AA0A77-6566-4139-8AE9-6ED0D7711E6A}"/>
              </a:ext>
            </a:extLst>
          </p:cNvPr>
          <p:cNvCxnSpPr>
            <a:stCxn id="155" idx="6"/>
            <a:endCxn id="143" idx="2"/>
          </p:cNvCxnSpPr>
          <p:nvPr/>
        </p:nvCxnSpPr>
        <p:spPr>
          <a:xfrm>
            <a:off x="7663814" y="2980871"/>
            <a:ext cx="408493" cy="1778583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單箭頭接點 30">
            <a:extLst>
              <a:ext uri="{FF2B5EF4-FFF2-40B4-BE49-F238E27FC236}">
                <a16:creationId xmlns:a16="http://schemas.microsoft.com/office/drawing/2014/main" id="{C4CD36AF-F2BF-4ECF-8783-8DF37F82C2EF}"/>
              </a:ext>
            </a:extLst>
          </p:cNvPr>
          <p:cNvCxnSpPr>
            <a:stCxn id="155" idx="6"/>
            <a:endCxn id="142" idx="2"/>
          </p:cNvCxnSpPr>
          <p:nvPr/>
        </p:nvCxnSpPr>
        <p:spPr>
          <a:xfrm>
            <a:off x="7663814" y="2980871"/>
            <a:ext cx="1159982" cy="1790216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文字方塊 49">
            <a:extLst>
              <a:ext uri="{FF2B5EF4-FFF2-40B4-BE49-F238E27FC236}">
                <a16:creationId xmlns:a16="http://schemas.microsoft.com/office/drawing/2014/main" id="{2DEC0B73-661C-4D88-B26C-F6A2771DD190}"/>
              </a:ext>
            </a:extLst>
          </p:cNvPr>
          <p:cNvSpPr txBox="1"/>
          <p:nvPr/>
        </p:nvSpPr>
        <p:spPr>
          <a:xfrm>
            <a:off x="8243367" y="2562506"/>
            <a:ext cx="1541601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神经元</a:t>
            </a:r>
            <a:endParaRPr lang="zh-TW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9" name="文字方塊 48">
            <a:extLst>
              <a:ext uri="{FF2B5EF4-FFF2-40B4-BE49-F238E27FC236}">
                <a16:creationId xmlns:a16="http://schemas.microsoft.com/office/drawing/2014/main" id="{6BE267E8-3788-43E9-A416-7AAD873464DA}"/>
              </a:ext>
            </a:extLst>
          </p:cNvPr>
          <p:cNvSpPr txBox="1"/>
          <p:nvPr/>
        </p:nvSpPr>
        <p:spPr>
          <a:xfrm>
            <a:off x="8297030" y="4883072"/>
            <a:ext cx="1541601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神经元</a:t>
            </a:r>
            <a:endParaRPr lang="zh-TW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0" name="右箭头 13">
            <a:extLst>
              <a:ext uri="{FF2B5EF4-FFF2-40B4-BE49-F238E27FC236}">
                <a16:creationId xmlns:a16="http://schemas.microsoft.com/office/drawing/2014/main" id="{523D48F8-B70D-4974-ABC7-432243763FF0}"/>
              </a:ext>
            </a:extLst>
          </p:cNvPr>
          <p:cNvSpPr/>
          <p:nvPr/>
        </p:nvSpPr>
        <p:spPr>
          <a:xfrm rot="10800000">
            <a:off x="6311358" y="3646427"/>
            <a:ext cx="1702388" cy="25735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文本框 160">
                <a:extLst>
                  <a:ext uri="{FF2B5EF4-FFF2-40B4-BE49-F238E27FC236}">
                    <a16:creationId xmlns:a16="http://schemas.microsoft.com/office/drawing/2014/main" id="{32E4AED8-933A-4606-B042-9BC7412B7E36}"/>
                  </a:ext>
                </a:extLst>
              </p:cNvPr>
              <p:cNvSpPr txBox="1"/>
              <p:nvPr/>
            </p:nvSpPr>
            <p:spPr>
              <a:xfrm>
                <a:off x="532034" y="5067202"/>
                <a:ext cx="53174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寻找模型参数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zh-CN" altLang="en-US" sz="24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</m:e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使得总损失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最小</a:t>
                </a:r>
              </a:p>
            </p:txBody>
          </p:sp>
        </mc:Choice>
        <mc:Fallback xmlns="">
          <p:sp>
            <p:nvSpPr>
              <p:cNvPr id="161" name="文本框 160">
                <a:extLst>
                  <a:ext uri="{FF2B5EF4-FFF2-40B4-BE49-F238E27FC236}">
                    <a16:creationId xmlns:a16="http://schemas.microsoft.com/office/drawing/2014/main" id="{32E4AED8-933A-4606-B042-9BC7412B7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034" y="5067202"/>
                <a:ext cx="5317479" cy="461665"/>
              </a:xfrm>
              <a:prstGeom prst="rect">
                <a:avLst/>
              </a:prstGeom>
              <a:blipFill>
                <a:blip r:embed="rId4"/>
                <a:stretch>
                  <a:fillRect l="-1489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乘号 161">
            <a:extLst>
              <a:ext uri="{FF2B5EF4-FFF2-40B4-BE49-F238E27FC236}">
                <a16:creationId xmlns:a16="http://schemas.microsoft.com/office/drawing/2014/main" id="{01085F78-7F4E-41A7-BDD9-446F5CACF988}"/>
              </a:ext>
            </a:extLst>
          </p:cNvPr>
          <p:cNvSpPr/>
          <p:nvPr/>
        </p:nvSpPr>
        <p:spPr>
          <a:xfrm>
            <a:off x="1137115" y="2756355"/>
            <a:ext cx="644984" cy="50265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L 形 162">
            <a:extLst>
              <a:ext uri="{FF2B5EF4-FFF2-40B4-BE49-F238E27FC236}">
                <a16:creationId xmlns:a16="http://schemas.microsoft.com/office/drawing/2014/main" id="{773B2F26-0F52-4936-BB46-9E1D04DEA762}"/>
              </a:ext>
            </a:extLst>
          </p:cNvPr>
          <p:cNvSpPr/>
          <p:nvPr/>
        </p:nvSpPr>
        <p:spPr>
          <a:xfrm rot="8097255" flipH="1" flipV="1">
            <a:off x="1314647" y="5526364"/>
            <a:ext cx="477378" cy="326168"/>
          </a:xfrm>
          <a:prstGeom prst="corner">
            <a:avLst>
              <a:gd name="adj1" fmla="val 35662"/>
              <a:gd name="adj2" fmla="val 38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0584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6" dur="2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9" dur="2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2" dur="2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5" dur="2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8" dur="2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1" dur="2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4" dur="2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/>
      <p:bldP spid="130" grpId="0"/>
      <p:bldP spid="131" grpId="0"/>
      <p:bldP spid="135" grpId="0"/>
      <p:bldP spid="136" grpId="0" animBg="1"/>
      <p:bldP spid="137" grpId="0" animBg="1"/>
      <p:bldP spid="138" grpId="0" animBg="1"/>
      <p:bldP spid="139" grpId="0"/>
      <p:bldP spid="140" grpId="0"/>
      <p:bldP spid="141" grpId="0" animBg="1"/>
      <p:bldP spid="142" grpId="0" animBg="1"/>
      <p:bldP spid="143" grpId="0" animBg="1"/>
      <p:bldP spid="144" grpId="0"/>
      <p:bldP spid="154" grpId="0" animBg="1"/>
      <p:bldP spid="155" grpId="0" animBg="1"/>
      <p:bldP spid="158" grpId="0" animBg="1"/>
      <p:bldP spid="159" grpId="0" animBg="1"/>
      <p:bldP spid="160" grpId="0" animBg="1"/>
      <p:bldP spid="161" grpId="0"/>
      <p:bldP spid="162" grpId="0" animBg="1"/>
      <p:bldP spid="16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组合 86">
            <a:extLst>
              <a:ext uri="{FF2B5EF4-FFF2-40B4-BE49-F238E27FC236}">
                <a16:creationId xmlns:a16="http://schemas.microsoft.com/office/drawing/2014/main" id="{E723838E-E5E1-41D2-B211-07930A053849}"/>
              </a:ext>
            </a:extLst>
          </p:cNvPr>
          <p:cNvGrpSpPr/>
          <p:nvPr/>
        </p:nvGrpSpPr>
        <p:grpSpPr>
          <a:xfrm>
            <a:off x="723553" y="308620"/>
            <a:ext cx="3716053" cy="584901"/>
            <a:chOff x="698153" y="503365"/>
            <a:chExt cx="3716053" cy="584901"/>
          </a:xfrm>
        </p:grpSpPr>
        <p:sp>
          <p:nvSpPr>
            <p:cNvPr id="88" name="矩形: 圆角 87">
              <a:extLst>
                <a:ext uri="{FF2B5EF4-FFF2-40B4-BE49-F238E27FC236}">
                  <a16:creationId xmlns:a16="http://schemas.microsoft.com/office/drawing/2014/main" id="{79712456-EBED-4896-AA8D-449446B852F3}"/>
                </a:ext>
              </a:extLst>
            </p:cNvPr>
            <p:cNvSpPr/>
            <p:nvPr/>
          </p:nvSpPr>
          <p:spPr>
            <a:xfrm>
              <a:off x="698153" y="503539"/>
              <a:ext cx="3716053" cy="584727"/>
            </a:xfrm>
            <a:prstGeom prst="roundRect">
              <a:avLst>
                <a:gd name="adj" fmla="val 50000"/>
              </a:avLst>
            </a:prstGeom>
            <a:solidFill>
              <a:srgbClr val="23B3D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89" name="Freeform 15">
              <a:extLst>
                <a:ext uri="{FF2B5EF4-FFF2-40B4-BE49-F238E27FC236}">
                  <a16:creationId xmlns:a16="http://schemas.microsoft.com/office/drawing/2014/main" id="{A431F8F7-79CF-4D6B-94C5-3D4525BC70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7045" y="651459"/>
              <a:ext cx="279141" cy="285788"/>
            </a:xfrm>
            <a:custGeom>
              <a:avLst/>
              <a:gdLst>
                <a:gd name="T0" fmla="*/ 224 w 411"/>
                <a:gd name="T1" fmla="*/ 346 h 411"/>
                <a:gd name="T2" fmla="*/ 193 w 411"/>
                <a:gd name="T3" fmla="*/ 320 h 411"/>
                <a:gd name="T4" fmla="*/ 272 w 411"/>
                <a:gd name="T5" fmla="*/ 227 h 411"/>
                <a:gd name="T6" fmla="*/ 67 w 411"/>
                <a:gd name="T7" fmla="*/ 227 h 411"/>
                <a:gd name="T8" fmla="*/ 67 w 411"/>
                <a:gd name="T9" fmla="*/ 183 h 411"/>
                <a:gd name="T10" fmla="*/ 272 w 411"/>
                <a:gd name="T11" fmla="*/ 183 h 411"/>
                <a:gd name="T12" fmla="*/ 193 w 411"/>
                <a:gd name="T13" fmla="*/ 91 h 411"/>
                <a:gd name="T14" fmla="*/ 224 w 411"/>
                <a:gd name="T15" fmla="*/ 64 h 411"/>
                <a:gd name="T16" fmla="*/ 345 w 411"/>
                <a:gd name="T17" fmla="*/ 205 h 411"/>
                <a:gd name="T18" fmla="*/ 224 w 411"/>
                <a:gd name="T19" fmla="*/ 346 h 411"/>
                <a:gd name="T20" fmla="*/ 206 w 411"/>
                <a:gd name="T21" fmla="*/ 0 h 411"/>
                <a:gd name="T22" fmla="*/ 411 w 411"/>
                <a:gd name="T23" fmla="*/ 205 h 411"/>
                <a:gd name="T24" fmla="*/ 206 w 411"/>
                <a:gd name="T25" fmla="*/ 411 h 411"/>
                <a:gd name="T26" fmla="*/ 0 w 411"/>
                <a:gd name="T27" fmla="*/ 205 h 411"/>
                <a:gd name="T28" fmla="*/ 206 w 411"/>
                <a:gd name="T29" fmla="*/ 0 h 411"/>
                <a:gd name="T30" fmla="*/ 206 w 411"/>
                <a:gd name="T31" fmla="*/ 26 h 411"/>
                <a:gd name="T32" fmla="*/ 385 w 411"/>
                <a:gd name="T33" fmla="*/ 205 h 411"/>
                <a:gd name="T34" fmla="*/ 206 w 411"/>
                <a:gd name="T35" fmla="*/ 385 h 411"/>
                <a:gd name="T36" fmla="*/ 27 w 411"/>
                <a:gd name="T37" fmla="*/ 205 h 411"/>
                <a:gd name="T38" fmla="*/ 206 w 411"/>
                <a:gd name="T39" fmla="*/ 2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1" h="411">
                  <a:moveTo>
                    <a:pt x="224" y="346"/>
                  </a:moveTo>
                  <a:lnTo>
                    <a:pt x="193" y="320"/>
                  </a:lnTo>
                  <a:lnTo>
                    <a:pt x="272" y="227"/>
                  </a:lnTo>
                  <a:lnTo>
                    <a:pt x="67" y="227"/>
                  </a:lnTo>
                  <a:lnTo>
                    <a:pt x="67" y="183"/>
                  </a:lnTo>
                  <a:lnTo>
                    <a:pt x="272" y="183"/>
                  </a:lnTo>
                  <a:lnTo>
                    <a:pt x="193" y="91"/>
                  </a:lnTo>
                  <a:lnTo>
                    <a:pt x="224" y="64"/>
                  </a:lnTo>
                  <a:lnTo>
                    <a:pt x="345" y="205"/>
                  </a:lnTo>
                  <a:lnTo>
                    <a:pt x="224" y="346"/>
                  </a:lnTo>
                  <a:close/>
                  <a:moveTo>
                    <a:pt x="206" y="0"/>
                  </a:moveTo>
                  <a:cubicBezTo>
                    <a:pt x="319" y="0"/>
                    <a:pt x="411" y="92"/>
                    <a:pt x="411" y="205"/>
                  </a:cubicBezTo>
                  <a:cubicBezTo>
                    <a:pt x="411" y="319"/>
                    <a:pt x="319" y="411"/>
                    <a:pt x="206" y="411"/>
                  </a:cubicBezTo>
                  <a:cubicBezTo>
                    <a:pt x="92" y="411"/>
                    <a:pt x="0" y="319"/>
                    <a:pt x="0" y="205"/>
                  </a:cubicBezTo>
                  <a:cubicBezTo>
                    <a:pt x="0" y="92"/>
                    <a:pt x="92" y="0"/>
                    <a:pt x="206" y="0"/>
                  </a:cubicBezTo>
                  <a:close/>
                  <a:moveTo>
                    <a:pt x="206" y="26"/>
                  </a:moveTo>
                  <a:cubicBezTo>
                    <a:pt x="305" y="26"/>
                    <a:pt x="385" y="106"/>
                    <a:pt x="385" y="205"/>
                  </a:cubicBezTo>
                  <a:cubicBezTo>
                    <a:pt x="385" y="304"/>
                    <a:pt x="305" y="385"/>
                    <a:pt x="206" y="385"/>
                  </a:cubicBezTo>
                  <a:cubicBezTo>
                    <a:pt x="107" y="385"/>
                    <a:pt x="27" y="304"/>
                    <a:pt x="27" y="205"/>
                  </a:cubicBezTo>
                  <a:cubicBezTo>
                    <a:pt x="27" y="106"/>
                    <a:pt x="107" y="26"/>
                    <a:pt x="206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90" name="TextBox 108">
              <a:extLst>
                <a:ext uri="{FF2B5EF4-FFF2-40B4-BE49-F238E27FC236}">
                  <a16:creationId xmlns:a16="http://schemas.microsoft.com/office/drawing/2014/main" id="{F5884A2B-BAED-4539-B6F3-745524FDDD3F}"/>
                </a:ext>
              </a:extLst>
            </p:cNvPr>
            <p:cNvSpPr txBox="1"/>
            <p:nvPr/>
          </p:nvSpPr>
          <p:spPr>
            <a:xfrm>
              <a:off x="1358178" y="503365"/>
              <a:ext cx="2646782" cy="584727"/>
            </a:xfrm>
            <a:prstGeom prst="rect">
              <a:avLst/>
            </a:prstGeom>
            <a:noFill/>
          </p:spPr>
          <p:txBody>
            <a:bodyPr wrap="none" lIns="91392" tIns="45696" rIns="91392" bIns="45696" rtlCol="0" anchor="ctr">
              <a:spAutoFit/>
            </a:bodyPr>
            <a:lstStyle/>
            <a:p>
              <a:r>
                <a:rPr lang="zh-CN" altLang="en-US" sz="3200" b="1" dirty="0">
                  <a:solidFill>
                    <a:srgbClr val="F8F8F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人工神经网络</a:t>
              </a:r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8E518023-D079-497A-9CA8-33425B923670}"/>
              </a:ext>
            </a:extLst>
          </p:cNvPr>
          <p:cNvGrpSpPr/>
          <p:nvPr/>
        </p:nvGrpSpPr>
        <p:grpSpPr>
          <a:xfrm>
            <a:off x="449413" y="243093"/>
            <a:ext cx="704498" cy="716130"/>
            <a:chOff x="424013" y="437838"/>
            <a:chExt cx="704498" cy="716130"/>
          </a:xfrm>
        </p:grpSpPr>
        <p:sp>
          <p:nvSpPr>
            <p:cNvPr id="92" name="Oval 12">
              <a:extLst>
                <a:ext uri="{FF2B5EF4-FFF2-40B4-BE49-F238E27FC236}">
                  <a16:creationId xmlns:a16="http://schemas.microsoft.com/office/drawing/2014/main" id="{3D7C6225-D109-4666-B959-0BDACF286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13" y="437838"/>
              <a:ext cx="704498" cy="716130"/>
            </a:xfrm>
            <a:prstGeom prst="ellipse">
              <a:avLst/>
            </a:prstGeom>
            <a:solidFill>
              <a:srgbClr val="0A2C70"/>
            </a:solidFill>
            <a:ln w="63500">
              <a:solidFill>
                <a:srgbClr val="F3F8FB"/>
              </a:solidFill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93" name="椭圆 11">
              <a:extLst>
                <a:ext uri="{FF2B5EF4-FFF2-40B4-BE49-F238E27FC236}">
                  <a16:creationId xmlns:a16="http://schemas.microsoft.com/office/drawing/2014/main" id="{90BCC2EA-F498-4837-A26A-39BE33B34960}"/>
                </a:ext>
              </a:extLst>
            </p:cNvPr>
            <p:cNvSpPr/>
            <p:nvPr/>
          </p:nvSpPr>
          <p:spPr>
            <a:xfrm>
              <a:off x="535308" y="624636"/>
              <a:ext cx="457200" cy="339435"/>
            </a:xfrm>
            <a:custGeom>
              <a:avLst/>
              <a:gdLst>
                <a:gd name="connsiteX0" fmla="*/ 16373 w 607639"/>
                <a:gd name="connsiteY0" fmla="*/ 391850 h 451125"/>
                <a:gd name="connsiteX1" fmla="*/ 591266 w 607639"/>
                <a:gd name="connsiteY1" fmla="*/ 391850 h 451125"/>
                <a:gd name="connsiteX2" fmla="*/ 607639 w 607639"/>
                <a:gd name="connsiteY2" fmla="*/ 408208 h 451125"/>
                <a:gd name="connsiteX3" fmla="*/ 564684 w 607639"/>
                <a:gd name="connsiteY3" fmla="*/ 451125 h 451125"/>
                <a:gd name="connsiteX4" fmla="*/ 42955 w 607639"/>
                <a:gd name="connsiteY4" fmla="*/ 451125 h 451125"/>
                <a:gd name="connsiteX5" fmla="*/ 0 w 607639"/>
                <a:gd name="connsiteY5" fmla="*/ 408208 h 451125"/>
                <a:gd name="connsiteX6" fmla="*/ 16373 w 607639"/>
                <a:gd name="connsiteY6" fmla="*/ 391850 h 451125"/>
                <a:gd name="connsiteX7" fmla="*/ 243452 w 607639"/>
                <a:gd name="connsiteY7" fmla="*/ 119577 h 451125"/>
                <a:gd name="connsiteX8" fmla="*/ 349014 w 607639"/>
                <a:gd name="connsiteY8" fmla="*/ 156328 h 451125"/>
                <a:gd name="connsiteX9" fmla="*/ 352867 w 607639"/>
                <a:gd name="connsiteY9" fmla="*/ 161234 h 451125"/>
                <a:gd name="connsiteX10" fmla="*/ 350074 w 607639"/>
                <a:gd name="connsiteY10" fmla="*/ 166911 h 451125"/>
                <a:gd name="connsiteX11" fmla="*/ 327054 w 607639"/>
                <a:gd name="connsiteY11" fmla="*/ 180765 h 451125"/>
                <a:gd name="connsiteX12" fmla="*/ 370300 w 607639"/>
                <a:gd name="connsiteY12" fmla="*/ 223866 h 451125"/>
                <a:gd name="connsiteX13" fmla="*/ 370300 w 607639"/>
                <a:gd name="connsiteY13" fmla="*/ 232236 h 451125"/>
                <a:gd name="connsiteX14" fmla="*/ 348725 w 607639"/>
                <a:gd name="connsiteY14" fmla="*/ 253786 h 451125"/>
                <a:gd name="connsiteX15" fmla="*/ 344487 w 607639"/>
                <a:gd name="connsiteY15" fmla="*/ 255518 h 451125"/>
                <a:gd name="connsiteX16" fmla="*/ 340346 w 607639"/>
                <a:gd name="connsiteY16" fmla="*/ 253786 h 451125"/>
                <a:gd name="connsiteX17" fmla="*/ 297196 w 607639"/>
                <a:gd name="connsiteY17" fmla="*/ 210685 h 451125"/>
                <a:gd name="connsiteX18" fmla="*/ 283327 w 607639"/>
                <a:gd name="connsiteY18" fmla="*/ 233583 h 451125"/>
                <a:gd name="connsiteX19" fmla="*/ 277644 w 607639"/>
                <a:gd name="connsiteY19" fmla="*/ 236373 h 451125"/>
                <a:gd name="connsiteX20" fmla="*/ 272636 w 607639"/>
                <a:gd name="connsiteY20" fmla="*/ 232428 h 451125"/>
                <a:gd name="connsiteX21" fmla="*/ 235939 w 607639"/>
                <a:gd name="connsiteY21" fmla="*/ 127081 h 451125"/>
                <a:gd name="connsiteX22" fmla="*/ 237384 w 607639"/>
                <a:gd name="connsiteY22" fmla="*/ 121020 h 451125"/>
                <a:gd name="connsiteX23" fmla="*/ 243452 w 607639"/>
                <a:gd name="connsiteY23" fmla="*/ 119577 h 451125"/>
                <a:gd name="connsiteX24" fmla="*/ 93794 w 607639"/>
                <a:gd name="connsiteY24" fmla="*/ 41738 h 451125"/>
                <a:gd name="connsiteX25" fmla="*/ 90423 w 607639"/>
                <a:gd name="connsiteY25" fmla="*/ 45103 h 451125"/>
                <a:gd name="connsiteX26" fmla="*/ 90423 w 607639"/>
                <a:gd name="connsiteY26" fmla="*/ 329766 h 451125"/>
                <a:gd name="connsiteX27" fmla="*/ 93794 w 607639"/>
                <a:gd name="connsiteY27" fmla="*/ 333035 h 451125"/>
                <a:gd name="connsiteX28" fmla="*/ 513942 w 607639"/>
                <a:gd name="connsiteY28" fmla="*/ 333035 h 451125"/>
                <a:gd name="connsiteX29" fmla="*/ 517217 w 607639"/>
                <a:gd name="connsiteY29" fmla="*/ 329766 h 451125"/>
                <a:gd name="connsiteX30" fmla="*/ 517217 w 607639"/>
                <a:gd name="connsiteY30" fmla="*/ 45103 h 451125"/>
                <a:gd name="connsiteX31" fmla="*/ 513942 w 607639"/>
                <a:gd name="connsiteY31" fmla="*/ 41738 h 451125"/>
                <a:gd name="connsiteX32" fmla="*/ 93794 w 607639"/>
                <a:gd name="connsiteY32" fmla="*/ 0 h 451125"/>
                <a:gd name="connsiteX33" fmla="*/ 513942 w 607639"/>
                <a:gd name="connsiteY33" fmla="*/ 0 h 451125"/>
                <a:gd name="connsiteX34" fmla="*/ 559020 w 607639"/>
                <a:gd name="connsiteY34" fmla="*/ 45103 h 451125"/>
                <a:gd name="connsiteX35" fmla="*/ 559020 w 607639"/>
                <a:gd name="connsiteY35" fmla="*/ 329766 h 451125"/>
                <a:gd name="connsiteX36" fmla="*/ 513942 w 607639"/>
                <a:gd name="connsiteY36" fmla="*/ 374773 h 451125"/>
                <a:gd name="connsiteX37" fmla="*/ 93794 w 607639"/>
                <a:gd name="connsiteY37" fmla="*/ 374773 h 451125"/>
                <a:gd name="connsiteX38" fmla="*/ 48620 w 607639"/>
                <a:gd name="connsiteY38" fmla="*/ 329766 h 451125"/>
                <a:gd name="connsiteX39" fmla="*/ 48620 w 607639"/>
                <a:gd name="connsiteY39" fmla="*/ 45103 h 451125"/>
                <a:gd name="connsiteX40" fmla="*/ 93794 w 607639"/>
                <a:gd name="connsiteY40" fmla="*/ 0 h 45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7639" h="451125">
                  <a:moveTo>
                    <a:pt x="16373" y="391850"/>
                  </a:moveTo>
                  <a:lnTo>
                    <a:pt x="591266" y="391850"/>
                  </a:lnTo>
                  <a:cubicBezTo>
                    <a:pt x="600319" y="391850"/>
                    <a:pt x="607639" y="399163"/>
                    <a:pt x="607639" y="408208"/>
                  </a:cubicBezTo>
                  <a:cubicBezTo>
                    <a:pt x="607639" y="431880"/>
                    <a:pt x="588377" y="451125"/>
                    <a:pt x="564684" y="451125"/>
                  </a:cubicBezTo>
                  <a:lnTo>
                    <a:pt x="42955" y="451125"/>
                  </a:lnTo>
                  <a:cubicBezTo>
                    <a:pt x="19262" y="451125"/>
                    <a:pt x="0" y="431880"/>
                    <a:pt x="0" y="408208"/>
                  </a:cubicBezTo>
                  <a:cubicBezTo>
                    <a:pt x="0" y="399163"/>
                    <a:pt x="7320" y="391850"/>
                    <a:pt x="16373" y="391850"/>
                  </a:cubicBezTo>
                  <a:close/>
                  <a:moveTo>
                    <a:pt x="243452" y="119577"/>
                  </a:moveTo>
                  <a:lnTo>
                    <a:pt x="349014" y="156328"/>
                  </a:lnTo>
                  <a:cubicBezTo>
                    <a:pt x="351133" y="157001"/>
                    <a:pt x="352674" y="158925"/>
                    <a:pt x="352867" y="161234"/>
                  </a:cubicBezTo>
                  <a:cubicBezTo>
                    <a:pt x="353156" y="163543"/>
                    <a:pt x="352000" y="165660"/>
                    <a:pt x="350074" y="166911"/>
                  </a:cubicBezTo>
                  <a:lnTo>
                    <a:pt x="327054" y="180765"/>
                  </a:lnTo>
                  <a:lnTo>
                    <a:pt x="370300" y="223866"/>
                  </a:lnTo>
                  <a:cubicBezTo>
                    <a:pt x="372515" y="226175"/>
                    <a:pt x="372515" y="229927"/>
                    <a:pt x="370300" y="232236"/>
                  </a:cubicBezTo>
                  <a:lnTo>
                    <a:pt x="348725" y="253786"/>
                  </a:lnTo>
                  <a:cubicBezTo>
                    <a:pt x="347569" y="254845"/>
                    <a:pt x="346125" y="255518"/>
                    <a:pt x="344487" y="255518"/>
                  </a:cubicBezTo>
                  <a:cubicBezTo>
                    <a:pt x="342946" y="255518"/>
                    <a:pt x="341502" y="254845"/>
                    <a:pt x="340346" y="253786"/>
                  </a:cubicBezTo>
                  <a:lnTo>
                    <a:pt x="297196" y="210685"/>
                  </a:lnTo>
                  <a:lnTo>
                    <a:pt x="283327" y="233583"/>
                  </a:lnTo>
                  <a:cubicBezTo>
                    <a:pt x="282075" y="235507"/>
                    <a:pt x="279859" y="236661"/>
                    <a:pt x="277644" y="236373"/>
                  </a:cubicBezTo>
                  <a:cubicBezTo>
                    <a:pt x="275333" y="236180"/>
                    <a:pt x="273406" y="234641"/>
                    <a:pt x="272636" y="232428"/>
                  </a:cubicBezTo>
                  <a:lnTo>
                    <a:pt x="235939" y="127081"/>
                  </a:lnTo>
                  <a:cubicBezTo>
                    <a:pt x="235265" y="124964"/>
                    <a:pt x="235747" y="122559"/>
                    <a:pt x="237384" y="121020"/>
                  </a:cubicBezTo>
                  <a:cubicBezTo>
                    <a:pt x="238925" y="119384"/>
                    <a:pt x="241333" y="118903"/>
                    <a:pt x="243452" y="119577"/>
                  </a:cubicBezTo>
                  <a:close/>
                  <a:moveTo>
                    <a:pt x="93794" y="41738"/>
                  </a:moveTo>
                  <a:cubicBezTo>
                    <a:pt x="91964" y="41738"/>
                    <a:pt x="90423" y="43276"/>
                    <a:pt x="90423" y="45103"/>
                  </a:cubicBezTo>
                  <a:lnTo>
                    <a:pt x="90423" y="329766"/>
                  </a:lnTo>
                  <a:cubicBezTo>
                    <a:pt x="90423" y="331593"/>
                    <a:pt x="91964" y="333035"/>
                    <a:pt x="93794" y="333035"/>
                  </a:cubicBezTo>
                  <a:lnTo>
                    <a:pt x="513942" y="333035"/>
                  </a:lnTo>
                  <a:cubicBezTo>
                    <a:pt x="515676" y="333035"/>
                    <a:pt x="517217" y="331593"/>
                    <a:pt x="517217" y="329766"/>
                  </a:cubicBezTo>
                  <a:lnTo>
                    <a:pt x="517217" y="45103"/>
                  </a:lnTo>
                  <a:cubicBezTo>
                    <a:pt x="517217" y="43276"/>
                    <a:pt x="515676" y="41738"/>
                    <a:pt x="513942" y="41738"/>
                  </a:cubicBezTo>
                  <a:close/>
                  <a:moveTo>
                    <a:pt x="93794" y="0"/>
                  </a:moveTo>
                  <a:lnTo>
                    <a:pt x="513942" y="0"/>
                  </a:lnTo>
                  <a:cubicBezTo>
                    <a:pt x="538793" y="0"/>
                    <a:pt x="559020" y="20196"/>
                    <a:pt x="559020" y="45103"/>
                  </a:cubicBezTo>
                  <a:lnTo>
                    <a:pt x="559020" y="329766"/>
                  </a:lnTo>
                  <a:cubicBezTo>
                    <a:pt x="559020" y="354577"/>
                    <a:pt x="538793" y="374773"/>
                    <a:pt x="513942" y="374773"/>
                  </a:cubicBezTo>
                  <a:lnTo>
                    <a:pt x="93794" y="374773"/>
                  </a:lnTo>
                  <a:cubicBezTo>
                    <a:pt x="68847" y="374773"/>
                    <a:pt x="48620" y="354577"/>
                    <a:pt x="48620" y="329766"/>
                  </a:cubicBezTo>
                  <a:lnTo>
                    <a:pt x="48620" y="45103"/>
                  </a:lnTo>
                  <a:cubicBezTo>
                    <a:pt x="48620" y="20196"/>
                    <a:pt x="68847" y="0"/>
                    <a:pt x="93794" y="0"/>
                  </a:cubicBezTo>
                  <a:close/>
                </a:path>
              </a:pathLst>
            </a:custGeom>
            <a:solidFill>
              <a:srgbClr val="0B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67E9F1E2-77D1-4BE6-B43A-B6EA4089CA53}"/>
              </a:ext>
            </a:extLst>
          </p:cNvPr>
          <p:cNvGrpSpPr/>
          <p:nvPr/>
        </p:nvGrpSpPr>
        <p:grpSpPr>
          <a:xfrm>
            <a:off x="448778" y="1213858"/>
            <a:ext cx="4309834" cy="588606"/>
            <a:chOff x="912010" y="1434317"/>
            <a:chExt cx="2549611" cy="588606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5F786E2F-8493-4B98-A019-4A98FBB92537}"/>
                </a:ext>
              </a:extLst>
            </p:cNvPr>
            <p:cNvGrpSpPr/>
            <p:nvPr/>
          </p:nvGrpSpPr>
          <p:grpSpPr>
            <a:xfrm>
              <a:off x="912010" y="1434317"/>
              <a:ext cx="2549611" cy="588606"/>
              <a:chOff x="589176" y="1891735"/>
              <a:chExt cx="2549611" cy="58860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D7D0BF19-42A0-47BE-B6E0-C1DBEE3F5895}"/>
                  </a:ext>
                </a:extLst>
              </p:cNvPr>
              <p:cNvGrpSpPr/>
              <p:nvPr/>
            </p:nvGrpSpPr>
            <p:grpSpPr>
              <a:xfrm>
                <a:off x="589176" y="2106775"/>
                <a:ext cx="2549611" cy="373566"/>
                <a:chOff x="811353" y="1796077"/>
                <a:chExt cx="2432971" cy="644757"/>
              </a:xfrm>
            </p:grpSpPr>
            <p:cxnSp>
              <p:nvCxnSpPr>
                <p:cNvPr id="99" name="直接连接符 98">
                  <a:extLst>
                    <a:ext uri="{FF2B5EF4-FFF2-40B4-BE49-F238E27FC236}">
                      <a16:creationId xmlns:a16="http://schemas.microsoft.com/office/drawing/2014/main" id="{E75846E6-229A-49F6-9BE9-D32C0AE57B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796077"/>
                  <a:ext cx="0" cy="641269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接连接符 99">
                  <a:extLst>
                    <a:ext uri="{FF2B5EF4-FFF2-40B4-BE49-F238E27FC236}">
                      <a16:creationId xmlns:a16="http://schemas.microsoft.com/office/drawing/2014/main" id="{B4A45E37-3D43-436D-AE68-A2F5F8FCC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2440833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接连接符 100">
                  <a:extLst>
                    <a:ext uri="{FF2B5EF4-FFF2-40B4-BE49-F238E27FC236}">
                      <a16:creationId xmlns:a16="http://schemas.microsoft.com/office/drawing/2014/main" id="{EF8E8FC1-1E24-4402-8D5E-D597EA9950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44324" y="1796077"/>
                  <a:ext cx="0" cy="644757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接连接符 101">
                  <a:extLst>
                    <a:ext uri="{FF2B5EF4-FFF2-40B4-BE49-F238E27FC236}">
                      <a16:creationId xmlns:a16="http://schemas.microsoft.com/office/drawing/2014/main" id="{93B81CC5-64F7-4A7B-8CD0-2E40576772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822372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8" name="矩形: 圆顶角 97">
                <a:extLst>
                  <a:ext uri="{FF2B5EF4-FFF2-40B4-BE49-F238E27FC236}">
                    <a16:creationId xmlns:a16="http://schemas.microsoft.com/office/drawing/2014/main" id="{F3C0CA25-09E5-4319-A1D8-DEF297512DCC}"/>
                  </a:ext>
                </a:extLst>
              </p:cNvPr>
              <p:cNvSpPr/>
              <p:nvPr/>
            </p:nvSpPr>
            <p:spPr>
              <a:xfrm>
                <a:off x="630810" y="1891735"/>
                <a:ext cx="2468161" cy="512681"/>
              </a:xfrm>
              <a:prstGeom prst="round2SameRect">
                <a:avLst/>
              </a:prstGeom>
              <a:solidFill>
                <a:srgbClr val="3263B1"/>
              </a:solidFill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00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2677F638-6D5E-4728-9B0E-EC3C62932183}"/>
                </a:ext>
              </a:extLst>
            </p:cNvPr>
            <p:cNvSpPr/>
            <p:nvPr/>
          </p:nvSpPr>
          <p:spPr>
            <a:xfrm>
              <a:off x="984462" y="1464437"/>
              <a:ext cx="24373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梯度下降</a:t>
              </a:r>
            </a:p>
          </p:txBody>
        </p:sp>
      </p:grpSp>
      <p:sp>
        <p:nvSpPr>
          <p:cNvPr id="54" name="任意多边形 54">
            <a:extLst>
              <a:ext uri="{FF2B5EF4-FFF2-40B4-BE49-F238E27FC236}">
                <a16:creationId xmlns:a16="http://schemas.microsoft.com/office/drawing/2014/main" id="{A1141A18-9F88-4AA4-9EFB-94417ED8CA98}"/>
              </a:ext>
            </a:extLst>
          </p:cNvPr>
          <p:cNvSpPr/>
          <p:nvPr/>
        </p:nvSpPr>
        <p:spPr>
          <a:xfrm>
            <a:off x="1732852" y="1822993"/>
            <a:ext cx="7766333" cy="3938434"/>
          </a:xfrm>
          <a:custGeom>
            <a:avLst/>
            <a:gdLst>
              <a:gd name="connsiteX0" fmla="*/ 0 w 7766333"/>
              <a:gd name="connsiteY0" fmla="*/ 300589 h 2929560"/>
              <a:gd name="connsiteX1" fmla="*/ 393700 w 7766333"/>
              <a:gd name="connsiteY1" fmla="*/ 1075289 h 2929560"/>
              <a:gd name="connsiteX2" fmla="*/ 393700 w 7766333"/>
              <a:gd name="connsiteY2" fmla="*/ 1075289 h 2929560"/>
              <a:gd name="connsiteX3" fmla="*/ 1371600 w 7766333"/>
              <a:gd name="connsiteY3" fmla="*/ 2040489 h 2929560"/>
              <a:gd name="connsiteX4" fmla="*/ 2933700 w 7766333"/>
              <a:gd name="connsiteY4" fmla="*/ 2142089 h 2929560"/>
              <a:gd name="connsiteX5" fmla="*/ 3987800 w 7766333"/>
              <a:gd name="connsiteY5" fmla="*/ 2510389 h 2929560"/>
              <a:gd name="connsiteX6" fmla="*/ 4737100 w 7766333"/>
              <a:gd name="connsiteY6" fmla="*/ 1938889 h 2929560"/>
              <a:gd name="connsiteX7" fmla="*/ 5435600 w 7766333"/>
              <a:gd name="connsiteY7" fmla="*/ 2027789 h 2929560"/>
              <a:gd name="connsiteX8" fmla="*/ 6426200 w 7766333"/>
              <a:gd name="connsiteY8" fmla="*/ 2929489 h 2929560"/>
              <a:gd name="connsiteX9" fmla="*/ 7175500 w 7766333"/>
              <a:gd name="connsiteY9" fmla="*/ 2065889 h 2929560"/>
              <a:gd name="connsiteX10" fmla="*/ 7696200 w 7766333"/>
              <a:gd name="connsiteY10" fmla="*/ 224389 h 2929560"/>
              <a:gd name="connsiteX11" fmla="*/ 7747000 w 7766333"/>
              <a:gd name="connsiteY11" fmla="*/ 97389 h 292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66333" h="2929560">
                <a:moveTo>
                  <a:pt x="0" y="300589"/>
                </a:moveTo>
                <a:lnTo>
                  <a:pt x="393700" y="1075289"/>
                </a:lnTo>
                <a:lnTo>
                  <a:pt x="393700" y="1075289"/>
                </a:lnTo>
                <a:cubicBezTo>
                  <a:pt x="556683" y="1236156"/>
                  <a:pt x="948267" y="1862689"/>
                  <a:pt x="1371600" y="2040489"/>
                </a:cubicBezTo>
                <a:cubicBezTo>
                  <a:pt x="1794933" y="2218289"/>
                  <a:pt x="2497667" y="2063772"/>
                  <a:pt x="2933700" y="2142089"/>
                </a:cubicBezTo>
                <a:cubicBezTo>
                  <a:pt x="3369733" y="2220406"/>
                  <a:pt x="3687233" y="2544256"/>
                  <a:pt x="3987800" y="2510389"/>
                </a:cubicBezTo>
                <a:cubicBezTo>
                  <a:pt x="4288367" y="2476522"/>
                  <a:pt x="4495800" y="2019322"/>
                  <a:pt x="4737100" y="1938889"/>
                </a:cubicBezTo>
                <a:cubicBezTo>
                  <a:pt x="4978400" y="1858456"/>
                  <a:pt x="5154083" y="1862689"/>
                  <a:pt x="5435600" y="2027789"/>
                </a:cubicBezTo>
                <a:cubicBezTo>
                  <a:pt x="5717117" y="2192889"/>
                  <a:pt x="6136217" y="2923139"/>
                  <a:pt x="6426200" y="2929489"/>
                </a:cubicBezTo>
                <a:cubicBezTo>
                  <a:pt x="6716183" y="2935839"/>
                  <a:pt x="6963833" y="2516739"/>
                  <a:pt x="7175500" y="2065889"/>
                </a:cubicBezTo>
                <a:cubicBezTo>
                  <a:pt x="7387167" y="1615039"/>
                  <a:pt x="7600950" y="552472"/>
                  <a:pt x="7696200" y="224389"/>
                </a:cubicBezTo>
                <a:cubicBezTo>
                  <a:pt x="7791450" y="-103694"/>
                  <a:pt x="7769225" y="-3153"/>
                  <a:pt x="7747000" y="97389"/>
                </a:cubicBezTo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5" name="直線接點 42">
            <a:extLst>
              <a:ext uri="{FF2B5EF4-FFF2-40B4-BE49-F238E27FC236}">
                <a16:creationId xmlns:a16="http://schemas.microsoft.com/office/drawing/2014/main" id="{7EDB6FF3-AB9E-4516-A96F-862CCD1E5723}"/>
              </a:ext>
            </a:extLst>
          </p:cNvPr>
          <p:cNvCxnSpPr>
            <a:stCxn id="76" idx="4"/>
          </p:cNvCxnSpPr>
          <p:nvPr/>
        </p:nvCxnSpPr>
        <p:spPr>
          <a:xfrm flipH="1">
            <a:off x="8141880" y="5836992"/>
            <a:ext cx="3246" cy="194512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41">
            <a:extLst>
              <a:ext uri="{FF2B5EF4-FFF2-40B4-BE49-F238E27FC236}">
                <a16:creationId xmlns:a16="http://schemas.microsoft.com/office/drawing/2014/main" id="{B8A4F23B-49EB-4817-B364-6977357C54BC}"/>
              </a:ext>
            </a:extLst>
          </p:cNvPr>
          <p:cNvCxnSpPr>
            <a:stCxn id="79" idx="4"/>
            <a:endCxn id="72" idx="0"/>
          </p:cNvCxnSpPr>
          <p:nvPr/>
        </p:nvCxnSpPr>
        <p:spPr>
          <a:xfrm>
            <a:off x="5331324" y="5130357"/>
            <a:ext cx="10780" cy="77350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40">
            <a:extLst>
              <a:ext uri="{FF2B5EF4-FFF2-40B4-BE49-F238E27FC236}">
                <a16:creationId xmlns:a16="http://schemas.microsoft.com/office/drawing/2014/main" id="{888CFD11-FA5D-4F18-839C-BACB1C114CEB}"/>
              </a:ext>
            </a:extLst>
          </p:cNvPr>
          <p:cNvCxnSpPr>
            <a:stCxn id="78" idx="4"/>
            <a:endCxn id="71" idx="0"/>
          </p:cNvCxnSpPr>
          <p:nvPr/>
        </p:nvCxnSpPr>
        <p:spPr>
          <a:xfrm>
            <a:off x="3606525" y="4780410"/>
            <a:ext cx="7113" cy="1147898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6">
            <a:extLst>
              <a:ext uri="{FF2B5EF4-FFF2-40B4-BE49-F238E27FC236}">
                <a16:creationId xmlns:a16="http://schemas.microsoft.com/office/drawing/2014/main" id="{1E51CF21-CF5E-49E6-81ED-0BF7F7A703BC}"/>
              </a:ext>
            </a:extLst>
          </p:cNvPr>
          <p:cNvCxnSpPr>
            <a:stCxn id="77" idx="4"/>
          </p:cNvCxnSpPr>
          <p:nvPr/>
        </p:nvCxnSpPr>
        <p:spPr>
          <a:xfrm flipH="1">
            <a:off x="2101709" y="3297812"/>
            <a:ext cx="6210" cy="263376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26">
            <a:extLst>
              <a:ext uri="{FF2B5EF4-FFF2-40B4-BE49-F238E27FC236}">
                <a16:creationId xmlns:a16="http://schemas.microsoft.com/office/drawing/2014/main" id="{B155F8F6-8011-48FF-8A08-9813CBE0DD3A}"/>
              </a:ext>
            </a:extLst>
          </p:cNvPr>
          <p:cNvCxnSpPr/>
          <p:nvPr/>
        </p:nvCxnSpPr>
        <p:spPr>
          <a:xfrm>
            <a:off x="2209768" y="5900354"/>
            <a:ext cx="676977" cy="0"/>
          </a:xfrm>
          <a:prstGeom prst="straightConnector1">
            <a:avLst/>
          </a:prstGeom>
          <a:ln w="63500">
            <a:solidFill>
              <a:srgbClr val="5175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4">
            <a:extLst>
              <a:ext uri="{FF2B5EF4-FFF2-40B4-BE49-F238E27FC236}">
                <a16:creationId xmlns:a16="http://schemas.microsoft.com/office/drawing/2014/main" id="{0223A0F3-85E7-4385-A958-754CF3399631}"/>
              </a:ext>
            </a:extLst>
          </p:cNvPr>
          <p:cNvCxnSpPr/>
          <p:nvPr/>
        </p:nvCxnSpPr>
        <p:spPr>
          <a:xfrm>
            <a:off x="1210617" y="6042066"/>
            <a:ext cx="84280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13">
            <a:extLst>
              <a:ext uri="{FF2B5EF4-FFF2-40B4-BE49-F238E27FC236}">
                <a16:creationId xmlns:a16="http://schemas.microsoft.com/office/drawing/2014/main" id="{34EE7E31-1F35-498B-8D43-FAE5D05050A7}"/>
              </a:ext>
            </a:extLst>
          </p:cNvPr>
          <p:cNvCxnSpPr/>
          <p:nvPr/>
        </p:nvCxnSpPr>
        <p:spPr>
          <a:xfrm flipV="1">
            <a:off x="1628849" y="1888424"/>
            <a:ext cx="0" cy="436280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字方塊 9">
            <a:extLst>
              <a:ext uri="{FF2B5EF4-FFF2-40B4-BE49-F238E27FC236}">
                <a16:creationId xmlns:a16="http://schemas.microsoft.com/office/drawing/2014/main" id="{DB4B2C2E-626B-44C2-9310-9EF653A90FFD}"/>
              </a:ext>
            </a:extLst>
          </p:cNvPr>
          <p:cNvSpPr txBox="1"/>
          <p:nvPr/>
        </p:nvSpPr>
        <p:spPr>
          <a:xfrm>
            <a:off x="1579984" y="1798584"/>
            <a:ext cx="96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总损失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字方塊 16">
            <a:extLst>
              <a:ext uri="{FF2B5EF4-FFF2-40B4-BE49-F238E27FC236}">
                <a16:creationId xmlns:a16="http://schemas.microsoft.com/office/drawing/2014/main" id="{60D5434D-98A2-4B35-996E-94076CE9681A}"/>
              </a:ext>
            </a:extLst>
          </p:cNvPr>
          <p:cNvSpPr txBox="1"/>
          <p:nvPr/>
        </p:nvSpPr>
        <p:spPr>
          <a:xfrm>
            <a:off x="4673092" y="6215899"/>
            <a:ext cx="51957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神经网络参数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字方塊 10">
            <a:extLst>
              <a:ext uri="{FF2B5EF4-FFF2-40B4-BE49-F238E27FC236}">
                <a16:creationId xmlns:a16="http://schemas.microsoft.com/office/drawing/2014/main" id="{21BC36EB-4CA5-4973-8C36-C29EDC15C0C9}"/>
              </a:ext>
            </a:extLst>
          </p:cNvPr>
          <p:cNvSpPr txBox="1"/>
          <p:nvPr/>
        </p:nvSpPr>
        <p:spPr>
          <a:xfrm>
            <a:off x="2922315" y="2329018"/>
            <a:ext cx="2549506" cy="400110"/>
          </a:xfrm>
          <a:prstGeom prst="rect">
            <a:avLst/>
          </a:prstGeom>
          <a:solidFill>
            <a:srgbClr val="B0E8B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初始值下的总损失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字方塊 21">
            <a:extLst>
              <a:ext uri="{FF2B5EF4-FFF2-40B4-BE49-F238E27FC236}">
                <a16:creationId xmlns:a16="http://schemas.microsoft.com/office/drawing/2014/main" id="{4AC487C2-B0D9-4236-AE9B-73CB1B0CEC3B}"/>
              </a:ext>
            </a:extLst>
          </p:cNvPr>
          <p:cNvSpPr txBox="1"/>
          <p:nvPr/>
        </p:nvSpPr>
        <p:spPr>
          <a:xfrm>
            <a:off x="7175290" y="4032500"/>
            <a:ext cx="1730944" cy="400110"/>
          </a:xfrm>
          <a:prstGeom prst="rect">
            <a:avLst/>
          </a:prstGeom>
          <a:solidFill>
            <a:srgbClr val="F6B89D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总损失值最小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字方塊 32">
            <a:extLst>
              <a:ext uri="{FF2B5EF4-FFF2-40B4-BE49-F238E27FC236}">
                <a16:creationId xmlns:a16="http://schemas.microsoft.com/office/drawing/2014/main" id="{8DE26793-A45F-4CA6-B73C-22CDD81CE060}"/>
              </a:ext>
            </a:extLst>
          </p:cNvPr>
          <p:cNvSpPr txBox="1"/>
          <p:nvPr/>
        </p:nvSpPr>
        <p:spPr>
          <a:xfrm>
            <a:off x="3263981" y="3256514"/>
            <a:ext cx="2212075" cy="400110"/>
          </a:xfrm>
          <a:prstGeom prst="rect">
            <a:avLst/>
          </a:prstGeom>
          <a:solidFill>
            <a:srgbClr val="6EBF96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总损失变小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7" name="直線單箭頭接點 33">
            <a:extLst>
              <a:ext uri="{FF2B5EF4-FFF2-40B4-BE49-F238E27FC236}">
                <a16:creationId xmlns:a16="http://schemas.microsoft.com/office/drawing/2014/main" id="{F93D32DB-3992-4513-813E-594C74968790}"/>
              </a:ext>
            </a:extLst>
          </p:cNvPr>
          <p:cNvCxnSpPr/>
          <p:nvPr/>
        </p:nvCxnSpPr>
        <p:spPr>
          <a:xfrm flipH="1" flipV="1">
            <a:off x="8119981" y="4736369"/>
            <a:ext cx="12227" cy="815952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35">
            <a:extLst>
              <a:ext uri="{FF2B5EF4-FFF2-40B4-BE49-F238E27FC236}">
                <a16:creationId xmlns:a16="http://schemas.microsoft.com/office/drawing/2014/main" id="{D3294AB7-5EEB-4462-8D2F-A7FB33E30DC6}"/>
              </a:ext>
            </a:extLst>
          </p:cNvPr>
          <p:cNvCxnSpPr/>
          <p:nvPr/>
        </p:nvCxnSpPr>
        <p:spPr>
          <a:xfrm flipV="1">
            <a:off x="3607235" y="3818720"/>
            <a:ext cx="6402" cy="69361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36">
            <a:extLst>
              <a:ext uri="{FF2B5EF4-FFF2-40B4-BE49-F238E27FC236}">
                <a16:creationId xmlns:a16="http://schemas.microsoft.com/office/drawing/2014/main" id="{57DCFC00-3EC8-4B87-AE83-95735537F7BC}"/>
              </a:ext>
            </a:extLst>
          </p:cNvPr>
          <p:cNvCxnSpPr/>
          <p:nvPr/>
        </p:nvCxnSpPr>
        <p:spPr>
          <a:xfrm flipV="1">
            <a:off x="2223234" y="2805762"/>
            <a:ext cx="690532" cy="30172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橢圓 34">
            <a:extLst>
              <a:ext uri="{FF2B5EF4-FFF2-40B4-BE49-F238E27FC236}">
                <a16:creationId xmlns:a16="http://schemas.microsoft.com/office/drawing/2014/main" id="{9988BE2E-0C66-493E-BE18-CBBC3008A68C}"/>
              </a:ext>
            </a:extLst>
          </p:cNvPr>
          <p:cNvSpPr/>
          <p:nvPr/>
        </p:nvSpPr>
        <p:spPr>
          <a:xfrm>
            <a:off x="1993651" y="5934007"/>
            <a:ext cx="216117" cy="21611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橢圓 37">
            <a:extLst>
              <a:ext uri="{FF2B5EF4-FFF2-40B4-BE49-F238E27FC236}">
                <a16:creationId xmlns:a16="http://schemas.microsoft.com/office/drawing/2014/main" id="{4FF9DF6F-891B-4EAB-9DAE-225A3A8F19CB}"/>
              </a:ext>
            </a:extLst>
          </p:cNvPr>
          <p:cNvSpPr/>
          <p:nvPr/>
        </p:nvSpPr>
        <p:spPr>
          <a:xfrm>
            <a:off x="3505579" y="5928308"/>
            <a:ext cx="216117" cy="21611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橢圓 38">
            <a:extLst>
              <a:ext uri="{FF2B5EF4-FFF2-40B4-BE49-F238E27FC236}">
                <a16:creationId xmlns:a16="http://schemas.microsoft.com/office/drawing/2014/main" id="{2725EBF9-6F82-4173-8A68-0DB847BE1B2A}"/>
              </a:ext>
            </a:extLst>
          </p:cNvPr>
          <p:cNvSpPr/>
          <p:nvPr/>
        </p:nvSpPr>
        <p:spPr>
          <a:xfrm>
            <a:off x="5234045" y="5903860"/>
            <a:ext cx="216117" cy="21611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橢圓 39">
            <a:extLst>
              <a:ext uri="{FF2B5EF4-FFF2-40B4-BE49-F238E27FC236}">
                <a16:creationId xmlns:a16="http://schemas.microsoft.com/office/drawing/2014/main" id="{A6530CB2-6287-485B-8389-7678E5E67D75}"/>
              </a:ext>
            </a:extLst>
          </p:cNvPr>
          <p:cNvSpPr/>
          <p:nvPr/>
        </p:nvSpPr>
        <p:spPr>
          <a:xfrm>
            <a:off x="8037323" y="5937166"/>
            <a:ext cx="216117" cy="21611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右箭头 47">
            <a:extLst>
              <a:ext uri="{FF2B5EF4-FFF2-40B4-BE49-F238E27FC236}">
                <a16:creationId xmlns:a16="http://schemas.microsoft.com/office/drawing/2014/main" id="{7825FB89-B05C-4123-B6AF-D0A24EDB9145}"/>
              </a:ext>
            </a:extLst>
          </p:cNvPr>
          <p:cNvSpPr/>
          <p:nvPr/>
        </p:nvSpPr>
        <p:spPr>
          <a:xfrm>
            <a:off x="1732852" y="5049642"/>
            <a:ext cx="5274334" cy="946634"/>
          </a:xfrm>
          <a:prstGeom prst="rightArrow">
            <a:avLst/>
          </a:prstGeom>
          <a:solidFill>
            <a:srgbClr val="51756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通过调节参数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，逐步逼近总损失最小值</a:t>
            </a:r>
          </a:p>
        </p:txBody>
      </p:sp>
      <p:cxnSp>
        <p:nvCxnSpPr>
          <p:cNvPr id="75" name="直線單箭頭接點 35">
            <a:extLst>
              <a:ext uri="{FF2B5EF4-FFF2-40B4-BE49-F238E27FC236}">
                <a16:creationId xmlns:a16="http://schemas.microsoft.com/office/drawing/2014/main" id="{29F0BB56-01EB-47EC-AF9C-B7C5DC5688DD}"/>
              </a:ext>
            </a:extLst>
          </p:cNvPr>
          <p:cNvCxnSpPr/>
          <p:nvPr/>
        </p:nvCxnSpPr>
        <p:spPr>
          <a:xfrm flipH="1" flipV="1">
            <a:off x="5330005" y="3870384"/>
            <a:ext cx="12098" cy="91002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20">
            <a:extLst>
              <a:ext uri="{FF2B5EF4-FFF2-40B4-BE49-F238E27FC236}">
                <a16:creationId xmlns:a16="http://schemas.microsoft.com/office/drawing/2014/main" id="{FF5AE1C1-43C0-473B-8355-2181B775E2FE}"/>
              </a:ext>
            </a:extLst>
          </p:cNvPr>
          <p:cNvSpPr/>
          <p:nvPr/>
        </p:nvSpPr>
        <p:spPr>
          <a:xfrm>
            <a:off x="8037067" y="5610134"/>
            <a:ext cx="216118" cy="2268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橢圓 20">
            <a:extLst>
              <a:ext uri="{FF2B5EF4-FFF2-40B4-BE49-F238E27FC236}">
                <a16:creationId xmlns:a16="http://schemas.microsoft.com/office/drawing/2014/main" id="{FF2DA2FF-BBF9-4697-AF4B-BF9E62F6D02D}"/>
              </a:ext>
            </a:extLst>
          </p:cNvPr>
          <p:cNvSpPr/>
          <p:nvPr/>
        </p:nvSpPr>
        <p:spPr>
          <a:xfrm>
            <a:off x="1999860" y="3070954"/>
            <a:ext cx="216118" cy="2268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橢圓 20">
            <a:extLst>
              <a:ext uri="{FF2B5EF4-FFF2-40B4-BE49-F238E27FC236}">
                <a16:creationId xmlns:a16="http://schemas.microsoft.com/office/drawing/2014/main" id="{44FC17DC-8B68-46B7-876E-00892768F607}"/>
              </a:ext>
            </a:extLst>
          </p:cNvPr>
          <p:cNvSpPr/>
          <p:nvPr/>
        </p:nvSpPr>
        <p:spPr>
          <a:xfrm>
            <a:off x="3498466" y="4553552"/>
            <a:ext cx="216118" cy="2268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橢圓 20">
            <a:extLst>
              <a:ext uri="{FF2B5EF4-FFF2-40B4-BE49-F238E27FC236}">
                <a16:creationId xmlns:a16="http://schemas.microsoft.com/office/drawing/2014/main" id="{BA9CAF37-5F83-4F32-98EA-A486DAB9F490}"/>
              </a:ext>
            </a:extLst>
          </p:cNvPr>
          <p:cNvSpPr/>
          <p:nvPr/>
        </p:nvSpPr>
        <p:spPr>
          <a:xfrm>
            <a:off x="5223265" y="4903499"/>
            <a:ext cx="216118" cy="2268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83330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直線單箭頭接點 27">
            <a:extLst>
              <a:ext uri="{FF2B5EF4-FFF2-40B4-BE49-F238E27FC236}">
                <a16:creationId xmlns:a16="http://schemas.microsoft.com/office/drawing/2014/main" id="{2853722E-9071-47DD-8B43-90AD51D6C2C3}"/>
              </a:ext>
            </a:extLst>
          </p:cNvPr>
          <p:cNvCxnSpPr/>
          <p:nvPr/>
        </p:nvCxnSpPr>
        <p:spPr>
          <a:xfrm>
            <a:off x="564527" y="5835036"/>
            <a:ext cx="8281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E723838E-E5E1-41D2-B211-07930A053849}"/>
              </a:ext>
            </a:extLst>
          </p:cNvPr>
          <p:cNvGrpSpPr/>
          <p:nvPr/>
        </p:nvGrpSpPr>
        <p:grpSpPr>
          <a:xfrm>
            <a:off x="723553" y="308620"/>
            <a:ext cx="3716053" cy="584901"/>
            <a:chOff x="698153" y="503365"/>
            <a:chExt cx="3716053" cy="584901"/>
          </a:xfrm>
        </p:grpSpPr>
        <p:sp>
          <p:nvSpPr>
            <p:cNvPr id="88" name="矩形: 圆角 87">
              <a:extLst>
                <a:ext uri="{FF2B5EF4-FFF2-40B4-BE49-F238E27FC236}">
                  <a16:creationId xmlns:a16="http://schemas.microsoft.com/office/drawing/2014/main" id="{79712456-EBED-4896-AA8D-449446B852F3}"/>
                </a:ext>
              </a:extLst>
            </p:cNvPr>
            <p:cNvSpPr/>
            <p:nvPr/>
          </p:nvSpPr>
          <p:spPr>
            <a:xfrm>
              <a:off x="698153" y="503539"/>
              <a:ext cx="3716053" cy="584727"/>
            </a:xfrm>
            <a:prstGeom prst="roundRect">
              <a:avLst>
                <a:gd name="adj" fmla="val 50000"/>
              </a:avLst>
            </a:prstGeom>
            <a:solidFill>
              <a:srgbClr val="23B3D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89" name="Freeform 15">
              <a:extLst>
                <a:ext uri="{FF2B5EF4-FFF2-40B4-BE49-F238E27FC236}">
                  <a16:creationId xmlns:a16="http://schemas.microsoft.com/office/drawing/2014/main" id="{A431F8F7-79CF-4D6B-94C5-3D4525BC70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7045" y="651459"/>
              <a:ext cx="279141" cy="285788"/>
            </a:xfrm>
            <a:custGeom>
              <a:avLst/>
              <a:gdLst>
                <a:gd name="T0" fmla="*/ 224 w 411"/>
                <a:gd name="T1" fmla="*/ 346 h 411"/>
                <a:gd name="T2" fmla="*/ 193 w 411"/>
                <a:gd name="T3" fmla="*/ 320 h 411"/>
                <a:gd name="T4" fmla="*/ 272 w 411"/>
                <a:gd name="T5" fmla="*/ 227 h 411"/>
                <a:gd name="T6" fmla="*/ 67 w 411"/>
                <a:gd name="T7" fmla="*/ 227 h 411"/>
                <a:gd name="T8" fmla="*/ 67 w 411"/>
                <a:gd name="T9" fmla="*/ 183 h 411"/>
                <a:gd name="T10" fmla="*/ 272 w 411"/>
                <a:gd name="T11" fmla="*/ 183 h 411"/>
                <a:gd name="T12" fmla="*/ 193 w 411"/>
                <a:gd name="T13" fmla="*/ 91 h 411"/>
                <a:gd name="T14" fmla="*/ 224 w 411"/>
                <a:gd name="T15" fmla="*/ 64 h 411"/>
                <a:gd name="T16" fmla="*/ 345 w 411"/>
                <a:gd name="T17" fmla="*/ 205 h 411"/>
                <a:gd name="T18" fmla="*/ 224 w 411"/>
                <a:gd name="T19" fmla="*/ 346 h 411"/>
                <a:gd name="T20" fmla="*/ 206 w 411"/>
                <a:gd name="T21" fmla="*/ 0 h 411"/>
                <a:gd name="T22" fmla="*/ 411 w 411"/>
                <a:gd name="T23" fmla="*/ 205 h 411"/>
                <a:gd name="T24" fmla="*/ 206 w 411"/>
                <a:gd name="T25" fmla="*/ 411 h 411"/>
                <a:gd name="T26" fmla="*/ 0 w 411"/>
                <a:gd name="T27" fmla="*/ 205 h 411"/>
                <a:gd name="T28" fmla="*/ 206 w 411"/>
                <a:gd name="T29" fmla="*/ 0 h 411"/>
                <a:gd name="T30" fmla="*/ 206 w 411"/>
                <a:gd name="T31" fmla="*/ 26 h 411"/>
                <a:gd name="T32" fmla="*/ 385 w 411"/>
                <a:gd name="T33" fmla="*/ 205 h 411"/>
                <a:gd name="T34" fmla="*/ 206 w 411"/>
                <a:gd name="T35" fmla="*/ 385 h 411"/>
                <a:gd name="T36" fmla="*/ 27 w 411"/>
                <a:gd name="T37" fmla="*/ 205 h 411"/>
                <a:gd name="T38" fmla="*/ 206 w 411"/>
                <a:gd name="T39" fmla="*/ 2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1" h="411">
                  <a:moveTo>
                    <a:pt x="224" y="346"/>
                  </a:moveTo>
                  <a:lnTo>
                    <a:pt x="193" y="320"/>
                  </a:lnTo>
                  <a:lnTo>
                    <a:pt x="272" y="227"/>
                  </a:lnTo>
                  <a:lnTo>
                    <a:pt x="67" y="227"/>
                  </a:lnTo>
                  <a:lnTo>
                    <a:pt x="67" y="183"/>
                  </a:lnTo>
                  <a:lnTo>
                    <a:pt x="272" y="183"/>
                  </a:lnTo>
                  <a:lnTo>
                    <a:pt x="193" y="91"/>
                  </a:lnTo>
                  <a:lnTo>
                    <a:pt x="224" y="64"/>
                  </a:lnTo>
                  <a:lnTo>
                    <a:pt x="345" y="205"/>
                  </a:lnTo>
                  <a:lnTo>
                    <a:pt x="224" y="346"/>
                  </a:lnTo>
                  <a:close/>
                  <a:moveTo>
                    <a:pt x="206" y="0"/>
                  </a:moveTo>
                  <a:cubicBezTo>
                    <a:pt x="319" y="0"/>
                    <a:pt x="411" y="92"/>
                    <a:pt x="411" y="205"/>
                  </a:cubicBezTo>
                  <a:cubicBezTo>
                    <a:pt x="411" y="319"/>
                    <a:pt x="319" y="411"/>
                    <a:pt x="206" y="411"/>
                  </a:cubicBezTo>
                  <a:cubicBezTo>
                    <a:pt x="92" y="411"/>
                    <a:pt x="0" y="319"/>
                    <a:pt x="0" y="205"/>
                  </a:cubicBezTo>
                  <a:cubicBezTo>
                    <a:pt x="0" y="92"/>
                    <a:pt x="92" y="0"/>
                    <a:pt x="206" y="0"/>
                  </a:cubicBezTo>
                  <a:close/>
                  <a:moveTo>
                    <a:pt x="206" y="26"/>
                  </a:moveTo>
                  <a:cubicBezTo>
                    <a:pt x="305" y="26"/>
                    <a:pt x="385" y="106"/>
                    <a:pt x="385" y="205"/>
                  </a:cubicBezTo>
                  <a:cubicBezTo>
                    <a:pt x="385" y="304"/>
                    <a:pt x="305" y="385"/>
                    <a:pt x="206" y="385"/>
                  </a:cubicBezTo>
                  <a:cubicBezTo>
                    <a:pt x="107" y="385"/>
                    <a:pt x="27" y="304"/>
                    <a:pt x="27" y="205"/>
                  </a:cubicBezTo>
                  <a:cubicBezTo>
                    <a:pt x="27" y="106"/>
                    <a:pt x="107" y="26"/>
                    <a:pt x="206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90" name="TextBox 108">
              <a:extLst>
                <a:ext uri="{FF2B5EF4-FFF2-40B4-BE49-F238E27FC236}">
                  <a16:creationId xmlns:a16="http://schemas.microsoft.com/office/drawing/2014/main" id="{F5884A2B-BAED-4539-B6F3-745524FDDD3F}"/>
                </a:ext>
              </a:extLst>
            </p:cNvPr>
            <p:cNvSpPr txBox="1"/>
            <p:nvPr/>
          </p:nvSpPr>
          <p:spPr>
            <a:xfrm>
              <a:off x="1358178" y="503365"/>
              <a:ext cx="2646782" cy="584727"/>
            </a:xfrm>
            <a:prstGeom prst="rect">
              <a:avLst/>
            </a:prstGeom>
            <a:noFill/>
          </p:spPr>
          <p:txBody>
            <a:bodyPr wrap="none" lIns="91392" tIns="45696" rIns="91392" bIns="45696" rtlCol="0" anchor="ctr">
              <a:spAutoFit/>
            </a:bodyPr>
            <a:lstStyle/>
            <a:p>
              <a:r>
                <a:rPr lang="zh-CN" altLang="en-US" sz="3200" b="1" dirty="0">
                  <a:solidFill>
                    <a:srgbClr val="F8F8F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人工神经网络</a:t>
              </a:r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8E518023-D079-497A-9CA8-33425B923670}"/>
              </a:ext>
            </a:extLst>
          </p:cNvPr>
          <p:cNvGrpSpPr/>
          <p:nvPr/>
        </p:nvGrpSpPr>
        <p:grpSpPr>
          <a:xfrm>
            <a:off x="449413" y="243093"/>
            <a:ext cx="704498" cy="716130"/>
            <a:chOff x="424013" y="437838"/>
            <a:chExt cx="704498" cy="716130"/>
          </a:xfrm>
        </p:grpSpPr>
        <p:sp>
          <p:nvSpPr>
            <p:cNvPr id="92" name="Oval 12">
              <a:extLst>
                <a:ext uri="{FF2B5EF4-FFF2-40B4-BE49-F238E27FC236}">
                  <a16:creationId xmlns:a16="http://schemas.microsoft.com/office/drawing/2014/main" id="{3D7C6225-D109-4666-B959-0BDACF286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13" y="437838"/>
              <a:ext cx="704498" cy="716130"/>
            </a:xfrm>
            <a:prstGeom prst="ellipse">
              <a:avLst/>
            </a:prstGeom>
            <a:solidFill>
              <a:srgbClr val="0A2C70"/>
            </a:solidFill>
            <a:ln w="63500">
              <a:solidFill>
                <a:srgbClr val="F3F8FB"/>
              </a:solidFill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93" name="椭圆 11">
              <a:extLst>
                <a:ext uri="{FF2B5EF4-FFF2-40B4-BE49-F238E27FC236}">
                  <a16:creationId xmlns:a16="http://schemas.microsoft.com/office/drawing/2014/main" id="{90BCC2EA-F498-4837-A26A-39BE33B34960}"/>
                </a:ext>
              </a:extLst>
            </p:cNvPr>
            <p:cNvSpPr/>
            <p:nvPr/>
          </p:nvSpPr>
          <p:spPr>
            <a:xfrm>
              <a:off x="535308" y="624636"/>
              <a:ext cx="457200" cy="339435"/>
            </a:xfrm>
            <a:custGeom>
              <a:avLst/>
              <a:gdLst>
                <a:gd name="connsiteX0" fmla="*/ 16373 w 607639"/>
                <a:gd name="connsiteY0" fmla="*/ 391850 h 451125"/>
                <a:gd name="connsiteX1" fmla="*/ 591266 w 607639"/>
                <a:gd name="connsiteY1" fmla="*/ 391850 h 451125"/>
                <a:gd name="connsiteX2" fmla="*/ 607639 w 607639"/>
                <a:gd name="connsiteY2" fmla="*/ 408208 h 451125"/>
                <a:gd name="connsiteX3" fmla="*/ 564684 w 607639"/>
                <a:gd name="connsiteY3" fmla="*/ 451125 h 451125"/>
                <a:gd name="connsiteX4" fmla="*/ 42955 w 607639"/>
                <a:gd name="connsiteY4" fmla="*/ 451125 h 451125"/>
                <a:gd name="connsiteX5" fmla="*/ 0 w 607639"/>
                <a:gd name="connsiteY5" fmla="*/ 408208 h 451125"/>
                <a:gd name="connsiteX6" fmla="*/ 16373 w 607639"/>
                <a:gd name="connsiteY6" fmla="*/ 391850 h 451125"/>
                <a:gd name="connsiteX7" fmla="*/ 243452 w 607639"/>
                <a:gd name="connsiteY7" fmla="*/ 119577 h 451125"/>
                <a:gd name="connsiteX8" fmla="*/ 349014 w 607639"/>
                <a:gd name="connsiteY8" fmla="*/ 156328 h 451125"/>
                <a:gd name="connsiteX9" fmla="*/ 352867 w 607639"/>
                <a:gd name="connsiteY9" fmla="*/ 161234 h 451125"/>
                <a:gd name="connsiteX10" fmla="*/ 350074 w 607639"/>
                <a:gd name="connsiteY10" fmla="*/ 166911 h 451125"/>
                <a:gd name="connsiteX11" fmla="*/ 327054 w 607639"/>
                <a:gd name="connsiteY11" fmla="*/ 180765 h 451125"/>
                <a:gd name="connsiteX12" fmla="*/ 370300 w 607639"/>
                <a:gd name="connsiteY12" fmla="*/ 223866 h 451125"/>
                <a:gd name="connsiteX13" fmla="*/ 370300 w 607639"/>
                <a:gd name="connsiteY13" fmla="*/ 232236 h 451125"/>
                <a:gd name="connsiteX14" fmla="*/ 348725 w 607639"/>
                <a:gd name="connsiteY14" fmla="*/ 253786 h 451125"/>
                <a:gd name="connsiteX15" fmla="*/ 344487 w 607639"/>
                <a:gd name="connsiteY15" fmla="*/ 255518 h 451125"/>
                <a:gd name="connsiteX16" fmla="*/ 340346 w 607639"/>
                <a:gd name="connsiteY16" fmla="*/ 253786 h 451125"/>
                <a:gd name="connsiteX17" fmla="*/ 297196 w 607639"/>
                <a:gd name="connsiteY17" fmla="*/ 210685 h 451125"/>
                <a:gd name="connsiteX18" fmla="*/ 283327 w 607639"/>
                <a:gd name="connsiteY18" fmla="*/ 233583 h 451125"/>
                <a:gd name="connsiteX19" fmla="*/ 277644 w 607639"/>
                <a:gd name="connsiteY19" fmla="*/ 236373 h 451125"/>
                <a:gd name="connsiteX20" fmla="*/ 272636 w 607639"/>
                <a:gd name="connsiteY20" fmla="*/ 232428 h 451125"/>
                <a:gd name="connsiteX21" fmla="*/ 235939 w 607639"/>
                <a:gd name="connsiteY21" fmla="*/ 127081 h 451125"/>
                <a:gd name="connsiteX22" fmla="*/ 237384 w 607639"/>
                <a:gd name="connsiteY22" fmla="*/ 121020 h 451125"/>
                <a:gd name="connsiteX23" fmla="*/ 243452 w 607639"/>
                <a:gd name="connsiteY23" fmla="*/ 119577 h 451125"/>
                <a:gd name="connsiteX24" fmla="*/ 93794 w 607639"/>
                <a:gd name="connsiteY24" fmla="*/ 41738 h 451125"/>
                <a:gd name="connsiteX25" fmla="*/ 90423 w 607639"/>
                <a:gd name="connsiteY25" fmla="*/ 45103 h 451125"/>
                <a:gd name="connsiteX26" fmla="*/ 90423 w 607639"/>
                <a:gd name="connsiteY26" fmla="*/ 329766 h 451125"/>
                <a:gd name="connsiteX27" fmla="*/ 93794 w 607639"/>
                <a:gd name="connsiteY27" fmla="*/ 333035 h 451125"/>
                <a:gd name="connsiteX28" fmla="*/ 513942 w 607639"/>
                <a:gd name="connsiteY28" fmla="*/ 333035 h 451125"/>
                <a:gd name="connsiteX29" fmla="*/ 517217 w 607639"/>
                <a:gd name="connsiteY29" fmla="*/ 329766 h 451125"/>
                <a:gd name="connsiteX30" fmla="*/ 517217 w 607639"/>
                <a:gd name="connsiteY30" fmla="*/ 45103 h 451125"/>
                <a:gd name="connsiteX31" fmla="*/ 513942 w 607639"/>
                <a:gd name="connsiteY31" fmla="*/ 41738 h 451125"/>
                <a:gd name="connsiteX32" fmla="*/ 93794 w 607639"/>
                <a:gd name="connsiteY32" fmla="*/ 0 h 451125"/>
                <a:gd name="connsiteX33" fmla="*/ 513942 w 607639"/>
                <a:gd name="connsiteY33" fmla="*/ 0 h 451125"/>
                <a:gd name="connsiteX34" fmla="*/ 559020 w 607639"/>
                <a:gd name="connsiteY34" fmla="*/ 45103 h 451125"/>
                <a:gd name="connsiteX35" fmla="*/ 559020 w 607639"/>
                <a:gd name="connsiteY35" fmla="*/ 329766 h 451125"/>
                <a:gd name="connsiteX36" fmla="*/ 513942 w 607639"/>
                <a:gd name="connsiteY36" fmla="*/ 374773 h 451125"/>
                <a:gd name="connsiteX37" fmla="*/ 93794 w 607639"/>
                <a:gd name="connsiteY37" fmla="*/ 374773 h 451125"/>
                <a:gd name="connsiteX38" fmla="*/ 48620 w 607639"/>
                <a:gd name="connsiteY38" fmla="*/ 329766 h 451125"/>
                <a:gd name="connsiteX39" fmla="*/ 48620 w 607639"/>
                <a:gd name="connsiteY39" fmla="*/ 45103 h 451125"/>
                <a:gd name="connsiteX40" fmla="*/ 93794 w 607639"/>
                <a:gd name="connsiteY40" fmla="*/ 0 h 45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7639" h="451125">
                  <a:moveTo>
                    <a:pt x="16373" y="391850"/>
                  </a:moveTo>
                  <a:lnTo>
                    <a:pt x="591266" y="391850"/>
                  </a:lnTo>
                  <a:cubicBezTo>
                    <a:pt x="600319" y="391850"/>
                    <a:pt x="607639" y="399163"/>
                    <a:pt x="607639" y="408208"/>
                  </a:cubicBezTo>
                  <a:cubicBezTo>
                    <a:pt x="607639" y="431880"/>
                    <a:pt x="588377" y="451125"/>
                    <a:pt x="564684" y="451125"/>
                  </a:cubicBezTo>
                  <a:lnTo>
                    <a:pt x="42955" y="451125"/>
                  </a:lnTo>
                  <a:cubicBezTo>
                    <a:pt x="19262" y="451125"/>
                    <a:pt x="0" y="431880"/>
                    <a:pt x="0" y="408208"/>
                  </a:cubicBezTo>
                  <a:cubicBezTo>
                    <a:pt x="0" y="399163"/>
                    <a:pt x="7320" y="391850"/>
                    <a:pt x="16373" y="391850"/>
                  </a:cubicBezTo>
                  <a:close/>
                  <a:moveTo>
                    <a:pt x="243452" y="119577"/>
                  </a:moveTo>
                  <a:lnTo>
                    <a:pt x="349014" y="156328"/>
                  </a:lnTo>
                  <a:cubicBezTo>
                    <a:pt x="351133" y="157001"/>
                    <a:pt x="352674" y="158925"/>
                    <a:pt x="352867" y="161234"/>
                  </a:cubicBezTo>
                  <a:cubicBezTo>
                    <a:pt x="353156" y="163543"/>
                    <a:pt x="352000" y="165660"/>
                    <a:pt x="350074" y="166911"/>
                  </a:cubicBezTo>
                  <a:lnTo>
                    <a:pt x="327054" y="180765"/>
                  </a:lnTo>
                  <a:lnTo>
                    <a:pt x="370300" y="223866"/>
                  </a:lnTo>
                  <a:cubicBezTo>
                    <a:pt x="372515" y="226175"/>
                    <a:pt x="372515" y="229927"/>
                    <a:pt x="370300" y="232236"/>
                  </a:cubicBezTo>
                  <a:lnTo>
                    <a:pt x="348725" y="253786"/>
                  </a:lnTo>
                  <a:cubicBezTo>
                    <a:pt x="347569" y="254845"/>
                    <a:pt x="346125" y="255518"/>
                    <a:pt x="344487" y="255518"/>
                  </a:cubicBezTo>
                  <a:cubicBezTo>
                    <a:pt x="342946" y="255518"/>
                    <a:pt x="341502" y="254845"/>
                    <a:pt x="340346" y="253786"/>
                  </a:cubicBezTo>
                  <a:lnTo>
                    <a:pt x="297196" y="210685"/>
                  </a:lnTo>
                  <a:lnTo>
                    <a:pt x="283327" y="233583"/>
                  </a:lnTo>
                  <a:cubicBezTo>
                    <a:pt x="282075" y="235507"/>
                    <a:pt x="279859" y="236661"/>
                    <a:pt x="277644" y="236373"/>
                  </a:cubicBezTo>
                  <a:cubicBezTo>
                    <a:pt x="275333" y="236180"/>
                    <a:pt x="273406" y="234641"/>
                    <a:pt x="272636" y="232428"/>
                  </a:cubicBezTo>
                  <a:lnTo>
                    <a:pt x="235939" y="127081"/>
                  </a:lnTo>
                  <a:cubicBezTo>
                    <a:pt x="235265" y="124964"/>
                    <a:pt x="235747" y="122559"/>
                    <a:pt x="237384" y="121020"/>
                  </a:cubicBezTo>
                  <a:cubicBezTo>
                    <a:pt x="238925" y="119384"/>
                    <a:pt x="241333" y="118903"/>
                    <a:pt x="243452" y="119577"/>
                  </a:cubicBezTo>
                  <a:close/>
                  <a:moveTo>
                    <a:pt x="93794" y="41738"/>
                  </a:moveTo>
                  <a:cubicBezTo>
                    <a:pt x="91964" y="41738"/>
                    <a:pt x="90423" y="43276"/>
                    <a:pt x="90423" y="45103"/>
                  </a:cubicBezTo>
                  <a:lnTo>
                    <a:pt x="90423" y="329766"/>
                  </a:lnTo>
                  <a:cubicBezTo>
                    <a:pt x="90423" y="331593"/>
                    <a:pt x="91964" y="333035"/>
                    <a:pt x="93794" y="333035"/>
                  </a:cubicBezTo>
                  <a:lnTo>
                    <a:pt x="513942" y="333035"/>
                  </a:lnTo>
                  <a:cubicBezTo>
                    <a:pt x="515676" y="333035"/>
                    <a:pt x="517217" y="331593"/>
                    <a:pt x="517217" y="329766"/>
                  </a:cubicBezTo>
                  <a:lnTo>
                    <a:pt x="517217" y="45103"/>
                  </a:lnTo>
                  <a:cubicBezTo>
                    <a:pt x="517217" y="43276"/>
                    <a:pt x="515676" y="41738"/>
                    <a:pt x="513942" y="41738"/>
                  </a:cubicBezTo>
                  <a:close/>
                  <a:moveTo>
                    <a:pt x="93794" y="0"/>
                  </a:moveTo>
                  <a:lnTo>
                    <a:pt x="513942" y="0"/>
                  </a:lnTo>
                  <a:cubicBezTo>
                    <a:pt x="538793" y="0"/>
                    <a:pt x="559020" y="20196"/>
                    <a:pt x="559020" y="45103"/>
                  </a:cubicBezTo>
                  <a:lnTo>
                    <a:pt x="559020" y="329766"/>
                  </a:lnTo>
                  <a:cubicBezTo>
                    <a:pt x="559020" y="354577"/>
                    <a:pt x="538793" y="374773"/>
                    <a:pt x="513942" y="374773"/>
                  </a:cubicBezTo>
                  <a:lnTo>
                    <a:pt x="93794" y="374773"/>
                  </a:lnTo>
                  <a:cubicBezTo>
                    <a:pt x="68847" y="374773"/>
                    <a:pt x="48620" y="354577"/>
                    <a:pt x="48620" y="329766"/>
                  </a:cubicBezTo>
                  <a:lnTo>
                    <a:pt x="48620" y="45103"/>
                  </a:lnTo>
                  <a:cubicBezTo>
                    <a:pt x="48620" y="20196"/>
                    <a:pt x="68847" y="0"/>
                    <a:pt x="93794" y="0"/>
                  </a:cubicBezTo>
                  <a:close/>
                </a:path>
              </a:pathLst>
            </a:custGeom>
            <a:solidFill>
              <a:srgbClr val="0B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67E9F1E2-77D1-4BE6-B43A-B6EA4089CA53}"/>
              </a:ext>
            </a:extLst>
          </p:cNvPr>
          <p:cNvGrpSpPr/>
          <p:nvPr/>
        </p:nvGrpSpPr>
        <p:grpSpPr>
          <a:xfrm>
            <a:off x="448778" y="1213858"/>
            <a:ext cx="4309834" cy="588606"/>
            <a:chOff x="912010" y="1434317"/>
            <a:chExt cx="2549611" cy="588606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5F786E2F-8493-4B98-A019-4A98FBB92537}"/>
                </a:ext>
              </a:extLst>
            </p:cNvPr>
            <p:cNvGrpSpPr/>
            <p:nvPr/>
          </p:nvGrpSpPr>
          <p:grpSpPr>
            <a:xfrm>
              <a:off x="912010" y="1434317"/>
              <a:ext cx="2549611" cy="588606"/>
              <a:chOff x="589176" y="1891735"/>
              <a:chExt cx="2549611" cy="58860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D7D0BF19-42A0-47BE-B6E0-C1DBEE3F5895}"/>
                  </a:ext>
                </a:extLst>
              </p:cNvPr>
              <p:cNvGrpSpPr/>
              <p:nvPr/>
            </p:nvGrpSpPr>
            <p:grpSpPr>
              <a:xfrm>
                <a:off x="589176" y="2106775"/>
                <a:ext cx="2549611" cy="373566"/>
                <a:chOff x="811353" y="1796077"/>
                <a:chExt cx="2432971" cy="644757"/>
              </a:xfrm>
            </p:grpSpPr>
            <p:cxnSp>
              <p:nvCxnSpPr>
                <p:cNvPr id="99" name="直接连接符 98">
                  <a:extLst>
                    <a:ext uri="{FF2B5EF4-FFF2-40B4-BE49-F238E27FC236}">
                      <a16:creationId xmlns:a16="http://schemas.microsoft.com/office/drawing/2014/main" id="{E75846E6-229A-49F6-9BE9-D32C0AE57B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796077"/>
                  <a:ext cx="0" cy="641269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接连接符 99">
                  <a:extLst>
                    <a:ext uri="{FF2B5EF4-FFF2-40B4-BE49-F238E27FC236}">
                      <a16:creationId xmlns:a16="http://schemas.microsoft.com/office/drawing/2014/main" id="{B4A45E37-3D43-436D-AE68-A2F5F8FCC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2440833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接连接符 100">
                  <a:extLst>
                    <a:ext uri="{FF2B5EF4-FFF2-40B4-BE49-F238E27FC236}">
                      <a16:creationId xmlns:a16="http://schemas.microsoft.com/office/drawing/2014/main" id="{EF8E8FC1-1E24-4402-8D5E-D597EA9950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44324" y="1796077"/>
                  <a:ext cx="0" cy="644757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接连接符 101">
                  <a:extLst>
                    <a:ext uri="{FF2B5EF4-FFF2-40B4-BE49-F238E27FC236}">
                      <a16:creationId xmlns:a16="http://schemas.microsoft.com/office/drawing/2014/main" id="{93B81CC5-64F7-4A7B-8CD0-2E40576772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822372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8" name="矩形: 圆顶角 97">
                <a:extLst>
                  <a:ext uri="{FF2B5EF4-FFF2-40B4-BE49-F238E27FC236}">
                    <a16:creationId xmlns:a16="http://schemas.microsoft.com/office/drawing/2014/main" id="{F3C0CA25-09E5-4319-A1D8-DEF297512DCC}"/>
                  </a:ext>
                </a:extLst>
              </p:cNvPr>
              <p:cNvSpPr/>
              <p:nvPr/>
            </p:nvSpPr>
            <p:spPr>
              <a:xfrm>
                <a:off x="630810" y="1891735"/>
                <a:ext cx="2468161" cy="512681"/>
              </a:xfrm>
              <a:prstGeom prst="round2SameRect">
                <a:avLst/>
              </a:prstGeom>
              <a:solidFill>
                <a:srgbClr val="3263B1"/>
              </a:solidFill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00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2677F638-6D5E-4728-9B0E-EC3C62932183}"/>
                </a:ext>
              </a:extLst>
            </p:cNvPr>
            <p:cNvSpPr/>
            <p:nvPr/>
          </p:nvSpPr>
          <p:spPr>
            <a:xfrm>
              <a:off x="984462" y="1464437"/>
              <a:ext cx="24373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梯度下降</a:t>
              </a:r>
            </a:p>
          </p:txBody>
        </p:sp>
      </p:grpSp>
      <p:graphicFrame>
        <p:nvGraphicFramePr>
          <p:cNvPr id="18" name="Object 12">
            <a:extLst>
              <a:ext uri="{FF2B5EF4-FFF2-40B4-BE49-F238E27FC236}">
                <a16:creationId xmlns:a16="http://schemas.microsoft.com/office/drawing/2014/main" id="{E6D81AEF-92DD-4183-918D-C926564B29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2683446"/>
              </p:ext>
            </p:extLst>
          </p:nvPr>
        </p:nvGraphicFramePr>
        <p:xfrm>
          <a:off x="8328057" y="5867894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方程式" r:id="rId4" imgW="152280" imgH="139680" progId="Equation.3">
                  <p:embed/>
                </p:oleObj>
              </mc:Choice>
              <mc:Fallback>
                <p:oleObj name="方程式" r:id="rId4" imgW="152280" imgH="139680" progId="Equation.3">
                  <p:embed/>
                  <p:pic>
                    <p:nvPicPr>
                      <p:cNvPr id="18" name="Object 12">
                        <a:extLst>
                          <a:ext uri="{FF2B5EF4-FFF2-40B4-BE49-F238E27FC236}">
                            <a16:creationId xmlns:a16="http://schemas.microsoft.com/office/drawing/2014/main" id="{E6D81AEF-92DD-4183-918D-C926564B297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28057" y="5867894"/>
                        <a:ext cx="327025" cy="2984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直線單箭頭接點 29">
            <a:extLst>
              <a:ext uri="{FF2B5EF4-FFF2-40B4-BE49-F238E27FC236}">
                <a16:creationId xmlns:a16="http://schemas.microsoft.com/office/drawing/2014/main" id="{33F10161-3AA0-4CB1-B88B-A74E3C91DA76}"/>
              </a:ext>
            </a:extLst>
          </p:cNvPr>
          <p:cNvCxnSpPr/>
          <p:nvPr/>
        </p:nvCxnSpPr>
        <p:spPr>
          <a:xfrm flipV="1">
            <a:off x="1377582" y="2281400"/>
            <a:ext cx="0" cy="38771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34">
            <a:extLst>
              <a:ext uri="{FF2B5EF4-FFF2-40B4-BE49-F238E27FC236}">
                <a16:creationId xmlns:a16="http://schemas.microsoft.com/office/drawing/2014/main" id="{BBDCB88E-AA14-4524-9613-7DD2DD5F3DF3}"/>
              </a:ext>
            </a:extLst>
          </p:cNvPr>
          <p:cNvSpPr txBox="1"/>
          <p:nvPr/>
        </p:nvSpPr>
        <p:spPr>
          <a:xfrm>
            <a:off x="2665007" y="2323400"/>
            <a:ext cx="6634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选择一个初始值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17">
                <a:extLst>
                  <a:ext uri="{FF2B5EF4-FFF2-40B4-BE49-F238E27FC236}">
                    <a16:creationId xmlns:a16="http://schemas.microsoft.com/office/drawing/2014/main" id="{CED45702-C7C9-4D8B-ACAF-0D27F25668A5}"/>
                  </a:ext>
                </a:extLst>
              </p:cNvPr>
              <p:cNvSpPr txBox="1"/>
              <p:nvPr/>
            </p:nvSpPr>
            <p:spPr>
              <a:xfrm>
                <a:off x="2653489" y="2627600"/>
                <a:ext cx="47434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计算梯度值</a:t>
                </a:r>
                <a:r>
                  <a:rPr lang="en-US" altLang="zh-TW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zh-TW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文字方塊 17">
                <a:extLst>
                  <a:ext uri="{FF2B5EF4-FFF2-40B4-BE49-F238E27FC236}">
                    <a16:creationId xmlns:a16="http://schemas.microsoft.com/office/drawing/2014/main" id="{CED45702-C7C9-4D8B-ACAF-0D27F2566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489" y="2627600"/>
                <a:ext cx="4743463" cy="461665"/>
              </a:xfrm>
              <a:prstGeom prst="rect">
                <a:avLst/>
              </a:prstGeom>
              <a:blipFill>
                <a:blip r:embed="rId6"/>
                <a:stretch>
                  <a:fillRect l="-1157" t="-123684" b="-192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字方塊 2">
            <a:extLst>
              <a:ext uri="{FF2B5EF4-FFF2-40B4-BE49-F238E27FC236}">
                <a16:creationId xmlns:a16="http://schemas.microsoft.com/office/drawing/2014/main" id="{EBC0C780-2BFF-4D5A-9585-B6F87FB1467A}"/>
              </a:ext>
            </a:extLst>
          </p:cNvPr>
          <p:cNvSpPr txBox="1"/>
          <p:nvPr/>
        </p:nvSpPr>
        <p:spPr>
          <a:xfrm>
            <a:off x="3012833" y="3888836"/>
            <a:ext cx="1633045" cy="461665"/>
          </a:xfrm>
          <a:prstGeom prst="rect">
            <a:avLst/>
          </a:prstGeom>
          <a:solidFill>
            <a:srgbClr val="51756B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梯度为正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字方塊 20">
            <a:extLst>
              <a:ext uri="{FF2B5EF4-FFF2-40B4-BE49-F238E27FC236}">
                <a16:creationId xmlns:a16="http://schemas.microsoft.com/office/drawing/2014/main" id="{83FD3848-D9B2-45A2-98B2-ED1C29E8DE08}"/>
              </a:ext>
            </a:extLst>
          </p:cNvPr>
          <p:cNvSpPr txBox="1"/>
          <p:nvPr/>
        </p:nvSpPr>
        <p:spPr>
          <a:xfrm>
            <a:off x="3018672" y="3272472"/>
            <a:ext cx="1633045" cy="461665"/>
          </a:xfrm>
          <a:prstGeom prst="rect">
            <a:avLst/>
          </a:prstGeom>
          <a:solidFill>
            <a:srgbClr val="51756B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梯度为负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向右箭號 3">
            <a:extLst>
              <a:ext uri="{FF2B5EF4-FFF2-40B4-BE49-F238E27FC236}">
                <a16:creationId xmlns:a16="http://schemas.microsoft.com/office/drawing/2014/main" id="{D77DF7AB-3F34-4B15-9483-BB509783DB16}"/>
              </a:ext>
            </a:extLst>
          </p:cNvPr>
          <p:cNvSpPr/>
          <p:nvPr/>
        </p:nvSpPr>
        <p:spPr>
          <a:xfrm>
            <a:off x="4762006" y="3926055"/>
            <a:ext cx="657843" cy="4244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向右箭號 22">
            <a:extLst>
              <a:ext uri="{FF2B5EF4-FFF2-40B4-BE49-F238E27FC236}">
                <a16:creationId xmlns:a16="http://schemas.microsoft.com/office/drawing/2014/main" id="{C934A8D7-DEDF-434D-9148-43662302D8EE}"/>
              </a:ext>
            </a:extLst>
          </p:cNvPr>
          <p:cNvSpPr/>
          <p:nvPr/>
        </p:nvSpPr>
        <p:spPr>
          <a:xfrm>
            <a:off x="4772217" y="3277509"/>
            <a:ext cx="657843" cy="4244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字方塊 23">
            <a:extLst>
              <a:ext uri="{FF2B5EF4-FFF2-40B4-BE49-F238E27FC236}">
                <a16:creationId xmlns:a16="http://schemas.microsoft.com/office/drawing/2014/main" id="{438842A0-14A4-4A37-B453-72431C481F73}"/>
              </a:ext>
            </a:extLst>
          </p:cNvPr>
          <p:cNvSpPr txBox="1"/>
          <p:nvPr/>
        </p:nvSpPr>
        <p:spPr>
          <a:xfrm>
            <a:off x="5556073" y="3876654"/>
            <a:ext cx="1707370" cy="461665"/>
          </a:xfrm>
          <a:prstGeom prst="rect">
            <a:avLst/>
          </a:prstGeom>
          <a:solidFill>
            <a:srgbClr val="EB8E98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减小</a:t>
            </a:r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w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字方塊 30">
            <a:extLst>
              <a:ext uri="{FF2B5EF4-FFF2-40B4-BE49-F238E27FC236}">
                <a16:creationId xmlns:a16="http://schemas.microsoft.com/office/drawing/2014/main" id="{9047940E-F6D2-4372-920F-1CA086F364EF}"/>
              </a:ext>
            </a:extLst>
          </p:cNvPr>
          <p:cNvSpPr txBox="1"/>
          <p:nvPr/>
        </p:nvSpPr>
        <p:spPr>
          <a:xfrm>
            <a:off x="5556073" y="3258612"/>
            <a:ext cx="1707370" cy="461665"/>
          </a:xfrm>
          <a:prstGeom prst="rect">
            <a:avLst/>
          </a:prstGeom>
          <a:solidFill>
            <a:srgbClr val="EB8E98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</a:t>
            </a:r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w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向右箭號 31">
            <a:extLst>
              <a:ext uri="{FF2B5EF4-FFF2-40B4-BE49-F238E27FC236}">
                <a16:creationId xmlns:a16="http://schemas.microsoft.com/office/drawing/2014/main" id="{BBA2DF76-387F-4DBB-8A67-97133279BEAA}"/>
              </a:ext>
            </a:extLst>
          </p:cNvPr>
          <p:cNvSpPr/>
          <p:nvPr/>
        </p:nvSpPr>
        <p:spPr>
          <a:xfrm>
            <a:off x="2061240" y="5695627"/>
            <a:ext cx="603767" cy="24828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線單箭頭接點 6">
            <a:extLst>
              <a:ext uri="{FF2B5EF4-FFF2-40B4-BE49-F238E27FC236}">
                <a16:creationId xmlns:a16="http://schemas.microsoft.com/office/drawing/2014/main" id="{3B741F9C-C0F8-40B0-ABAF-8C4A20853816}"/>
              </a:ext>
            </a:extLst>
          </p:cNvPr>
          <p:cNvCxnSpPr/>
          <p:nvPr/>
        </p:nvCxnSpPr>
        <p:spPr>
          <a:xfrm flipH="1">
            <a:off x="2001506" y="3024791"/>
            <a:ext cx="666417" cy="394161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椭圆形标注 34">
                <a:extLst>
                  <a:ext uri="{FF2B5EF4-FFF2-40B4-BE49-F238E27FC236}">
                    <a16:creationId xmlns:a16="http://schemas.microsoft.com/office/drawing/2014/main" id="{581D0853-565F-45DA-B7CD-CE4BD7D0AB9A}"/>
                  </a:ext>
                </a:extLst>
              </p:cNvPr>
              <p:cNvSpPr/>
              <p:nvPr/>
            </p:nvSpPr>
            <p:spPr>
              <a:xfrm>
                <a:off x="8845631" y="2356509"/>
                <a:ext cx="3248476" cy="1389748"/>
              </a:xfrm>
              <a:prstGeom prst="wedgeEllipseCallout">
                <a:avLst>
                  <a:gd name="adj1" fmla="val -34125"/>
                  <a:gd name="adj2" fmla="val 5427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神经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网络参数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0" name="椭圆形标注 34">
                <a:extLst>
                  <a:ext uri="{FF2B5EF4-FFF2-40B4-BE49-F238E27FC236}">
                    <a16:creationId xmlns:a16="http://schemas.microsoft.com/office/drawing/2014/main" id="{581D0853-565F-45DA-B7CD-CE4BD7D0AB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5631" y="2356509"/>
                <a:ext cx="3248476" cy="1389748"/>
              </a:xfrm>
              <a:prstGeom prst="wedgeEllipseCallout">
                <a:avLst>
                  <a:gd name="adj1" fmla="val -34125"/>
                  <a:gd name="adj2" fmla="val 54276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橢圓 69">
            <a:extLst>
              <a:ext uri="{FF2B5EF4-FFF2-40B4-BE49-F238E27FC236}">
                <a16:creationId xmlns:a16="http://schemas.microsoft.com/office/drawing/2014/main" id="{44BB6826-8A56-4752-8898-5A2B994C6850}"/>
              </a:ext>
            </a:extLst>
          </p:cNvPr>
          <p:cNvSpPr/>
          <p:nvPr/>
        </p:nvSpPr>
        <p:spPr>
          <a:xfrm>
            <a:off x="1797556" y="5698192"/>
            <a:ext cx="191799" cy="191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直線接點 70">
            <a:extLst>
              <a:ext uri="{FF2B5EF4-FFF2-40B4-BE49-F238E27FC236}">
                <a16:creationId xmlns:a16="http://schemas.microsoft.com/office/drawing/2014/main" id="{B4925571-B0EA-44C7-BB91-F2D3929C360B}"/>
              </a:ext>
            </a:extLst>
          </p:cNvPr>
          <p:cNvCxnSpPr/>
          <p:nvPr/>
        </p:nvCxnSpPr>
        <p:spPr>
          <a:xfrm>
            <a:off x="1894217" y="3528704"/>
            <a:ext cx="0" cy="2076741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18">
            <a:extLst>
              <a:ext uri="{FF2B5EF4-FFF2-40B4-BE49-F238E27FC236}">
                <a16:creationId xmlns:a16="http://schemas.microsoft.com/office/drawing/2014/main" id="{3FBEEC00-BDA8-4A89-8D89-9E85BFF8E370}"/>
              </a:ext>
            </a:extLst>
          </p:cNvPr>
          <p:cNvCxnSpPr/>
          <p:nvPr/>
        </p:nvCxnSpPr>
        <p:spPr>
          <a:xfrm>
            <a:off x="1529652" y="2792870"/>
            <a:ext cx="901013" cy="1704846"/>
          </a:xfrm>
          <a:prstGeom prst="line">
            <a:avLst/>
          </a:prstGeom>
          <a:ln w="28575">
            <a:solidFill>
              <a:srgbClr val="00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任意多边形 35">
            <a:extLst>
              <a:ext uri="{FF2B5EF4-FFF2-40B4-BE49-F238E27FC236}">
                <a16:creationId xmlns:a16="http://schemas.microsoft.com/office/drawing/2014/main" id="{4208AB8D-8DF1-45DF-8094-2C7C88AEAD05}"/>
              </a:ext>
            </a:extLst>
          </p:cNvPr>
          <p:cNvSpPr/>
          <p:nvPr/>
        </p:nvSpPr>
        <p:spPr>
          <a:xfrm>
            <a:off x="1529653" y="2131641"/>
            <a:ext cx="7331312" cy="3584241"/>
          </a:xfrm>
          <a:custGeom>
            <a:avLst/>
            <a:gdLst>
              <a:gd name="connsiteX0" fmla="*/ 0 w 7766333"/>
              <a:gd name="connsiteY0" fmla="*/ 300589 h 2929560"/>
              <a:gd name="connsiteX1" fmla="*/ 393700 w 7766333"/>
              <a:gd name="connsiteY1" fmla="*/ 1075289 h 2929560"/>
              <a:gd name="connsiteX2" fmla="*/ 393700 w 7766333"/>
              <a:gd name="connsiteY2" fmla="*/ 1075289 h 2929560"/>
              <a:gd name="connsiteX3" fmla="*/ 1371600 w 7766333"/>
              <a:gd name="connsiteY3" fmla="*/ 2040489 h 2929560"/>
              <a:gd name="connsiteX4" fmla="*/ 2933700 w 7766333"/>
              <a:gd name="connsiteY4" fmla="*/ 2142089 h 2929560"/>
              <a:gd name="connsiteX5" fmla="*/ 3987800 w 7766333"/>
              <a:gd name="connsiteY5" fmla="*/ 2510389 h 2929560"/>
              <a:gd name="connsiteX6" fmla="*/ 4737100 w 7766333"/>
              <a:gd name="connsiteY6" fmla="*/ 1938889 h 2929560"/>
              <a:gd name="connsiteX7" fmla="*/ 5435600 w 7766333"/>
              <a:gd name="connsiteY7" fmla="*/ 2027789 h 2929560"/>
              <a:gd name="connsiteX8" fmla="*/ 6426200 w 7766333"/>
              <a:gd name="connsiteY8" fmla="*/ 2929489 h 2929560"/>
              <a:gd name="connsiteX9" fmla="*/ 7175500 w 7766333"/>
              <a:gd name="connsiteY9" fmla="*/ 2065889 h 2929560"/>
              <a:gd name="connsiteX10" fmla="*/ 7696200 w 7766333"/>
              <a:gd name="connsiteY10" fmla="*/ 224389 h 2929560"/>
              <a:gd name="connsiteX11" fmla="*/ 7747000 w 7766333"/>
              <a:gd name="connsiteY11" fmla="*/ 97389 h 292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66333" h="2929560">
                <a:moveTo>
                  <a:pt x="0" y="300589"/>
                </a:moveTo>
                <a:lnTo>
                  <a:pt x="393700" y="1075289"/>
                </a:lnTo>
                <a:lnTo>
                  <a:pt x="393700" y="1075289"/>
                </a:lnTo>
                <a:cubicBezTo>
                  <a:pt x="556683" y="1236156"/>
                  <a:pt x="948267" y="1862689"/>
                  <a:pt x="1371600" y="2040489"/>
                </a:cubicBezTo>
                <a:cubicBezTo>
                  <a:pt x="1794933" y="2218289"/>
                  <a:pt x="2497667" y="2063772"/>
                  <a:pt x="2933700" y="2142089"/>
                </a:cubicBezTo>
                <a:cubicBezTo>
                  <a:pt x="3369733" y="2220406"/>
                  <a:pt x="3687233" y="2544256"/>
                  <a:pt x="3987800" y="2510389"/>
                </a:cubicBezTo>
                <a:cubicBezTo>
                  <a:pt x="4288367" y="2476522"/>
                  <a:pt x="4495800" y="2019322"/>
                  <a:pt x="4737100" y="1938889"/>
                </a:cubicBezTo>
                <a:cubicBezTo>
                  <a:pt x="4978400" y="1858456"/>
                  <a:pt x="5154083" y="1862689"/>
                  <a:pt x="5435600" y="2027789"/>
                </a:cubicBezTo>
                <a:cubicBezTo>
                  <a:pt x="5717117" y="2192889"/>
                  <a:pt x="6136217" y="2923139"/>
                  <a:pt x="6426200" y="2929489"/>
                </a:cubicBezTo>
                <a:cubicBezTo>
                  <a:pt x="6716183" y="2935839"/>
                  <a:pt x="6963833" y="2516739"/>
                  <a:pt x="7175500" y="2065889"/>
                </a:cubicBezTo>
                <a:cubicBezTo>
                  <a:pt x="7387167" y="1615039"/>
                  <a:pt x="7600950" y="552472"/>
                  <a:pt x="7696200" y="224389"/>
                </a:cubicBezTo>
                <a:cubicBezTo>
                  <a:pt x="7791450" y="-103694"/>
                  <a:pt x="7769225" y="-3153"/>
                  <a:pt x="7747000" y="97389"/>
                </a:cubicBezTo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橢圓 69">
            <a:extLst>
              <a:ext uri="{FF2B5EF4-FFF2-40B4-BE49-F238E27FC236}">
                <a16:creationId xmlns:a16="http://schemas.microsoft.com/office/drawing/2014/main" id="{76A57A6D-482B-4EED-A7EC-65241DBD54A1}"/>
              </a:ext>
            </a:extLst>
          </p:cNvPr>
          <p:cNvSpPr/>
          <p:nvPr/>
        </p:nvSpPr>
        <p:spPr>
          <a:xfrm>
            <a:off x="1797555" y="3406962"/>
            <a:ext cx="191799" cy="1917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2529705-6197-414C-90E7-850129AA2941}"/>
              </a:ext>
            </a:extLst>
          </p:cNvPr>
          <p:cNvSpPr txBox="1"/>
          <p:nvPr/>
        </p:nvSpPr>
        <p:spPr>
          <a:xfrm>
            <a:off x="1692029" y="5973901"/>
            <a:ext cx="1371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初始值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94616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>
            <a:extLst>
              <a:ext uri="{FF2B5EF4-FFF2-40B4-BE49-F238E27FC236}">
                <a16:creationId xmlns:a16="http://schemas.microsoft.com/office/drawing/2014/main" id="{8B39493D-1475-498B-A563-B80D74250131}"/>
              </a:ext>
            </a:extLst>
          </p:cNvPr>
          <p:cNvGrpSpPr/>
          <p:nvPr/>
        </p:nvGrpSpPr>
        <p:grpSpPr>
          <a:xfrm>
            <a:off x="4264605" y="2031868"/>
            <a:ext cx="1436291" cy="3539488"/>
            <a:chOff x="2100974" y="1947892"/>
            <a:chExt cx="1436291" cy="3539488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B959F9C0-461F-4C45-B15D-81C33CFF9828}"/>
                </a:ext>
              </a:extLst>
            </p:cNvPr>
            <p:cNvGrpSpPr/>
            <p:nvPr/>
          </p:nvGrpSpPr>
          <p:grpSpPr>
            <a:xfrm>
              <a:off x="2203302" y="2822347"/>
              <a:ext cx="1231635" cy="1692052"/>
              <a:chOff x="9615535" y="2697286"/>
              <a:chExt cx="957914" cy="1316007"/>
            </a:xfrm>
          </p:grpSpPr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B7EE6016-FD83-40E8-84FD-F6BD0C5A4750}"/>
                  </a:ext>
                </a:extLst>
              </p:cNvPr>
              <p:cNvGrpSpPr/>
              <p:nvPr/>
            </p:nvGrpSpPr>
            <p:grpSpPr>
              <a:xfrm>
                <a:off x="9615535" y="2697286"/>
                <a:ext cx="957914" cy="1316007"/>
                <a:chOff x="1828829" y="2101332"/>
                <a:chExt cx="957914" cy="1316007"/>
              </a:xfrm>
            </p:grpSpPr>
            <p:sp>
              <p:nvSpPr>
                <p:cNvPr id="31" name="椭圆 30">
                  <a:extLst>
                    <a:ext uri="{FF2B5EF4-FFF2-40B4-BE49-F238E27FC236}">
                      <a16:creationId xmlns:a16="http://schemas.microsoft.com/office/drawing/2014/main" id="{61227068-2AD7-42FD-9F08-3A9C04BE6E77}"/>
                    </a:ext>
                  </a:extLst>
                </p:cNvPr>
                <p:cNvSpPr/>
                <p:nvPr/>
              </p:nvSpPr>
              <p:spPr>
                <a:xfrm>
                  <a:off x="1828829" y="2101332"/>
                  <a:ext cx="957914" cy="957914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190500" sx="90000" sy="90000" algn="ctr" rotWithShape="0">
                    <a:prstClr val="black">
                      <a:alpha val="4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sz="2800"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2" name="椭圆 31">
                  <a:extLst>
                    <a:ext uri="{FF2B5EF4-FFF2-40B4-BE49-F238E27FC236}">
                      <a16:creationId xmlns:a16="http://schemas.microsoft.com/office/drawing/2014/main" id="{974C8654-3E46-402E-968C-912F7A597E95}"/>
                    </a:ext>
                  </a:extLst>
                </p:cNvPr>
                <p:cNvSpPr/>
                <p:nvPr/>
              </p:nvSpPr>
              <p:spPr>
                <a:xfrm>
                  <a:off x="2188381" y="3178531"/>
                  <a:ext cx="238808" cy="23880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190500" sx="90000" sy="90000" algn="ctr" rotWithShape="0">
                    <a:prstClr val="black">
                      <a:alpha val="4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sz="28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3" name="椭圆 32">
                  <a:extLst>
                    <a:ext uri="{FF2B5EF4-FFF2-40B4-BE49-F238E27FC236}">
                      <a16:creationId xmlns:a16="http://schemas.microsoft.com/office/drawing/2014/main" id="{F069A6CE-6BCC-48F4-AE68-848CC9974A31}"/>
                    </a:ext>
                  </a:extLst>
                </p:cNvPr>
                <p:cNvSpPr/>
                <p:nvPr/>
              </p:nvSpPr>
              <p:spPr>
                <a:xfrm>
                  <a:off x="1843299" y="2122115"/>
                  <a:ext cx="928973" cy="928973"/>
                </a:xfrm>
                <a:prstGeom prst="ellipse">
                  <a:avLst/>
                </a:prstGeom>
                <a:noFill/>
                <a:ln w="63500">
                  <a:solidFill>
                    <a:schemeClr val="accent1"/>
                  </a:solidFill>
                </a:ln>
                <a:effectLst>
                  <a:outerShdw blurRad="190500" sx="90000" sy="90000" algn="ctr" rotWithShape="0">
                    <a:prstClr val="black">
                      <a:alpha val="4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sz="28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0" name="Freeform 130">
                <a:extLst>
                  <a:ext uri="{FF2B5EF4-FFF2-40B4-BE49-F238E27FC236}">
                    <a16:creationId xmlns:a16="http://schemas.microsoft.com/office/drawing/2014/main" id="{A0462722-1AF0-4C98-B200-E1EBF9B69F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49744" y="3045522"/>
                <a:ext cx="289494" cy="261440"/>
              </a:xfrm>
              <a:custGeom>
                <a:avLst/>
                <a:gdLst>
                  <a:gd name="T0" fmla="*/ 0 w 783"/>
                  <a:gd name="T1" fmla="*/ 251 h 708"/>
                  <a:gd name="T2" fmla="*/ 0 w 783"/>
                  <a:gd name="T3" fmla="*/ 327 h 708"/>
                  <a:gd name="T4" fmla="*/ 0 w 783"/>
                  <a:gd name="T5" fmla="*/ 372 h 708"/>
                  <a:gd name="T6" fmla="*/ 0 w 783"/>
                  <a:gd name="T7" fmla="*/ 449 h 708"/>
                  <a:gd name="T8" fmla="*/ 0 w 783"/>
                  <a:gd name="T9" fmla="*/ 494 h 708"/>
                  <a:gd name="T10" fmla="*/ 0 w 783"/>
                  <a:gd name="T11" fmla="*/ 570 h 708"/>
                  <a:gd name="T12" fmla="*/ 783 w 783"/>
                  <a:gd name="T13" fmla="*/ 458 h 708"/>
                  <a:gd name="T14" fmla="*/ 783 w 783"/>
                  <a:gd name="T15" fmla="*/ 381 h 708"/>
                  <a:gd name="T16" fmla="*/ 783 w 783"/>
                  <a:gd name="T17" fmla="*/ 319 h 708"/>
                  <a:gd name="T18" fmla="*/ 783 w 783"/>
                  <a:gd name="T19" fmla="*/ 242 h 708"/>
                  <a:gd name="T20" fmla="*/ 771 w 783"/>
                  <a:gd name="T21" fmla="*/ 193 h 708"/>
                  <a:gd name="T22" fmla="*/ 38 w 783"/>
                  <a:gd name="T23" fmla="*/ 254 h 708"/>
                  <a:gd name="T24" fmla="*/ 19 w 783"/>
                  <a:gd name="T25" fmla="*/ 327 h 708"/>
                  <a:gd name="T26" fmla="*/ 19 w 783"/>
                  <a:gd name="T27" fmla="*/ 270 h 708"/>
                  <a:gd name="T28" fmla="*/ 30 w 783"/>
                  <a:gd name="T29" fmla="*/ 316 h 708"/>
                  <a:gd name="T30" fmla="*/ 19 w 783"/>
                  <a:gd name="T31" fmla="*/ 327 h 708"/>
                  <a:gd name="T32" fmla="*/ 42 w 783"/>
                  <a:gd name="T33" fmla="*/ 359 h 708"/>
                  <a:gd name="T34" fmla="*/ 19 w 783"/>
                  <a:gd name="T35" fmla="*/ 437 h 708"/>
                  <a:gd name="T36" fmla="*/ 30 w 783"/>
                  <a:gd name="T37" fmla="*/ 400 h 708"/>
                  <a:gd name="T38" fmla="*/ 30 w 783"/>
                  <a:gd name="T39" fmla="*/ 459 h 708"/>
                  <a:gd name="T40" fmla="*/ 38 w 783"/>
                  <a:gd name="T41" fmla="*/ 497 h 708"/>
                  <a:gd name="T42" fmla="*/ 19 w 783"/>
                  <a:gd name="T43" fmla="*/ 570 h 708"/>
                  <a:gd name="T44" fmla="*/ 19 w 783"/>
                  <a:gd name="T45" fmla="*/ 513 h 708"/>
                  <a:gd name="T46" fmla="*/ 30 w 783"/>
                  <a:gd name="T47" fmla="*/ 559 h 708"/>
                  <a:gd name="T48" fmla="*/ 19 w 783"/>
                  <a:gd name="T49" fmla="*/ 570 h 708"/>
                  <a:gd name="T50" fmla="*/ 42 w 783"/>
                  <a:gd name="T51" fmla="*/ 544 h 708"/>
                  <a:gd name="T52" fmla="*/ 74 w 783"/>
                  <a:gd name="T53" fmla="*/ 532 h 708"/>
                  <a:gd name="T54" fmla="*/ 758 w 783"/>
                  <a:gd name="T55" fmla="*/ 391 h 708"/>
                  <a:gd name="T56" fmla="*/ 758 w 783"/>
                  <a:gd name="T57" fmla="*/ 448 h 708"/>
                  <a:gd name="T58" fmla="*/ 734 w 783"/>
                  <a:gd name="T59" fmla="*/ 347 h 708"/>
                  <a:gd name="T60" fmla="*/ 656 w 783"/>
                  <a:gd name="T61" fmla="*/ 393 h 708"/>
                  <a:gd name="T62" fmla="*/ 127 w 783"/>
                  <a:gd name="T63" fmla="*/ 493 h 708"/>
                  <a:gd name="T64" fmla="*/ 48 w 783"/>
                  <a:gd name="T65" fmla="*/ 466 h 708"/>
                  <a:gd name="T66" fmla="*/ 42 w 783"/>
                  <a:gd name="T67" fmla="*/ 423 h 708"/>
                  <a:gd name="T68" fmla="*/ 75 w 783"/>
                  <a:gd name="T69" fmla="*/ 411 h 708"/>
                  <a:gd name="T70" fmla="*/ 145 w 783"/>
                  <a:gd name="T71" fmla="*/ 435 h 708"/>
                  <a:gd name="T72" fmla="*/ 583 w 783"/>
                  <a:gd name="T73" fmla="*/ 372 h 708"/>
                  <a:gd name="T74" fmla="*/ 665 w 783"/>
                  <a:gd name="T75" fmla="*/ 324 h 708"/>
                  <a:gd name="T76" fmla="*/ 758 w 783"/>
                  <a:gd name="T77" fmla="*/ 269 h 708"/>
                  <a:gd name="T78" fmla="*/ 758 w 783"/>
                  <a:gd name="T79" fmla="*/ 326 h 708"/>
                  <a:gd name="T80" fmla="*/ 726 w 783"/>
                  <a:gd name="T81" fmla="*/ 223 h 708"/>
                  <a:gd name="T82" fmla="*/ 723 w 783"/>
                  <a:gd name="T83" fmla="*/ 232 h 708"/>
                  <a:gd name="T84" fmla="*/ 602 w 783"/>
                  <a:gd name="T85" fmla="*/ 302 h 708"/>
                  <a:gd name="T86" fmla="*/ 522 w 783"/>
                  <a:gd name="T87" fmla="*/ 349 h 708"/>
                  <a:gd name="T88" fmla="*/ 207 w 783"/>
                  <a:gd name="T89" fmla="*/ 399 h 708"/>
                  <a:gd name="T90" fmla="*/ 135 w 783"/>
                  <a:gd name="T91" fmla="*/ 374 h 708"/>
                  <a:gd name="T92" fmla="*/ 54 w 783"/>
                  <a:gd name="T93" fmla="*/ 346 h 708"/>
                  <a:gd name="T94" fmla="*/ 42 w 783"/>
                  <a:gd name="T95" fmla="*/ 309 h 708"/>
                  <a:gd name="T96" fmla="*/ 67 w 783"/>
                  <a:gd name="T97" fmla="*/ 287 h 708"/>
                  <a:gd name="T98" fmla="*/ 129 w 783"/>
                  <a:gd name="T99" fmla="*/ 308 h 708"/>
                  <a:gd name="T100" fmla="*/ 249 w 783"/>
                  <a:gd name="T101" fmla="*/ 349 h 708"/>
                  <a:gd name="T102" fmla="*/ 322 w 783"/>
                  <a:gd name="T103" fmla="*/ 374 h 708"/>
                  <a:gd name="T104" fmla="*/ 463 w 783"/>
                  <a:gd name="T105" fmla="*/ 320 h 708"/>
                  <a:gd name="T106" fmla="*/ 534 w 783"/>
                  <a:gd name="T107" fmla="*/ 279 h 708"/>
                  <a:gd name="T108" fmla="*/ 660 w 783"/>
                  <a:gd name="T109" fmla="*/ 205 h 708"/>
                  <a:gd name="T110" fmla="*/ 716 w 783"/>
                  <a:gd name="T111" fmla="*/ 172 h 708"/>
                  <a:gd name="T112" fmla="*/ 758 w 783"/>
                  <a:gd name="T113" fmla="*/ 195 h 7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83" h="708">
                    <a:moveTo>
                      <a:pt x="783" y="138"/>
                    </a:moveTo>
                    <a:lnTo>
                      <a:pt x="783" y="121"/>
                    </a:lnTo>
                    <a:lnTo>
                      <a:pt x="431" y="0"/>
                    </a:lnTo>
                    <a:lnTo>
                      <a:pt x="0" y="251"/>
                    </a:lnTo>
                    <a:lnTo>
                      <a:pt x="0" y="255"/>
                    </a:lnTo>
                    <a:lnTo>
                      <a:pt x="0" y="264"/>
                    </a:lnTo>
                    <a:lnTo>
                      <a:pt x="0" y="268"/>
                    </a:lnTo>
                    <a:lnTo>
                      <a:pt x="0" y="327"/>
                    </a:lnTo>
                    <a:lnTo>
                      <a:pt x="0" y="340"/>
                    </a:lnTo>
                    <a:lnTo>
                      <a:pt x="0" y="344"/>
                    </a:lnTo>
                    <a:lnTo>
                      <a:pt x="30" y="355"/>
                    </a:lnTo>
                    <a:lnTo>
                      <a:pt x="0" y="372"/>
                    </a:lnTo>
                    <a:lnTo>
                      <a:pt x="0" y="376"/>
                    </a:lnTo>
                    <a:lnTo>
                      <a:pt x="0" y="385"/>
                    </a:lnTo>
                    <a:lnTo>
                      <a:pt x="0" y="389"/>
                    </a:lnTo>
                    <a:lnTo>
                      <a:pt x="0" y="449"/>
                    </a:lnTo>
                    <a:lnTo>
                      <a:pt x="0" y="462"/>
                    </a:lnTo>
                    <a:lnTo>
                      <a:pt x="0" y="466"/>
                    </a:lnTo>
                    <a:lnTo>
                      <a:pt x="30" y="476"/>
                    </a:lnTo>
                    <a:lnTo>
                      <a:pt x="0" y="494"/>
                    </a:lnTo>
                    <a:lnTo>
                      <a:pt x="0" y="498"/>
                    </a:lnTo>
                    <a:lnTo>
                      <a:pt x="0" y="507"/>
                    </a:lnTo>
                    <a:lnTo>
                      <a:pt x="0" y="511"/>
                    </a:lnTo>
                    <a:lnTo>
                      <a:pt x="0" y="570"/>
                    </a:lnTo>
                    <a:lnTo>
                      <a:pt x="0" y="583"/>
                    </a:lnTo>
                    <a:lnTo>
                      <a:pt x="0" y="588"/>
                    </a:lnTo>
                    <a:lnTo>
                      <a:pt x="351" y="708"/>
                    </a:lnTo>
                    <a:lnTo>
                      <a:pt x="783" y="458"/>
                    </a:lnTo>
                    <a:lnTo>
                      <a:pt x="783" y="441"/>
                    </a:lnTo>
                    <a:lnTo>
                      <a:pt x="771" y="436"/>
                    </a:lnTo>
                    <a:lnTo>
                      <a:pt x="771" y="388"/>
                    </a:lnTo>
                    <a:lnTo>
                      <a:pt x="783" y="381"/>
                    </a:lnTo>
                    <a:lnTo>
                      <a:pt x="783" y="364"/>
                    </a:lnTo>
                    <a:lnTo>
                      <a:pt x="753" y="354"/>
                    </a:lnTo>
                    <a:lnTo>
                      <a:pt x="783" y="336"/>
                    </a:lnTo>
                    <a:lnTo>
                      <a:pt x="783" y="319"/>
                    </a:lnTo>
                    <a:lnTo>
                      <a:pt x="771" y="315"/>
                    </a:lnTo>
                    <a:lnTo>
                      <a:pt x="771" y="267"/>
                    </a:lnTo>
                    <a:lnTo>
                      <a:pt x="783" y="260"/>
                    </a:lnTo>
                    <a:lnTo>
                      <a:pt x="783" y="242"/>
                    </a:lnTo>
                    <a:lnTo>
                      <a:pt x="753" y="232"/>
                    </a:lnTo>
                    <a:lnTo>
                      <a:pt x="783" y="215"/>
                    </a:lnTo>
                    <a:lnTo>
                      <a:pt x="783" y="198"/>
                    </a:lnTo>
                    <a:lnTo>
                      <a:pt x="771" y="193"/>
                    </a:lnTo>
                    <a:lnTo>
                      <a:pt x="771" y="145"/>
                    </a:lnTo>
                    <a:lnTo>
                      <a:pt x="783" y="138"/>
                    </a:lnTo>
                    <a:close/>
                    <a:moveTo>
                      <a:pt x="448" y="16"/>
                    </a:moveTo>
                    <a:lnTo>
                      <a:pt x="38" y="254"/>
                    </a:lnTo>
                    <a:lnTo>
                      <a:pt x="22" y="248"/>
                    </a:lnTo>
                    <a:lnTo>
                      <a:pt x="432" y="10"/>
                    </a:lnTo>
                    <a:lnTo>
                      <a:pt x="448" y="16"/>
                    </a:lnTo>
                    <a:close/>
                    <a:moveTo>
                      <a:pt x="19" y="327"/>
                    </a:moveTo>
                    <a:lnTo>
                      <a:pt x="19" y="323"/>
                    </a:lnTo>
                    <a:lnTo>
                      <a:pt x="19" y="316"/>
                    </a:lnTo>
                    <a:lnTo>
                      <a:pt x="19" y="274"/>
                    </a:lnTo>
                    <a:lnTo>
                      <a:pt x="19" y="270"/>
                    </a:lnTo>
                    <a:lnTo>
                      <a:pt x="30" y="274"/>
                    </a:lnTo>
                    <a:lnTo>
                      <a:pt x="30" y="278"/>
                    </a:lnTo>
                    <a:lnTo>
                      <a:pt x="30" y="309"/>
                    </a:lnTo>
                    <a:lnTo>
                      <a:pt x="30" y="316"/>
                    </a:lnTo>
                    <a:lnTo>
                      <a:pt x="30" y="331"/>
                    </a:lnTo>
                    <a:lnTo>
                      <a:pt x="30" y="337"/>
                    </a:lnTo>
                    <a:lnTo>
                      <a:pt x="19" y="334"/>
                    </a:lnTo>
                    <a:lnTo>
                      <a:pt x="19" y="327"/>
                    </a:lnTo>
                    <a:close/>
                    <a:moveTo>
                      <a:pt x="57" y="364"/>
                    </a:moveTo>
                    <a:lnTo>
                      <a:pt x="38" y="375"/>
                    </a:lnTo>
                    <a:lnTo>
                      <a:pt x="22" y="370"/>
                    </a:lnTo>
                    <a:lnTo>
                      <a:pt x="42" y="359"/>
                    </a:lnTo>
                    <a:lnTo>
                      <a:pt x="57" y="364"/>
                    </a:lnTo>
                    <a:close/>
                    <a:moveTo>
                      <a:pt x="19" y="449"/>
                    </a:moveTo>
                    <a:lnTo>
                      <a:pt x="19" y="444"/>
                    </a:lnTo>
                    <a:lnTo>
                      <a:pt x="19" y="437"/>
                    </a:lnTo>
                    <a:lnTo>
                      <a:pt x="19" y="396"/>
                    </a:lnTo>
                    <a:lnTo>
                      <a:pt x="19" y="392"/>
                    </a:lnTo>
                    <a:lnTo>
                      <a:pt x="30" y="395"/>
                    </a:lnTo>
                    <a:lnTo>
                      <a:pt x="30" y="400"/>
                    </a:lnTo>
                    <a:lnTo>
                      <a:pt x="30" y="431"/>
                    </a:lnTo>
                    <a:lnTo>
                      <a:pt x="30" y="438"/>
                    </a:lnTo>
                    <a:lnTo>
                      <a:pt x="30" y="452"/>
                    </a:lnTo>
                    <a:lnTo>
                      <a:pt x="30" y="459"/>
                    </a:lnTo>
                    <a:lnTo>
                      <a:pt x="19" y="455"/>
                    </a:lnTo>
                    <a:lnTo>
                      <a:pt x="19" y="449"/>
                    </a:lnTo>
                    <a:close/>
                    <a:moveTo>
                      <a:pt x="57" y="486"/>
                    </a:moveTo>
                    <a:lnTo>
                      <a:pt x="38" y="497"/>
                    </a:lnTo>
                    <a:lnTo>
                      <a:pt x="22" y="491"/>
                    </a:lnTo>
                    <a:lnTo>
                      <a:pt x="42" y="480"/>
                    </a:lnTo>
                    <a:lnTo>
                      <a:pt x="57" y="486"/>
                    </a:lnTo>
                    <a:close/>
                    <a:moveTo>
                      <a:pt x="19" y="570"/>
                    </a:moveTo>
                    <a:lnTo>
                      <a:pt x="19" y="566"/>
                    </a:lnTo>
                    <a:lnTo>
                      <a:pt x="19" y="559"/>
                    </a:lnTo>
                    <a:lnTo>
                      <a:pt x="19" y="517"/>
                    </a:lnTo>
                    <a:lnTo>
                      <a:pt x="19" y="513"/>
                    </a:lnTo>
                    <a:lnTo>
                      <a:pt x="30" y="517"/>
                    </a:lnTo>
                    <a:lnTo>
                      <a:pt x="30" y="521"/>
                    </a:lnTo>
                    <a:lnTo>
                      <a:pt x="30" y="552"/>
                    </a:lnTo>
                    <a:lnTo>
                      <a:pt x="30" y="559"/>
                    </a:lnTo>
                    <a:lnTo>
                      <a:pt x="30" y="574"/>
                    </a:lnTo>
                    <a:lnTo>
                      <a:pt x="30" y="581"/>
                    </a:lnTo>
                    <a:lnTo>
                      <a:pt x="19" y="577"/>
                    </a:lnTo>
                    <a:lnTo>
                      <a:pt x="19" y="570"/>
                    </a:lnTo>
                    <a:close/>
                    <a:moveTo>
                      <a:pt x="42" y="585"/>
                    </a:moveTo>
                    <a:lnTo>
                      <a:pt x="42" y="578"/>
                    </a:lnTo>
                    <a:lnTo>
                      <a:pt x="42" y="552"/>
                    </a:lnTo>
                    <a:lnTo>
                      <a:pt x="42" y="544"/>
                    </a:lnTo>
                    <a:lnTo>
                      <a:pt x="42" y="525"/>
                    </a:lnTo>
                    <a:lnTo>
                      <a:pt x="42" y="521"/>
                    </a:lnTo>
                    <a:lnTo>
                      <a:pt x="67" y="529"/>
                    </a:lnTo>
                    <a:lnTo>
                      <a:pt x="74" y="532"/>
                    </a:lnTo>
                    <a:lnTo>
                      <a:pt x="351" y="627"/>
                    </a:lnTo>
                    <a:lnTo>
                      <a:pt x="709" y="419"/>
                    </a:lnTo>
                    <a:lnTo>
                      <a:pt x="716" y="415"/>
                    </a:lnTo>
                    <a:lnTo>
                      <a:pt x="758" y="391"/>
                    </a:lnTo>
                    <a:lnTo>
                      <a:pt x="758" y="395"/>
                    </a:lnTo>
                    <a:lnTo>
                      <a:pt x="758" y="431"/>
                    </a:lnTo>
                    <a:lnTo>
                      <a:pt x="758" y="438"/>
                    </a:lnTo>
                    <a:lnTo>
                      <a:pt x="758" y="448"/>
                    </a:lnTo>
                    <a:lnTo>
                      <a:pt x="758" y="455"/>
                    </a:lnTo>
                    <a:lnTo>
                      <a:pt x="351" y="691"/>
                    </a:lnTo>
                    <a:lnTo>
                      <a:pt x="42" y="585"/>
                    </a:lnTo>
                    <a:close/>
                    <a:moveTo>
                      <a:pt x="734" y="347"/>
                    </a:moveTo>
                    <a:lnTo>
                      <a:pt x="734" y="347"/>
                    </a:lnTo>
                    <a:lnTo>
                      <a:pt x="729" y="350"/>
                    </a:lnTo>
                    <a:lnTo>
                      <a:pt x="723" y="354"/>
                    </a:lnTo>
                    <a:lnTo>
                      <a:pt x="656" y="393"/>
                    </a:lnTo>
                    <a:lnTo>
                      <a:pt x="649" y="397"/>
                    </a:lnTo>
                    <a:lnTo>
                      <a:pt x="351" y="570"/>
                    </a:lnTo>
                    <a:lnTo>
                      <a:pt x="135" y="495"/>
                    </a:lnTo>
                    <a:lnTo>
                      <a:pt x="127" y="493"/>
                    </a:lnTo>
                    <a:lnTo>
                      <a:pt x="76" y="475"/>
                    </a:lnTo>
                    <a:lnTo>
                      <a:pt x="60" y="469"/>
                    </a:lnTo>
                    <a:lnTo>
                      <a:pt x="54" y="467"/>
                    </a:lnTo>
                    <a:lnTo>
                      <a:pt x="48" y="466"/>
                    </a:lnTo>
                    <a:lnTo>
                      <a:pt x="42" y="463"/>
                    </a:lnTo>
                    <a:lnTo>
                      <a:pt x="42" y="457"/>
                    </a:lnTo>
                    <a:lnTo>
                      <a:pt x="42" y="430"/>
                    </a:lnTo>
                    <a:lnTo>
                      <a:pt x="42" y="423"/>
                    </a:lnTo>
                    <a:lnTo>
                      <a:pt x="42" y="404"/>
                    </a:lnTo>
                    <a:lnTo>
                      <a:pt x="42" y="400"/>
                    </a:lnTo>
                    <a:lnTo>
                      <a:pt x="67" y="408"/>
                    </a:lnTo>
                    <a:lnTo>
                      <a:pt x="75" y="411"/>
                    </a:lnTo>
                    <a:lnTo>
                      <a:pt x="117" y="425"/>
                    </a:lnTo>
                    <a:lnTo>
                      <a:pt x="123" y="427"/>
                    </a:lnTo>
                    <a:lnTo>
                      <a:pt x="129" y="429"/>
                    </a:lnTo>
                    <a:lnTo>
                      <a:pt x="145" y="435"/>
                    </a:lnTo>
                    <a:lnTo>
                      <a:pt x="194" y="452"/>
                    </a:lnTo>
                    <a:lnTo>
                      <a:pt x="202" y="454"/>
                    </a:lnTo>
                    <a:lnTo>
                      <a:pt x="352" y="506"/>
                    </a:lnTo>
                    <a:lnTo>
                      <a:pt x="583" y="372"/>
                    </a:lnTo>
                    <a:lnTo>
                      <a:pt x="589" y="367"/>
                    </a:lnTo>
                    <a:lnTo>
                      <a:pt x="654" y="330"/>
                    </a:lnTo>
                    <a:lnTo>
                      <a:pt x="660" y="327"/>
                    </a:lnTo>
                    <a:lnTo>
                      <a:pt x="665" y="324"/>
                    </a:lnTo>
                    <a:lnTo>
                      <a:pt x="665" y="324"/>
                    </a:lnTo>
                    <a:lnTo>
                      <a:pt x="709" y="298"/>
                    </a:lnTo>
                    <a:lnTo>
                      <a:pt x="716" y="294"/>
                    </a:lnTo>
                    <a:lnTo>
                      <a:pt x="758" y="269"/>
                    </a:lnTo>
                    <a:lnTo>
                      <a:pt x="758" y="274"/>
                    </a:lnTo>
                    <a:lnTo>
                      <a:pt x="758" y="310"/>
                    </a:lnTo>
                    <a:lnTo>
                      <a:pt x="758" y="317"/>
                    </a:lnTo>
                    <a:lnTo>
                      <a:pt x="758" y="326"/>
                    </a:lnTo>
                    <a:lnTo>
                      <a:pt x="758" y="333"/>
                    </a:lnTo>
                    <a:lnTo>
                      <a:pt x="734" y="347"/>
                    </a:lnTo>
                    <a:close/>
                    <a:moveTo>
                      <a:pt x="734" y="226"/>
                    </a:moveTo>
                    <a:lnTo>
                      <a:pt x="726" y="223"/>
                    </a:lnTo>
                    <a:lnTo>
                      <a:pt x="726" y="223"/>
                    </a:lnTo>
                    <a:lnTo>
                      <a:pt x="734" y="226"/>
                    </a:lnTo>
                    <a:lnTo>
                      <a:pt x="729" y="229"/>
                    </a:lnTo>
                    <a:lnTo>
                      <a:pt x="723" y="232"/>
                    </a:lnTo>
                    <a:lnTo>
                      <a:pt x="656" y="271"/>
                    </a:lnTo>
                    <a:lnTo>
                      <a:pt x="649" y="275"/>
                    </a:lnTo>
                    <a:lnTo>
                      <a:pt x="603" y="302"/>
                    </a:lnTo>
                    <a:lnTo>
                      <a:pt x="602" y="302"/>
                    </a:lnTo>
                    <a:lnTo>
                      <a:pt x="597" y="305"/>
                    </a:lnTo>
                    <a:lnTo>
                      <a:pt x="592" y="308"/>
                    </a:lnTo>
                    <a:lnTo>
                      <a:pt x="529" y="345"/>
                    </a:lnTo>
                    <a:lnTo>
                      <a:pt x="522" y="349"/>
                    </a:lnTo>
                    <a:lnTo>
                      <a:pt x="351" y="448"/>
                    </a:lnTo>
                    <a:lnTo>
                      <a:pt x="263" y="418"/>
                    </a:lnTo>
                    <a:lnTo>
                      <a:pt x="255" y="415"/>
                    </a:lnTo>
                    <a:lnTo>
                      <a:pt x="207" y="399"/>
                    </a:lnTo>
                    <a:lnTo>
                      <a:pt x="192" y="393"/>
                    </a:lnTo>
                    <a:lnTo>
                      <a:pt x="186" y="391"/>
                    </a:lnTo>
                    <a:lnTo>
                      <a:pt x="180" y="389"/>
                    </a:lnTo>
                    <a:lnTo>
                      <a:pt x="135" y="374"/>
                    </a:lnTo>
                    <a:lnTo>
                      <a:pt x="127" y="371"/>
                    </a:lnTo>
                    <a:lnTo>
                      <a:pt x="76" y="353"/>
                    </a:lnTo>
                    <a:lnTo>
                      <a:pt x="60" y="348"/>
                    </a:lnTo>
                    <a:lnTo>
                      <a:pt x="54" y="346"/>
                    </a:lnTo>
                    <a:lnTo>
                      <a:pt x="48" y="344"/>
                    </a:lnTo>
                    <a:lnTo>
                      <a:pt x="42" y="342"/>
                    </a:lnTo>
                    <a:lnTo>
                      <a:pt x="42" y="335"/>
                    </a:lnTo>
                    <a:lnTo>
                      <a:pt x="42" y="309"/>
                    </a:lnTo>
                    <a:lnTo>
                      <a:pt x="42" y="302"/>
                    </a:lnTo>
                    <a:lnTo>
                      <a:pt x="42" y="283"/>
                    </a:lnTo>
                    <a:lnTo>
                      <a:pt x="42" y="278"/>
                    </a:lnTo>
                    <a:lnTo>
                      <a:pt x="67" y="287"/>
                    </a:lnTo>
                    <a:lnTo>
                      <a:pt x="74" y="289"/>
                    </a:lnTo>
                    <a:lnTo>
                      <a:pt x="117" y="304"/>
                    </a:lnTo>
                    <a:lnTo>
                      <a:pt x="123" y="306"/>
                    </a:lnTo>
                    <a:lnTo>
                      <a:pt x="129" y="308"/>
                    </a:lnTo>
                    <a:lnTo>
                      <a:pt x="145" y="313"/>
                    </a:lnTo>
                    <a:lnTo>
                      <a:pt x="194" y="330"/>
                    </a:lnTo>
                    <a:lnTo>
                      <a:pt x="202" y="333"/>
                    </a:lnTo>
                    <a:lnTo>
                      <a:pt x="249" y="349"/>
                    </a:lnTo>
                    <a:lnTo>
                      <a:pt x="255" y="351"/>
                    </a:lnTo>
                    <a:lnTo>
                      <a:pt x="261" y="353"/>
                    </a:lnTo>
                    <a:lnTo>
                      <a:pt x="276" y="359"/>
                    </a:lnTo>
                    <a:lnTo>
                      <a:pt x="322" y="374"/>
                    </a:lnTo>
                    <a:lnTo>
                      <a:pt x="329" y="377"/>
                    </a:lnTo>
                    <a:lnTo>
                      <a:pt x="351" y="384"/>
                    </a:lnTo>
                    <a:lnTo>
                      <a:pt x="456" y="324"/>
                    </a:lnTo>
                    <a:lnTo>
                      <a:pt x="463" y="320"/>
                    </a:lnTo>
                    <a:lnTo>
                      <a:pt x="523" y="285"/>
                    </a:lnTo>
                    <a:lnTo>
                      <a:pt x="528" y="282"/>
                    </a:lnTo>
                    <a:lnTo>
                      <a:pt x="533" y="279"/>
                    </a:lnTo>
                    <a:lnTo>
                      <a:pt x="534" y="279"/>
                    </a:lnTo>
                    <a:lnTo>
                      <a:pt x="583" y="250"/>
                    </a:lnTo>
                    <a:lnTo>
                      <a:pt x="589" y="246"/>
                    </a:lnTo>
                    <a:lnTo>
                      <a:pt x="654" y="208"/>
                    </a:lnTo>
                    <a:lnTo>
                      <a:pt x="660" y="205"/>
                    </a:lnTo>
                    <a:lnTo>
                      <a:pt x="665" y="202"/>
                    </a:lnTo>
                    <a:lnTo>
                      <a:pt x="665" y="202"/>
                    </a:lnTo>
                    <a:lnTo>
                      <a:pt x="709" y="177"/>
                    </a:lnTo>
                    <a:lnTo>
                      <a:pt x="716" y="172"/>
                    </a:lnTo>
                    <a:lnTo>
                      <a:pt x="758" y="148"/>
                    </a:lnTo>
                    <a:lnTo>
                      <a:pt x="758" y="152"/>
                    </a:lnTo>
                    <a:lnTo>
                      <a:pt x="758" y="189"/>
                    </a:lnTo>
                    <a:lnTo>
                      <a:pt x="758" y="195"/>
                    </a:lnTo>
                    <a:lnTo>
                      <a:pt x="758" y="205"/>
                    </a:lnTo>
                    <a:lnTo>
                      <a:pt x="758" y="212"/>
                    </a:lnTo>
                    <a:lnTo>
                      <a:pt x="734" y="22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63" tIns="64282" rIns="128563" bIns="64282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endParaRPr lang="en-US" sz="280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8" name="文本框 35">
              <a:extLst>
                <a:ext uri="{FF2B5EF4-FFF2-40B4-BE49-F238E27FC236}">
                  <a16:creationId xmlns:a16="http://schemas.microsoft.com/office/drawing/2014/main" id="{0A2CDEDE-BD8D-4FED-B781-CF951158DA2E}"/>
                </a:ext>
              </a:extLst>
            </p:cNvPr>
            <p:cNvSpPr txBox="1"/>
            <p:nvPr/>
          </p:nvSpPr>
          <p:spPr>
            <a:xfrm>
              <a:off x="2285037" y="1947892"/>
              <a:ext cx="1068165" cy="5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01.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13283FF-A3CD-42F3-9CDE-994E1794EF28}"/>
                </a:ext>
              </a:extLst>
            </p:cNvPr>
            <p:cNvSpPr txBox="1"/>
            <p:nvPr/>
          </p:nvSpPr>
          <p:spPr>
            <a:xfrm>
              <a:off x="2100974" y="4625606"/>
              <a:ext cx="1436291" cy="86177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182F54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defRPr>
              </a:lvl1pPr>
            </a:lstStyle>
            <a:p>
              <a:pPr algn="ctr"/>
              <a:r>
                <a:rPr lang="zh-CN" altLang="en-US" dirty="0">
                  <a:solidFill>
                    <a:srgbClr val="032854"/>
                  </a:solidFill>
                  <a:sym typeface="+mn-lt"/>
                </a:rPr>
                <a:t>深度学习</a:t>
              </a:r>
              <a:endParaRPr lang="en-US" altLang="zh-CN" dirty="0">
                <a:solidFill>
                  <a:srgbClr val="032854"/>
                </a:solidFill>
                <a:sym typeface="+mn-lt"/>
              </a:endParaRPr>
            </a:p>
            <a:p>
              <a:pPr algn="ctr"/>
              <a:r>
                <a:rPr lang="zh-CN" altLang="en-US" dirty="0">
                  <a:solidFill>
                    <a:srgbClr val="032854"/>
                  </a:solidFill>
                  <a:sym typeface="+mn-lt"/>
                </a:rPr>
                <a:t>简介</a:t>
              </a: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B30EE170-33E9-4B3F-ABDB-16C329C74387}"/>
              </a:ext>
            </a:extLst>
          </p:cNvPr>
          <p:cNvGrpSpPr/>
          <p:nvPr/>
        </p:nvGrpSpPr>
        <p:grpSpPr>
          <a:xfrm>
            <a:off x="6502278" y="2031868"/>
            <a:ext cx="1436291" cy="3538669"/>
            <a:chOff x="4222727" y="1947892"/>
            <a:chExt cx="1436291" cy="3538669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97CE5386-BE4B-4762-8A1E-D25D46DFB0A7}"/>
                </a:ext>
              </a:extLst>
            </p:cNvPr>
            <p:cNvGrpSpPr/>
            <p:nvPr/>
          </p:nvGrpSpPr>
          <p:grpSpPr>
            <a:xfrm>
              <a:off x="4303939" y="2822347"/>
              <a:ext cx="1231635" cy="1692052"/>
              <a:chOff x="9615535" y="2697286"/>
              <a:chExt cx="957914" cy="1316007"/>
            </a:xfrm>
          </p:grpSpPr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DD0450E0-74F1-4506-A879-FCD593BB7090}"/>
                  </a:ext>
                </a:extLst>
              </p:cNvPr>
              <p:cNvGrpSpPr/>
              <p:nvPr/>
            </p:nvGrpSpPr>
            <p:grpSpPr>
              <a:xfrm>
                <a:off x="9615535" y="2697286"/>
                <a:ext cx="957914" cy="1316007"/>
                <a:chOff x="1828829" y="2101332"/>
                <a:chExt cx="957914" cy="1316007"/>
              </a:xfrm>
            </p:grpSpPr>
            <p:sp>
              <p:nvSpPr>
                <p:cNvPr id="23" name="椭圆 22">
                  <a:extLst>
                    <a:ext uri="{FF2B5EF4-FFF2-40B4-BE49-F238E27FC236}">
                      <a16:creationId xmlns:a16="http://schemas.microsoft.com/office/drawing/2014/main" id="{13345876-7F0E-49CB-8995-E354FCA7176B}"/>
                    </a:ext>
                  </a:extLst>
                </p:cNvPr>
                <p:cNvSpPr/>
                <p:nvPr/>
              </p:nvSpPr>
              <p:spPr>
                <a:xfrm>
                  <a:off x="1828829" y="2101332"/>
                  <a:ext cx="957914" cy="957914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190500" sx="90000" sy="90000" algn="ctr" rotWithShape="0">
                    <a:prstClr val="black">
                      <a:alpha val="4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sz="2800"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4" name="椭圆 23">
                  <a:extLst>
                    <a:ext uri="{FF2B5EF4-FFF2-40B4-BE49-F238E27FC236}">
                      <a16:creationId xmlns:a16="http://schemas.microsoft.com/office/drawing/2014/main" id="{AB3F03AC-62F6-4AB0-8FD2-23AA8A1CF6A4}"/>
                    </a:ext>
                  </a:extLst>
                </p:cNvPr>
                <p:cNvSpPr/>
                <p:nvPr/>
              </p:nvSpPr>
              <p:spPr>
                <a:xfrm>
                  <a:off x="2188381" y="3178531"/>
                  <a:ext cx="238808" cy="23880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190500" sx="90000" sy="90000" algn="ctr" rotWithShape="0">
                    <a:prstClr val="black">
                      <a:alpha val="4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sz="28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5" name="椭圆 24">
                  <a:extLst>
                    <a:ext uri="{FF2B5EF4-FFF2-40B4-BE49-F238E27FC236}">
                      <a16:creationId xmlns:a16="http://schemas.microsoft.com/office/drawing/2014/main" id="{7F04C2D3-69FC-46FF-94DA-3DB248D0A269}"/>
                    </a:ext>
                  </a:extLst>
                </p:cNvPr>
                <p:cNvSpPr/>
                <p:nvPr/>
              </p:nvSpPr>
              <p:spPr>
                <a:xfrm>
                  <a:off x="1843299" y="2122115"/>
                  <a:ext cx="928973" cy="928973"/>
                </a:xfrm>
                <a:prstGeom prst="ellipse">
                  <a:avLst/>
                </a:prstGeom>
                <a:noFill/>
                <a:ln w="63500">
                  <a:solidFill>
                    <a:schemeClr val="accent1"/>
                  </a:solidFill>
                </a:ln>
                <a:effectLst>
                  <a:outerShdw blurRad="190500" sx="90000" sy="90000" algn="ctr" rotWithShape="0">
                    <a:prstClr val="black">
                      <a:alpha val="4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sz="28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2" name="Freeform 130">
                <a:extLst>
                  <a:ext uri="{FF2B5EF4-FFF2-40B4-BE49-F238E27FC236}">
                    <a16:creationId xmlns:a16="http://schemas.microsoft.com/office/drawing/2014/main" id="{989579AD-39D4-427F-8DE9-9C8D42A36A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49744" y="3037092"/>
                <a:ext cx="289494" cy="278301"/>
              </a:xfrm>
              <a:custGeom>
                <a:avLst/>
                <a:gdLst>
                  <a:gd name="T0" fmla="*/ 5605 w 5814"/>
                  <a:gd name="T1" fmla="*/ 2151 h 5598"/>
                  <a:gd name="T2" fmla="*/ 415 w 5814"/>
                  <a:gd name="T3" fmla="*/ 62 h 5598"/>
                  <a:gd name="T4" fmla="*/ 136 w 5814"/>
                  <a:gd name="T5" fmla="*/ 200 h 5598"/>
                  <a:gd name="T6" fmla="*/ 86 w 5814"/>
                  <a:gd name="T7" fmla="*/ 470 h 5598"/>
                  <a:gd name="T8" fmla="*/ 91 w 5814"/>
                  <a:gd name="T9" fmla="*/ 475 h 5598"/>
                  <a:gd name="T10" fmla="*/ 410 w 5814"/>
                  <a:gd name="T11" fmla="*/ 1188 h 5598"/>
                  <a:gd name="T12" fmla="*/ 722 w 5814"/>
                  <a:gd name="T13" fmla="*/ 1831 h 5598"/>
                  <a:gd name="T14" fmla="*/ 1893 w 5814"/>
                  <a:gd name="T15" fmla="*/ 5251 h 5598"/>
                  <a:gd name="T16" fmla="*/ 2257 w 5814"/>
                  <a:gd name="T17" fmla="*/ 5347 h 5598"/>
                  <a:gd name="T18" fmla="*/ 2931 w 5814"/>
                  <a:gd name="T19" fmla="*/ 4665 h 5598"/>
                  <a:gd name="T20" fmla="*/ 3786 w 5814"/>
                  <a:gd name="T21" fmla="*/ 5293 h 5598"/>
                  <a:gd name="T22" fmla="*/ 3876 w 5814"/>
                  <a:gd name="T23" fmla="*/ 5432 h 5598"/>
                  <a:gd name="T24" fmla="*/ 4247 w 5814"/>
                  <a:gd name="T25" fmla="*/ 5432 h 5598"/>
                  <a:gd name="T26" fmla="*/ 4576 w 5814"/>
                  <a:gd name="T27" fmla="*/ 3265 h 5598"/>
                  <a:gd name="T28" fmla="*/ 5656 w 5814"/>
                  <a:gd name="T29" fmla="*/ 2545 h 5598"/>
                  <a:gd name="T30" fmla="*/ 5605 w 5814"/>
                  <a:gd name="T31" fmla="*/ 2151 h 5598"/>
                  <a:gd name="T32" fmla="*/ 4145 w 5814"/>
                  <a:gd name="T33" fmla="*/ 4175 h 5598"/>
                  <a:gd name="T34" fmla="*/ 3988 w 5814"/>
                  <a:gd name="T35" fmla="*/ 4868 h 5598"/>
                  <a:gd name="T36" fmla="*/ 3545 w 5814"/>
                  <a:gd name="T37" fmla="*/ 4114 h 5598"/>
                  <a:gd name="T38" fmla="*/ 3631 w 5814"/>
                  <a:gd name="T39" fmla="*/ 4039 h 5598"/>
                  <a:gd name="T40" fmla="*/ 3631 w 5814"/>
                  <a:gd name="T41" fmla="*/ 3723 h 5598"/>
                  <a:gd name="T42" fmla="*/ 1052 w 5814"/>
                  <a:gd name="T43" fmla="*/ 997 h 5598"/>
                  <a:gd name="T44" fmla="*/ 2027 w 5814"/>
                  <a:gd name="T45" fmla="*/ 1616 h 5598"/>
                  <a:gd name="T46" fmla="*/ 4030 w 5814"/>
                  <a:gd name="T47" fmla="*/ 3192 h 5598"/>
                  <a:gd name="T48" fmla="*/ 4183 w 5814"/>
                  <a:gd name="T49" fmla="*/ 3252 h 5598"/>
                  <a:gd name="T50" fmla="*/ 4145 w 5814"/>
                  <a:gd name="T51" fmla="*/ 4175 h 5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814" h="5598">
                    <a:moveTo>
                      <a:pt x="5605" y="2151"/>
                    </a:moveTo>
                    <a:cubicBezTo>
                      <a:pt x="3810" y="1594"/>
                      <a:pt x="2113" y="862"/>
                      <a:pt x="415" y="62"/>
                    </a:cubicBezTo>
                    <a:cubicBezTo>
                      <a:pt x="281" y="0"/>
                      <a:pt x="160" y="92"/>
                      <a:pt x="136" y="200"/>
                    </a:cubicBezTo>
                    <a:cubicBezTo>
                      <a:pt x="45" y="245"/>
                      <a:pt x="0" y="368"/>
                      <a:pt x="86" y="470"/>
                    </a:cubicBezTo>
                    <a:cubicBezTo>
                      <a:pt x="88" y="472"/>
                      <a:pt x="89" y="473"/>
                      <a:pt x="91" y="475"/>
                    </a:cubicBezTo>
                    <a:cubicBezTo>
                      <a:pt x="109" y="703"/>
                      <a:pt x="331" y="1028"/>
                      <a:pt x="410" y="1188"/>
                    </a:cubicBezTo>
                    <a:cubicBezTo>
                      <a:pt x="514" y="1397"/>
                      <a:pt x="613" y="1617"/>
                      <a:pt x="722" y="1831"/>
                    </a:cubicBezTo>
                    <a:cubicBezTo>
                      <a:pt x="1109" y="2972"/>
                      <a:pt x="1511" y="4108"/>
                      <a:pt x="1893" y="5251"/>
                    </a:cubicBezTo>
                    <a:cubicBezTo>
                      <a:pt x="1942" y="5396"/>
                      <a:pt x="2142" y="5476"/>
                      <a:pt x="2257" y="5347"/>
                    </a:cubicBezTo>
                    <a:cubicBezTo>
                      <a:pt x="2471" y="5104"/>
                      <a:pt x="2698" y="4882"/>
                      <a:pt x="2931" y="4665"/>
                    </a:cubicBezTo>
                    <a:cubicBezTo>
                      <a:pt x="3191" y="4896"/>
                      <a:pt x="3477" y="5124"/>
                      <a:pt x="3786" y="5293"/>
                    </a:cubicBezTo>
                    <a:cubicBezTo>
                      <a:pt x="3818" y="5339"/>
                      <a:pt x="3842" y="5387"/>
                      <a:pt x="3876" y="5432"/>
                    </a:cubicBezTo>
                    <a:cubicBezTo>
                      <a:pt x="3960" y="5543"/>
                      <a:pt x="4176" y="5598"/>
                      <a:pt x="4247" y="5432"/>
                    </a:cubicBezTo>
                    <a:cubicBezTo>
                      <a:pt x="4506" y="4823"/>
                      <a:pt x="4762" y="3943"/>
                      <a:pt x="4576" y="3265"/>
                    </a:cubicBezTo>
                    <a:cubicBezTo>
                      <a:pt x="4947" y="3166"/>
                      <a:pt x="5272" y="2791"/>
                      <a:pt x="5656" y="2545"/>
                    </a:cubicBezTo>
                    <a:cubicBezTo>
                      <a:pt x="5814" y="2444"/>
                      <a:pt x="5785" y="2207"/>
                      <a:pt x="5605" y="2151"/>
                    </a:cubicBezTo>
                    <a:close/>
                    <a:moveTo>
                      <a:pt x="4145" y="4175"/>
                    </a:moveTo>
                    <a:cubicBezTo>
                      <a:pt x="4115" y="4412"/>
                      <a:pt x="4057" y="4641"/>
                      <a:pt x="3988" y="4868"/>
                    </a:cubicBezTo>
                    <a:cubicBezTo>
                      <a:pt x="3823" y="4627"/>
                      <a:pt x="3679" y="4374"/>
                      <a:pt x="3545" y="4114"/>
                    </a:cubicBezTo>
                    <a:cubicBezTo>
                      <a:pt x="3575" y="4089"/>
                      <a:pt x="3601" y="4063"/>
                      <a:pt x="3631" y="4039"/>
                    </a:cubicBezTo>
                    <a:cubicBezTo>
                      <a:pt x="3726" y="3962"/>
                      <a:pt x="3708" y="3802"/>
                      <a:pt x="3631" y="3723"/>
                    </a:cubicBezTo>
                    <a:cubicBezTo>
                      <a:pt x="2759" y="2826"/>
                      <a:pt x="1908" y="1909"/>
                      <a:pt x="1052" y="997"/>
                    </a:cubicBezTo>
                    <a:cubicBezTo>
                      <a:pt x="1384" y="1191"/>
                      <a:pt x="1709" y="1396"/>
                      <a:pt x="2027" y="1616"/>
                    </a:cubicBezTo>
                    <a:cubicBezTo>
                      <a:pt x="2705" y="2085"/>
                      <a:pt x="3318" y="2793"/>
                      <a:pt x="4030" y="3192"/>
                    </a:cubicBezTo>
                    <a:cubicBezTo>
                      <a:pt x="4083" y="3222"/>
                      <a:pt x="4132" y="3235"/>
                      <a:pt x="4183" y="3252"/>
                    </a:cubicBezTo>
                    <a:cubicBezTo>
                      <a:pt x="4153" y="3558"/>
                      <a:pt x="4183" y="3867"/>
                      <a:pt x="4145" y="417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63" tIns="64282" rIns="128563" bIns="64282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endParaRPr lang="en-US" sz="280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0" name="文本框 27">
              <a:extLst>
                <a:ext uri="{FF2B5EF4-FFF2-40B4-BE49-F238E27FC236}">
                  <a16:creationId xmlns:a16="http://schemas.microsoft.com/office/drawing/2014/main" id="{622CE5C8-1F40-4856-B5FA-7BF83A33B1F4}"/>
                </a:ext>
              </a:extLst>
            </p:cNvPr>
            <p:cNvSpPr txBox="1"/>
            <p:nvPr/>
          </p:nvSpPr>
          <p:spPr>
            <a:xfrm>
              <a:off x="4385674" y="1947892"/>
              <a:ext cx="1068165" cy="5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02.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9BD36827-262D-4A58-8141-1A1F109BAE58}"/>
                </a:ext>
              </a:extLst>
            </p:cNvPr>
            <p:cNvSpPr txBox="1"/>
            <p:nvPr/>
          </p:nvSpPr>
          <p:spPr>
            <a:xfrm>
              <a:off x="4222727" y="4624787"/>
              <a:ext cx="1436291" cy="86177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182F54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defRPr>
              </a:lvl1pPr>
            </a:lstStyle>
            <a:p>
              <a:pPr algn="ctr"/>
              <a:r>
                <a:rPr lang="zh-CN" altLang="en-US" dirty="0">
                  <a:solidFill>
                    <a:srgbClr val="032854"/>
                  </a:solidFill>
                  <a:sym typeface="+mn-lt"/>
                </a:rPr>
                <a:t>人工神经</a:t>
              </a:r>
              <a:endParaRPr lang="en-US" altLang="zh-CN" dirty="0">
                <a:solidFill>
                  <a:srgbClr val="032854"/>
                </a:solidFill>
                <a:sym typeface="+mn-lt"/>
              </a:endParaRPr>
            </a:p>
            <a:p>
              <a:pPr algn="ctr"/>
              <a:r>
                <a:rPr lang="zh-CN" altLang="en-US" dirty="0">
                  <a:solidFill>
                    <a:srgbClr val="032854"/>
                  </a:solidFill>
                  <a:sym typeface="+mn-lt"/>
                </a:rPr>
                <a:t>网络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91273063-6050-4646-8261-91FB4E0B7ADF}"/>
              </a:ext>
            </a:extLst>
          </p:cNvPr>
          <p:cNvGrpSpPr/>
          <p:nvPr/>
        </p:nvGrpSpPr>
        <p:grpSpPr>
          <a:xfrm>
            <a:off x="4670993" y="635573"/>
            <a:ext cx="2850015" cy="707886"/>
            <a:chOff x="687080" y="480932"/>
            <a:chExt cx="3765495" cy="643533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6EC0D08B-98D1-43AD-92D5-3A7B7CA65ADA}"/>
                </a:ext>
              </a:extLst>
            </p:cNvPr>
            <p:cNvGrpSpPr/>
            <p:nvPr/>
          </p:nvGrpSpPr>
          <p:grpSpPr>
            <a:xfrm>
              <a:off x="687080" y="521587"/>
              <a:ext cx="3765495" cy="553480"/>
              <a:chOff x="4704284" y="2978391"/>
              <a:chExt cx="2939477" cy="553480"/>
            </a:xfrm>
            <a:effectLst>
              <a:outerShdw blurRad="203200" dist="38100" dir="2700000" sx="102000" sy="102000" algn="tl" rotWithShape="0">
                <a:prstClr val="black">
                  <a:alpha val="32000"/>
                </a:prstClr>
              </a:outerShdw>
            </a:effectLst>
          </p:grpSpPr>
          <p:sp>
            <p:nvSpPr>
              <p:cNvPr id="49" name="六边形 48">
                <a:extLst>
                  <a:ext uri="{FF2B5EF4-FFF2-40B4-BE49-F238E27FC236}">
                    <a16:creationId xmlns:a16="http://schemas.microsoft.com/office/drawing/2014/main" id="{08BCB6B0-3509-4980-A6E5-0A3A06D2518B}"/>
                  </a:ext>
                </a:extLst>
              </p:cNvPr>
              <p:cNvSpPr/>
              <p:nvPr/>
            </p:nvSpPr>
            <p:spPr>
              <a:xfrm>
                <a:off x="4704284" y="2978391"/>
                <a:ext cx="2939477" cy="553480"/>
              </a:xfrm>
              <a:prstGeom prst="hexagon">
                <a:avLst>
                  <a:gd name="adj" fmla="val 27581"/>
                  <a:gd name="vf" fmla="val 115470"/>
                </a:avLst>
              </a:prstGeom>
              <a:solidFill>
                <a:srgbClr val="3263B1"/>
              </a:solidFill>
              <a:ln w="28575">
                <a:solidFill>
                  <a:srgbClr val="EDFFF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D202CECF-57DC-43D9-B2BA-9B839EC218CF}"/>
                  </a:ext>
                </a:extLst>
              </p:cNvPr>
              <p:cNvGrpSpPr/>
              <p:nvPr/>
            </p:nvGrpSpPr>
            <p:grpSpPr>
              <a:xfrm>
                <a:off x="4888360" y="3118867"/>
                <a:ext cx="2585329" cy="272528"/>
                <a:chOff x="5478910" y="3118867"/>
                <a:chExt cx="2585329" cy="272528"/>
              </a:xfrm>
            </p:grpSpPr>
            <p:sp>
              <p:nvSpPr>
                <p:cNvPr id="51" name="箭头: V 形 50">
                  <a:extLst>
                    <a:ext uri="{FF2B5EF4-FFF2-40B4-BE49-F238E27FC236}">
                      <a16:creationId xmlns:a16="http://schemas.microsoft.com/office/drawing/2014/main" id="{F6FAF082-C1E2-4BD9-B6B8-1027069A0555}"/>
                    </a:ext>
                  </a:extLst>
                </p:cNvPr>
                <p:cNvSpPr/>
                <p:nvPr/>
              </p:nvSpPr>
              <p:spPr>
                <a:xfrm flipH="1">
                  <a:off x="5478910" y="3118867"/>
                  <a:ext cx="116390" cy="272528"/>
                </a:xfrm>
                <a:prstGeom prst="chevron">
                  <a:avLst>
                    <a:gd name="adj" fmla="val 79398"/>
                  </a:avLst>
                </a:prstGeom>
                <a:solidFill>
                  <a:schemeClr val="bg1"/>
                </a:solidFill>
                <a:ln>
                  <a:solidFill>
                    <a:srgbClr val="EDFFF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箭头: V 形 51">
                  <a:extLst>
                    <a:ext uri="{FF2B5EF4-FFF2-40B4-BE49-F238E27FC236}">
                      <a16:creationId xmlns:a16="http://schemas.microsoft.com/office/drawing/2014/main" id="{086510A7-3D12-4D14-9C50-21E3B9FF1D5E}"/>
                    </a:ext>
                  </a:extLst>
                </p:cNvPr>
                <p:cNvSpPr/>
                <p:nvPr/>
              </p:nvSpPr>
              <p:spPr>
                <a:xfrm>
                  <a:off x="7924289" y="3118867"/>
                  <a:ext cx="139950" cy="272528"/>
                </a:xfrm>
                <a:prstGeom prst="chevron">
                  <a:avLst>
                    <a:gd name="adj" fmla="val 79398"/>
                  </a:avLst>
                </a:prstGeom>
                <a:solidFill>
                  <a:schemeClr val="bg1"/>
                </a:solidFill>
                <a:ln>
                  <a:solidFill>
                    <a:srgbClr val="EDFFF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353FABBB-A3CA-4E4F-9CEC-FD57177ACC02}"/>
                </a:ext>
              </a:extLst>
            </p:cNvPr>
            <p:cNvSpPr/>
            <p:nvPr/>
          </p:nvSpPr>
          <p:spPr>
            <a:xfrm>
              <a:off x="1324475" y="480932"/>
              <a:ext cx="2528827" cy="643533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Aharoni" panose="02010803020104030203" pitchFamily="2" charset="-79"/>
                </a:rPr>
                <a:t>目 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315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组合 86">
            <a:extLst>
              <a:ext uri="{FF2B5EF4-FFF2-40B4-BE49-F238E27FC236}">
                <a16:creationId xmlns:a16="http://schemas.microsoft.com/office/drawing/2014/main" id="{E723838E-E5E1-41D2-B211-07930A053849}"/>
              </a:ext>
            </a:extLst>
          </p:cNvPr>
          <p:cNvGrpSpPr/>
          <p:nvPr/>
        </p:nvGrpSpPr>
        <p:grpSpPr>
          <a:xfrm>
            <a:off x="723553" y="308620"/>
            <a:ext cx="3716053" cy="584901"/>
            <a:chOff x="698153" y="503365"/>
            <a:chExt cx="3716053" cy="584901"/>
          </a:xfrm>
        </p:grpSpPr>
        <p:sp>
          <p:nvSpPr>
            <p:cNvPr id="88" name="矩形: 圆角 87">
              <a:extLst>
                <a:ext uri="{FF2B5EF4-FFF2-40B4-BE49-F238E27FC236}">
                  <a16:creationId xmlns:a16="http://schemas.microsoft.com/office/drawing/2014/main" id="{79712456-EBED-4896-AA8D-449446B852F3}"/>
                </a:ext>
              </a:extLst>
            </p:cNvPr>
            <p:cNvSpPr/>
            <p:nvPr/>
          </p:nvSpPr>
          <p:spPr>
            <a:xfrm>
              <a:off x="698153" y="503539"/>
              <a:ext cx="3716053" cy="584727"/>
            </a:xfrm>
            <a:prstGeom prst="roundRect">
              <a:avLst>
                <a:gd name="adj" fmla="val 50000"/>
              </a:avLst>
            </a:prstGeom>
            <a:solidFill>
              <a:srgbClr val="23B3D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89" name="Freeform 15">
              <a:extLst>
                <a:ext uri="{FF2B5EF4-FFF2-40B4-BE49-F238E27FC236}">
                  <a16:creationId xmlns:a16="http://schemas.microsoft.com/office/drawing/2014/main" id="{A431F8F7-79CF-4D6B-94C5-3D4525BC70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7045" y="651459"/>
              <a:ext cx="279141" cy="285788"/>
            </a:xfrm>
            <a:custGeom>
              <a:avLst/>
              <a:gdLst>
                <a:gd name="T0" fmla="*/ 224 w 411"/>
                <a:gd name="T1" fmla="*/ 346 h 411"/>
                <a:gd name="T2" fmla="*/ 193 w 411"/>
                <a:gd name="T3" fmla="*/ 320 h 411"/>
                <a:gd name="T4" fmla="*/ 272 w 411"/>
                <a:gd name="T5" fmla="*/ 227 h 411"/>
                <a:gd name="T6" fmla="*/ 67 w 411"/>
                <a:gd name="T7" fmla="*/ 227 h 411"/>
                <a:gd name="T8" fmla="*/ 67 w 411"/>
                <a:gd name="T9" fmla="*/ 183 h 411"/>
                <a:gd name="T10" fmla="*/ 272 w 411"/>
                <a:gd name="T11" fmla="*/ 183 h 411"/>
                <a:gd name="T12" fmla="*/ 193 w 411"/>
                <a:gd name="T13" fmla="*/ 91 h 411"/>
                <a:gd name="T14" fmla="*/ 224 w 411"/>
                <a:gd name="T15" fmla="*/ 64 h 411"/>
                <a:gd name="T16" fmla="*/ 345 w 411"/>
                <a:gd name="T17" fmla="*/ 205 h 411"/>
                <a:gd name="T18" fmla="*/ 224 w 411"/>
                <a:gd name="T19" fmla="*/ 346 h 411"/>
                <a:gd name="T20" fmla="*/ 206 w 411"/>
                <a:gd name="T21" fmla="*/ 0 h 411"/>
                <a:gd name="T22" fmla="*/ 411 w 411"/>
                <a:gd name="T23" fmla="*/ 205 h 411"/>
                <a:gd name="T24" fmla="*/ 206 w 411"/>
                <a:gd name="T25" fmla="*/ 411 h 411"/>
                <a:gd name="T26" fmla="*/ 0 w 411"/>
                <a:gd name="T27" fmla="*/ 205 h 411"/>
                <a:gd name="T28" fmla="*/ 206 w 411"/>
                <a:gd name="T29" fmla="*/ 0 h 411"/>
                <a:gd name="T30" fmla="*/ 206 w 411"/>
                <a:gd name="T31" fmla="*/ 26 h 411"/>
                <a:gd name="T32" fmla="*/ 385 w 411"/>
                <a:gd name="T33" fmla="*/ 205 h 411"/>
                <a:gd name="T34" fmla="*/ 206 w 411"/>
                <a:gd name="T35" fmla="*/ 385 h 411"/>
                <a:gd name="T36" fmla="*/ 27 w 411"/>
                <a:gd name="T37" fmla="*/ 205 h 411"/>
                <a:gd name="T38" fmla="*/ 206 w 411"/>
                <a:gd name="T39" fmla="*/ 2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1" h="411">
                  <a:moveTo>
                    <a:pt x="224" y="346"/>
                  </a:moveTo>
                  <a:lnTo>
                    <a:pt x="193" y="320"/>
                  </a:lnTo>
                  <a:lnTo>
                    <a:pt x="272" y="227"/>
                  </a:lnTo>
                  <a:lnTo>
                    <a:pt x="67" y="227"/>
                  </a:lnTo>
                  <a:lnTo>
                    <a:pt x="67" y="183"/>
                  </a:lnTo>
                  <a:lnTo>
                    <a:pt x="272" y="183"/>
                  </a:lnTo>
                  <a:lnTo>
                    <a:pt x="193" y="91"/>
                  </a:lnTo>
                  <a:lnTo>
                    <a:pt x="224" y="64"/>
                  </a:lnTo>
                  <a:lnTo>
                    <a:pt x="345" y="205"/>
                  </a:lnTo>
                  <a:lnTo>
                    <a:pt x="224" y="346"/>
                  </a:lnTo>
                  <a:close/>
                  <a:moveTo>
                    <a:pt x="206" y="0"/>
                  </a:moveTo>
                  <a:cubicBezTo>
                    <a:pt x="319" y="0"/>
                    <a:pt x="411" y="92"/>
                    <a:pt x="411" y="205"/>
                  </a:cubicBezTo>
                  <a:cubicBezTo>
                    <a:pt x="411" y="319"/>
                    <a:pt x="319" y="411"/>
                    <a:pt x="206" y="411"/>
                  </a:cubicBezTo>
                  <a:cubicBezTo>
                    <a:pt x="92" y="411"/>
                    <a:pt x="0" y="319"/>
                    <a:pt x="0" y="205"/>
                  </a:cubicBezTo>
                  <a:cubicBezTo>
                    <a:pt x="0" y="92"/>
                    <a:pt x="92" y="0"/>
                    <a:pt x="206" y="0"/>
                  </a:cubicBezTo>
                  <a:close/>
                  <a:moveTo>
                    <a:pt x="206" y="26"/>
                  </a:moveTo>
                  <a:cubicBezTo>
                    <a:pt x="305" y="26"/>
                    <a:pt x="385" y="106"/>
                    <a:pt x="385" y="205"/>
                  </a:cubicBezTo>
                  <a:cubicBezTo>
                    <a:pt x="385" y="304"/>
                    <a:pt x="305" y="385"/>
                    <a:pt x="206" y="385"/>
                  </a:cubicBezTo>
                  <a:cubicBezTo>
                    <a:pt x="107" y="385"/>
                    <a:pt x="27" y="304"/>
                    <a:pt x="27" y="205"/>
                  </a:cubicBezTo>
                  <a:cubicBezTo>
                    <a:pt x="27" y="106"/>
                    <a:pt x="107" y="26"/>
                    <a:pt x="206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90" name="TextBox 108">
              <a:extLst>
                <a:ext uri="{FF2B5EF4-FFF2-40B4-BE49-F238E27FC236}">
                  <a16:creationId xmlns:a16="http://schemas.microsoft.com/office/drawing/2014/main" id="{F5884A2B-BAED-4539-B6F3-745524FDDD3F}"/>
                </a:ext>
              </a:extLst>
            </p:cNvPr>
            <p:cNvSpPr txBox="1"/>
            <p:nvPr/>
          </p:nvSpPr>
          <p:spPr>
            <a:xfrm>
              <a:off x="1358178" y="503365"/>
              <a:ext cx="2646782" cy="584727"/>
            </a:xfrm>
            <a:prstGeom prst="rect">
              <a:avLst/>
            </a:prstGeom>
            <a:noFill/>
          </p:spPr>
          <p:txBody>
            <a:bodyPr wrap="none" lIns="91392" tIns="45696" rIns="91392" bIns="45696" rtlCol="0" anchor="ctr">
              <a:spAutoFit/>
            </a:bodyPr>
            <a:lstStyle/>
            <a:p>
              <a:r>
                <a:rPr lang="zh-CN" altLang="en-US" sz="3200" b="1" dirty="0">
                  <a:solidFill>
                    <a:srgbClr val="F8F8F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人工神经网络</a:t>
              </a:r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8E518023-D079-497A-9CA8-33425B923670}"/>
              </a:ext>
            </a:extLst>
          </p:cNvPr>
          <p:cNvGrpSpPr/>
          <p:nvPr/>
        </p:nvGrpSpPr>
        <p:grpSpPr>
          <a:xfrm>
            <a:off x="449413" y="243093"/>
            <a:ext cx="704498" cy="716130"/>
            <a:chOff x="424013" y="437838"/>
            <a:chExt cx="704498" cy="716130"/>
          </a:xfrm>
        </p:grpSpPr>
        <p:sp>
          <p:nvSpPr>
            <p:cNvPr id="92" name="Oval 12">
              <a:extLst>
                <a:ext uri="{FF2B5EF4-FFF2-40B4-BE49-F238E27FC236}">
                  <a16:creationId xmlns:a16="http://schemas.microsoft.com/office/drawing/2014/main" id="{3D7C6225-D109-4666-B959-0BDACF286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13" y="437838"/>
              <a:ext cx="704498" cy="716130"/>
            </a:xfrm>
            <a:prstGeom prst="ellipse">
              <a:avLst/>
            </a:prstGeom>
            <a:solidFill>
              <a:srgbClr val="0A2C70"/>
            </a:solidFill>
            <a:ln w="63500">
              <a:solidFill>
                <a:srgbClr val="F3F8FB"/>
              </a:solidFill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93" name="椭圆 11">
              <a:extLst>
                <a:ext uri="{FF2B5EF4-FFF2-40B4-BE49-F238E27FC236}">
                  <a16:creationId xmlns:a16="http://schemas.microsoft.com/office/drawing/2014/main" id="{90BCC2EA-F498-4837-A26A-39BE33B34960}"/>
                </a:ext>
              </a:extLst>
            </p:cNvPr>
            <p:cNvSpPr/>
            <p:nvPr/>
          </p:nvSpPr>
          <p:spPr>
            <a:xfrm>
              <a:off x="535308" y="624636"/>
              <a:ext cx="457200" cy="339435"/>
            </a:xfrm>
            <a:custGeom>
              <a:avLst/>
              <a:gdLst>
                <a:gd name="connsiteX0" fmla="*/ 16373 w 607639"/>
                <a:gd name="connsiteY0" fmla="*/ 391850 h 451125"/>
                <a:gd name="connsiteX1" fmla="*/ 591266 w 607639"/>
                <a:gd name="connsiteY1" fmla="*/ 391850 h 451125"/>
                <a:gd name="connsiteX2" fmla="*/ 607639 w 607639"/>
                <a:gd name="connsiteY2" fmla="*/ 408208 h 451125"/>
                <a:gd name="connsiteX3" fmla="*/ 564684 w 607639"/>
                <a:gd name="connsiteY3" fmla="*/ 451125 h 451125"/>
                <a:gd name="connsiteX4" fmla="*/ 42955 w 607639"/>
                <a:gd name="connsiteY4" fmla="*/ 451125 h 451125"/>
                <a:gd name="connsiteX5" fmla="*/ 0 w 607639"/>
                <a:gd name="connsiteY5" fmla="*/ 408208 h 451125"/>
                <a:gd name="connsiteX6" fmla="*/ 16373 w 607639"/>
                <a:gd name="connsiteY6" fmla="*/ 391850 h 451125"/>
                <a:gd name="connsiteX7" fmla="*/ 243452 w 607639"/>
                <a:gd name="connsiteY7" fmla="*/ 119577 h 451125"/>
                <a:gd name="connsiteX8" fmla="*/ 349014 w 607639"/>
                <a:gd name="connsiteY8" fmla="*/ 156328 h 451125"/>
                <a:gd name="connsiteX9" fmla="*/ 352867 w 607639"/>
                <a:gd name="connsiteY9" fmla="*/ 161234 h 451125"/>
                <a:gd name="connsiteX10" fmla="*/ 350074 w 607639"/>
                <a:gd name="connsiteY10" fmla="*/ 166911 h 451125"/>
                <a:gd name="connsiteX11" fmla="*/ 327054 w 607639"/>
                <a:gd name="connsiteY11" fmla="*/ 180765 h 451125"/>
                <a:gd name="connsiteX12" fmla="*/ 370300 w 607639"/>
                <a:gd name="connsiteY12" fmla="*/ 223866 h 451125"/>
                <a:gd name="connsiteX13" fmla="*/ 370300 w 607639"/>
                <a:gd name="connsiteY13" fmla="*/ 232236 h 451125"/>
                <a:gd name="connsiteX14" fmla="*/ 348725 w 607639"/>
                <a:gd name="connsiteY14" fmla="*/ 253786 h 451125"/>
                <a:gd name="connsiteX15" fmla="*/ 344487 w 607639"/>
                <a:gd name="connsiteY15" fmla="*/ 255518 h 451125"/>
                <a:gd name="connsiteX16" fmla="*/ 340346 w 607639"/>
                <a:gd name="connsiteY16" fmla="*/ 253786 h 451125"/>
                <a:gd name="connsiteX17" fmla="*/ 297196 w 607639"/>
                <a:gd name="connsiteY17" fmla="*/ 210685 h 451125"/>
                <a:gd name="connsiteX18" fmla="*/ 283327 w 607639"/>
                <a:gd name="connsiteY18" fmla="*/ 233583 h 451125"/>
                <a:gd name="connsiteX19" fmla="*/ 277644 w 607639"/>
                <a:gd name="connsiteY19" fmla="*/ 236373 h 451125"/>
                <a:gd name="connsiteX20" fmla="*/ 272636 w 607639"/>
                <a:gd name="connsiteY20" fmla="*/ 232428 h 451125"/>
                <a:gd name="connsiteX21" fmla="*/ 235939 w 607639"/>
                <a:gd name="connsiteY21" fmla="*/ 127081 h 451125"/>
                <a:gd name="connsiteX22" fmla="*/ 237384 w 607639"/>
                <a:gd name="connsiteY22" fmla="*/ 121020 h 451125"/>
                <a:gd name="connsiteX23" fmla="*/ 243452 w 607639"/>
                <a:gd name="connsiteY23" fmla="*/ 119577 h 451125"/>
                <a:gd name="connsiteX24" fmla="*/ 93794 w 607639"/>
                <a:gd name="connsiteY24" fmla="*/ 41738 h 451125"/>
                <a:gd name="connsiteX25" fmla="*/ 90423 w 607639"/>
                <a:gd name="connsiteY25" fmla="*/ 45103 h 451125"/>
                <a:gd name="connsiteX26" fmla="*/ 90423 w 607639"/>
                <a:gd name="connsiteY26" fmla="*/ 329766 h 451125"/>
                <a:gd name="connsiteX27" fmla="*/ 93794 w 607639"/>
                <a:gd name="connsiteY27" fmla="*/ 333035 h 451125"/>
                <a:gd name="connsiteX28" fmla="*/ 513942 w 607639"/>
                <a:gd name="connsiteY28" fmla="*/ 333035 h 451125"/>
                <a:gd name="connsiteX29" fmla="*/ 517217 w 607639"/>
                <a:gd name="connsiteY29" fmla="*/ 329766 h 451125"/>
                <a:gd name="connsiteX30" fmla="*/ 517217 w 607639"/>
                <a:gd name="connsiteY30" fmla="*/ 45103 h 451125"/>
                <a:gd name="connsiteX31" fmla="*/ 513942 w 607639"/>
                <a:gd name="connsiteY31" fmla="*/ 41738 h 451125"/>
                <a:gd name="connsiteX32" fmla="*/ 93794 w 607639"/>
                <a:gd name="connsiteY32" fmla="*/ 0 h 451125"/>
                <a:gd name="connsiteX33" fmla="*/ 513942 w 607639"/>
                <a:gd name="connsiteY33" fmla="*/ 0 h 451125"/>
                <a:gd name="connsiteX34" fmla="*/ 559020 w 607639"/>
                <a:gd name="connsiteY34" fmla="*/ 45103 h 451125"/>
                <a:gd name="connsiteX35" fmla="*/ 559020 w 607639"/>
                <a:gd name="connsiteY35" fmla="*/ 329766 h 451125"/>
                <a:gd name="connsiteX36" fmla="*/ 513942 w 607639"/>
                <a:gd name="connsiteY36" fmla="*/ 374773 h 451125"/>
                <a:gd name="connsiteX37" fmla="*/ 93794 w 607639"/>
                <a:gd name="connsiteY37" fmla="*/ 374773 h 451125"/>
                <a:gd name="connsiteX38" fmla="*/ 48620 w 607639"/>
                <a:gd name="connsiteY38" fmla="*/ 329766 h 451125"/>
                <a:gd name="connsiteX39" fmla="*/ 48620 w 607639"/>
                <a:gd name="connsiteY39" fmla="*/ 45103 h 451125"/>
                <a:gd name="connsiteX40" fmla="*/ 93794 w 607639"/>
                <a:gd name="connsiteY40" fmla="*/ 0 h 45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7639" h="451125">
                  <a:moveTo>
                    <a:pt x="16373" y="391850"/>
                  </a:moveTo>
                  <a:lnTo>
                    <a:pt x="591266" y="391850"/>
                  </a:lnTo>
                  <a:cubicBezTo>
                    <a:pt x="600319" y="391850"/>
                    <a:pt x="607639" y="399163"/>
                    <a:pt x="607639" y="408208"/>
                  </a:cubicBezTo>
                  <a:cubicBezTo>
                    <a:pt x="607639" y="431880"/>
                    <a:pt x="588377" y="451125"/>
                    <a:pt x="564684" y="451125"/>
                  </a:cubicBezTo>
                  <a:lnTo>
                    <a:pt x="42955" y="451125"/>
                  </a:lnTo>
                  <a:cubicBezTo>
                    <a:pt x="19262" y="451125"/>
                    <a:pt x="0" y="431880"/>
                    <a:pt x="0" y="408208"/>
                  </a:cubicBezTo>
                  <a:cubicBezTo>
                    <a:pt x="0" y="399163"/>
                    <a:pt x="7320" y="391850"/>
                    <a:pt x="16373" y="391850"/>
                  </a:cubicBezTo>
                  <a:close/>
                  <a:moveTo>
                    <a:pt x="243452" y="119577"/>
                  </a:moveTo>
                  <a:lnTo>
                    <a:pt x="349014" y="156328"/>
                  </a:lnTo>
                  <a:cubicBezTo>
                    <a:pt x="351133" y="157001"/>
                    <a:pt x="352674" y="158925"/>
                    <a:pt x="352867" y="161234"/>
                  </a:cubicBezTo>
                  <a:cubicBezTo>
                    <a:pt x="353156" y="163543"/>
                    <a:pt x="352000" y="165660"/>
                    <a:pt x="350074" y="166911"/>
                  </a:cubicBezTo>
                  <a:lnTo>
                    <a:pt x="327054" y="180765"/>
                  </a:lnTo>
                  <a:lnTo>
                    <a:pt x="370300" y="223866"/>
                  </a:lnTo>
                  <a:cubicBezTo>
                    <a:pt x="372515" y="226175"/>
                    <a:pt x="372515" y="229927"/>
                    <a:pt x="370300" y="232236"/>
                  </a:cubicBezTo>
                  <a:lnTo>
                    <a:pt x="348725" y="253786"/>
                  </a:lnTo>
                  <a:cubicBezTo>
                    <a:pt x="347569" y="254845"/>
                    <a:pt x="346125" y="255518"/>
                    <a:pt x="344487" y="255518"/>
                  </a:cubicBezTo>
                  <a:cubicBezTo>
                    <a:pt x="342946" y="255518"/>
                    <a:pt x="341502" y="254845"/>
                    <a:pt x="340346" y="253786"/>
                  </a:cubicBezTo>
                  <a:lnTo>
                    <a:pt x="297196" y="210685"/>
                  </a:lnTo>
                  <a:lnTo>
                    <a:pt x="283327" y="233583"/>
                  </a:lnTo>
                  <a:cubicBezTo>
                    <a:pt x="282075" y="235507"/>
                    <a:pt x="279859" y="236661"/>
                    <a:pt x="277644" y="236373"/>
                  </a:cubicBezTo>
                  <a:cubicBezTo>
                    <a:pt x="275333" y="236180"/>
                    <a:pt x="273406" y="234641"/>
                    <a:pt x="272636" y="232428"/>
                  </a:cubicBezTo>
                  <a:lnTo>
                    <a:pt x="235939" y="127081"/>
                  </a:lnTo>
                  <a:cubicBezTo>
                    <a:pt x="235265" y="124964"/>
                    <a:pt x="235747" y="122559"/>
                    <a:pt x="237384" y="121020"/>
                  </a:cubicBezTo>
                  <a:cubicBezTo>
                    <a:pt x="238925" y="119384"/>
                    <a:pt x="241333" y="118903"/>
                    <a:pt x="243452" y="119577"/>
                  </a:cubicBezTo>
                  <a:close/>
                  <a:moveTo>
                    <a:pt x="93794" y="41738"/>
                  </a:moveTo>
                  <a:cubicBezTo>
                    <a:pt x="91964" y="41738"/>
                    <a:pt x="90423" y="43276"/>
                    <a:pt x="90423" y="45103"/>
                  </a:cubicBezTo>
                  <a:lnTo>
                    <a:pt x="90423" y="329766"/>
                  </a:lnTo>
                  <a:cubicBezTo>
                    <a:pt x="90423" y="331593"/>
                    <a:pt x="91964" y="333035"/>
                    <a:pt x="93794" y="333035"/>
                  </a:cubicBezTo>
                  <a:lnTo>
                    <a:pt x="513942" y="333035"/>
                  </a:lnTo>
                  <a:cubicBezTo>
                    <a:pt x="515676" y="333035"/>
                    <a:pt x="517217" y="331593"/>
                    <a:pt x="517217" y="329766"/>
                  </a:cubicBezTo>
                  <a:lnTo>
                    <a:pt x="517217" y="45103"/>
                  </a:lnTo>
                  <a:cubicBezTo>
                    <a:pt x="517217" y="43276"/>
                    <a:pt x="515676" y="41738"/>
                    <a:pt x="513942" y="41738"/>
                  </a:cubicBezTo>
                  <a:close/>
                  <a:moveTo>
                    <a:pt x="93794" y="0"/>
                  </a:moveTo>
                  <a:lnTo>
                    <a:pt x="513942" y="0"/>
                  </a:lnTo>
                  <a:cubicBezTo>
                    <a:pt x="538793" y="0"/>
                    <a:pt x="559020" y="20196"/>
                    <a:pt x="559020" y="45103"/>
                  </a:cubicBezTo>
                  <a:lnTo>
                    <a:pt x="559020" y="329766"/>
                  </a:lnTo>
                  <a:cubicBezTo>
                    <a:pt x="559020" y="354577"/>
                    <a:pt x="538793" y="374773"/>
                    <a:pt x="513942" y="374773"/>
                  </a:cubicBezTo>
                  <a:lnTo>
                    <a:pt x="93794" y="374773"/>
                  </a:lnTo>
                  <a:cubicBezTo>
                    <a:pt x="68847" y="374773"/>
                    <a:pt x="48620" y="354577"/>
                    <a:pt x="48620" y="329766"/>
                  </a:cubicBezTo>
                  <a:lnTo>
                    <a:pt x="48620" y="45103"/>
                  </a:lnTo>
                  <a:cubicBezTo>
                    <a:pt x="48620" y="20196"/>
                    <a:pt x="68847" y="0"/>
                    <a:pt x="93794" y="0"/>
                  </a:cubicBezTo>
                  <a:close/>
                </a:path>
              </a:pathLst>
            </a:custGeom>
            <a:solidFill>
              <a:srgbClr val="0B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67E9F1E2-77D1-4BE6-B43A-B6EA4089CA53}"/>
              </a:ext>
            </a:extLst>
          </p:cNvPr>
          <p:cNvGrpSpPr/>
          <p:nvPr/>
        </p:nvGrpSpPr>
        <p:grpSpPr>
          <a:xfrm>
            <a:off x="448778" y="1213858"/>
            <a:ext cx="4309834" cy="588606"/>
            <a:chOff x="912010" y="1434317"/>
            <a:chExt cx="2549611" cy="588606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5F786E2F-8493-4B98-A019-4A98FBB92537}"/>
                </a:ext>
              </a:extLst>
            </p:cNvPr>
            <p:cNvGrpSpPr/>
            <p:nvPr/>
          </p:nvGrpSpPr>
          <p:grpSpPr>
            <a:xfrm>
              <a:off x="912010" y="1434317"/>
              <a:ext cx="2549611" cy="588606"/>
              <a:chOff x="589176" y="1891735"/>
              <a:chExt cx="2549611" cy="58860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D7D0BF19-42A0-47BE-B6E0-C1DBEE3F5895}"/>
                  </a:ext>
                </a:extLst>
              </p:cNvPr>
              <p:cNvGrpSpPr/>
              <p:nvPr/>
            </p:nvGrpSpPr>
            <p:grpSpPr>
              <a:xfrm>
                <a:off x="589176" y="2106775"/>
                <a:ext cx="2549611" cy="373566"/>
                <a:chOff x="811353" y="1796077"/>
                <a:chExt cx="2432971" cy="644757"/>
              </a:xfrm>
            </p:grpSpPr>
            <p:cxnSp>
              <p:nvCxnSpPr>
                <p:cNvPr id="99" name="直接连接符 98">
                  <a:extLst>
                    <a:ext uri="{FF2B5EF4-FFF2-40B4-BE49-F238E27FC236}">
                      <a16:creationId xmlns:a16="http://schemas.microsoft.com/office/drawing/2014/main" id="{E75846E6-229A-49F6-9BE9-D32C0AE57B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796077"/>
                  <a:ext cx="0" cy="641269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接连接符 99">
                  <a:extLst>
                    <a:ext uri="{FF2B5EF4-FFF2-40B4-BE49-F238E27FC236}">
                      <a16:creationId xmlns:a16="http://schemas.microsoft.com/office/drawing/2014/main" id="{B4A45E37-3D43-436D-AE68-A2F5F8FCC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2440833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接连接符 100">
                  <a:extLst>
                    <a:ext uri="{FF2B5EF4-FFF2-40B4-BE49-F238E27FC236}">
                      <a16:creationId xmlns:a16="http://schemas.microsoft.com/office/drawing/2014/main" id="{EF8E8FC1-1E24-4402-8D5E-D597EA9950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44324" y="1796077"/>
                  <a:ext cx="0" cy="644757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接连接符 101">
                  <a:extLst>
                    <a:ext uri="{FF2B5EF4-FFF2-40B4-BE49-F238E27FC236}">
                      <a16:creationId xmlns:a16="http://schemas.microsoft.com/office/drawing/2014/main" id="{93B81CC5-64F7-4A7B-8CD0-2E40576772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822372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8" name="矩形: 圆顶角 97">
                <a:extLst>
                  <a:ext uri="{FF2B5EF4-FFF2-40B4-BE49-F238E27FC236}">
                    <a16:creationId xmlns:a16="http://schemas.microsoft.com/office/drawing/2014/main" id="{F3C0CA25-09E5-4319-A1D8-DEF297512DCC}"/>
                  </a:ext>
                </a:extLst>
              </p:cNvPr>
              <p:cNvSpPr/>
              <p:nvPr/>
            </p:nvSpPr>
            <p:spPr>
              <a:xfrm>
                <a:off x="630810" y="1891735"/>
                <a:ext cx="2468161" cy="512681"/>
              </a:xfrm>
              <a:prstGeom prst="round2SameRect">
                <a:avLst/>
              </a:prstGeom>
              <a:solidFill>
                <a:srgbClr val="3263B1"/>
              </a:solidFill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00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2677F638-6D5E-4728-9B0E-EC3C62932183}"/>
                </a:ext>
              </a:extLst>
            </p:cNvPr>
            <p:cNvSpPr/>
            <p:nvPr/>
          </p:nvSpPr>
          <p:spPr>
            <a:xfrm>
              <a:off x="984462" y="1464437"/>
              <a:ext cx="24373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梯度下降</a:t>
              </a:r>
            </a:p>
          </p:txBody>
        </p:sp>
      </p:grpSp>
      <p:cxnSp>
        <p:nvCxnSpPr>
          <p:cNvPr id="18" name="直線單箭頭接點 27">
            <a:extLst>
              <a:ext uri="{FF2B5EF4-FFF2-40B4-BE49-F238E27FC236}">
                <a16:creationId xmlns:a16="http://schemas.microsoft.com/office/drawing/2014/main" id="{A4F3CD72-44F6-4A2D-AA7D-AFB6AF1B913F}"/>
              </a:ext>
            </a:extLst>
          </p:cNvPr>
          <p:cNvCxnSpPr/>
          <p:nvPr/>
        </p:nvCxnSpPr>
        <p:spPr>
          <a:xfrm>
            <a:off x="717018" y="5874077"/>
            <a:ext cx="8281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Object 12">
            <a:extLst>
              <a:ext uri="{FF2B5EF4-FFF2-40B4-BE49-F238E27FC236}">
                <a16:creationId xmlns:a16="http://schemas.microsoft.com/office/drawing/2014/main" id="{C42EAF92-5397-4779-BA0A-E6CC0DEA91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772353"/>
              </p:ext>
            </p:extLst>
          </p:nvPr>
        </p:nvGraphicFramePr>
        <p:xfrm>
          <a:off x="8480548" y="5906935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方程式" r:id="rId4" imgW="152280" imgH="139680" progId="Equation.3">
                  <p:embed/>
                </p:oleObj>
              </mc:Choice>
              <mc:Fallback>
                <p:oleObj name="方程式" r:id="rId4" imgW="152280" imgH="139680" progId="Equation.3">
                  <p:embed/>
                  <p:pic>
                    <p:nvPicPr>
                      <p:cNvPr id="19" name="Object 12">
                        <a:extLst>
                          <a:ext uri="{FF2B5EF4-FFF2-40B4-BE49-F238E27FC236}">
                            <a16:creationId xmlns:a16="http://schemas.microsoft.com/office/drawing/2014/main" id="{C42EAF92-5397-4779-BA0A-E6CC0DEA915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80548" y="5906935"/>
                        <a:ext cx="327025" cy="2984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直線單箭頭接點 29">
            <a:extLst>
              <a:ext uri="{FF2B5EF4-FFF2-40B4-BE49-F238E27FC236}">
                <a16:creationId xmlns:a16="http://schemas.microsoft.com/office/drawing/2014/main" id="{01FB9ED0-73BA-4585-A7F4-491DD75C838A}"/>
              </a:ext>
            </a:extLst>
          </p:cNvPr>
          <p:cNvCxnSpPr/>
          <p:nvPr/>
        </p:nvCxnSpPr>
        <p:spPr>
          <a:xfrm flipV="1">
            <a:off x="1530073" y="2320441"/>
            <a:ext cx="0" cy="38771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34">
            <a:extLst>
              <a:ext uri="{FF2B5EF4-FFF2-40B4-BE49-F238E27FC236}">
                <a16:creationId xmlns:a16="http://schemas.microsoft.com/office/drawing/2014/main" id="{DDE0744B-F1CA-4898-AFD1-C780BA2BE920}"/>
              </a:ext>
            </a:extLst>
          </p:cNvPr>
          <p:cNvSpPr txBox="1"/>
          <p:nvPr/>
        </p:nvSpPr>
        <p:spPr>
          <a:xfrm>
            <a:off x="2822608" y="2320350"/>
            <a:ext cx="6634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选择一个初始值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橢圓 69">
            <a:extLst>
              <a:ext uri="{FF2B5EF4-FFF2-40B4-BE49-F238E27FC236}">
                <a16:creationId xmlns:a16="http://schemas.microsoft.com/office/drawing/2014/main" id="{AE7010EE-BFAE-4CBC-8880-915FDB4A963C}"/>
              </a:ext>
            </a:extLst>
          </p:cNvPr>
          <p:cNvSpPr/>
          <p:nvPr/>
        </p:nvSpPr>
        <p:spPr>
          <a:xfrm>
            <a:off x="1867024" y="5715136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線接點 70">
            <a:extLst>
              <a:ext uri="{FF2B5EF4-FFF2-40B4-BE49-F238E27FC236}">
                <a16:creationId xmlns:a16="http://schemas.microsoft.com/office/drawing/2014/main" id="{38A711E8-C779-4BEB-9996-A34D6059A2BC}"/>
              </a:ext>
            </a:extLst>
          </p:cNvPr>
          <p:cNvCxnSpPr>
            <a:endCxn id="22" idx="0"/>
          </p:cNvCxnSpPr>
          <p:nvPr/>
        </p:nvCxnSpPr>
        <p:spPr>
          <a:xfrm>
            <a:off x="1944628" y="3466119"/>
            <a:ext cx="18296" cy="224901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17">
                <a:extLst>
                  <a:ext uri="{FF2B5EF4-FFF2-40B4-BE49-F238E27FC236}">
                    <a16:creationId xmlns:a16="http://schemas.microsoft.com/office/drawing/2014/main" id="{5782D318-1F4D-4565-938F-28C522824CEF}"/>
                  </a:ext>
                </a:extLst>
              </p:cNvPr>
              <p:cNvSpPr txBox="1"/>
              <p:nvPr/>
            </p:nvSpPr>
            <p:spPr>
              <a:xfrm>
                <a:off x="2775969" y="2720030"/>
                <a:ext cx="47070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计算梯度值</a:t>
                </a:r>
                <a:r>
                  <a:rPr lang="en-US" altLang="zh-TW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zh-TW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4" name="文字方塊 17">
                <a:extLst>
                  <a:ext uri="{FF2B5EF4-FFF2-40B4-BE49-F238E27FC236}">
                    <a16:creationId xmlns:a16="http://schemas.microsoft.com/office/drawing/2014/main" id="{5782D318-1F4D-4565-938F-28C522824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5969" y="2720030"/>
                <a:ext cx="4707091" cy="461665"/>
              </a:xfrm>
              <a:prstGeom prst="rect">
                <a:avLst/>
              </a:prstGeom>
              <a:blipFill>
                <a:blip r:embed="rId6"/>
                <a:stretch>
                  <a:fillRect l="-1164" t="-123684" b="-192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接點 18">
            <a:extLst>
              <a:ext uri="{FF2B5EF4-FFF2-40B4-BE49-F238E27FC236}">
                <a16:creationId xmlns:a16="http://schemas.microsoft.com/office/drawing/2014/main" id="{0DFFEE4F-A5FE-430A-AF79-38AA69E80013}"/>
              </a:ext>
            </a:extLst>
          </p:cNvPr>
          <p:cNvCxnSpPr/>
          <p:nvPr/>
        </p:nvCxnSpPr>
        <p:spPr>
          <a:xfrm>
            <a:off x="1651000" y="2971800"/>
            <a:ext cx="658192" cy="1239794"/>
          </a:xfrm>
          <a:prstGeom prst="line">
            <a:avLst/>
          </a:prstGeom>
          <a:ln w="28575">
            <a:solidFill>
              <a:srgbClr val="00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向右箭號 31">
            <a:extLst>
              <a:ext uri="{FF2B5EF4-FFF2-40B4-BE49-F238E27FC236}">
                <a16:creationId xmlns:a16="http://schemas.microsoft.com/office/drawing/2014/main" id="{29723372-7F9D-46D8-8191-B917DBDDD174}"/>
              </a:ext>
            </a:extLst>
          </p:cNvPr>
          <p:cNvSpPr/>
          <p:nvPr/>
        </p:nvSpPr>
        <p:spPr>
          <a:xfrm>
            <a:off x="2098531" y="5678900"/>
            <a:ext cx="692462" cy="21819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線單箭頭接點 6">
            <a:extLst>
              <a:ext uri="{FF2B5EF4-FFF2-40B4-BE49-F238E27FC236}">
                <a16:creationId xmlns:a16="http://schemas.microsoft.com/office/drawing/2014/main" id="{11FD532E-9538-4B27-8844-F8BCB2C441A3}"/>
              </a:ext>
            </a:extLst>
          </p:cNvPr>
          <p:cNvCxnSpPr/>
          <p:nvPr/>
        </p:nvCxnSpPr>
        <p:spPr>
          <a:xfrm flipH="1">
            <a:off x="2058824" y="3239030"/>
            <a:ext cx="859683" cy="227089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36">
                <a:extLst>
                  <a:ext uri="{FF2B5EF4-FFF2-40B4-BE49-F238E27FC236}">
                    <a16:creationId xmlns:a16="http://schemas.microsoft.com/office/drawing/2014/main" id="{1AA10272-DC88-4431-85AD-AB8063CE3441}"/>
                  </a:ext>
                </a:extLst>
              </p:cNvPr>
              <p:cNvSpPr txBox="1"/>
              <p:nvPr/>
            </p:nvSpPr>
            <p:spPr>
              <a:xfrm>
                <a:off x="3703323" y="3051236"/>
                <a:ext cx="35023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f>
                        <m:fPr>
                          <m:type m:val="li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8" name="文字方塊 36">
                <a:extLst>
                  <a:ext uri="{FF2B5EF4-FFF2-40B4-BE49-F238E27FC236}">
                    <a16:creationId xmlns:a16="http://schemas.microsoft.com/office/drawing/2014/main" id="{1AA10272-DC88-4431-85AD-AB8063CE3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323" y="3051236"/>
                <a:ext cx="3502325" cy="461665"/>
              </a:xfrm>
              <a:prstGeom prst="rect">
                <a:avLst/>
              </a:prstGeom>
              <a:blipFill>
                <a:blip r:embed="rId7"/>
                <a:stretch>
                  <a:fillRect t="-125333" b="-19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28">
            <a:extLst>
              <a:ext uri="{FF2B5EF4-FFF2-40B4-BE49-F238E27FC236}">
                <a16:creationId xmlns:a16="http://schemas.microsoft.com/office/drawing/2014/main" id="{15DFB4E8-9B6B-4D5A-817A-A22655A6BBBE}"/>
              </a:ext>
            </a:extLst>
          </p:cNvPr>
          <p:cNvSpPr/>
          <p:nvPr/>
        </p:nvSpPr>
        <p:spPr>
          <a:xfrm>
            <a:off x="3156593" y="2727456"/>
            <a:ext cx="4151829" cy="957135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32">
                <a:extLst>
                  <a:ext uri="{FF2B5EF4-FFF2-40B4-BE49-F238E27FC236}">
                    <a16:creationId xmlns:a16="http://schemas.microsoft.com/office/drawing/2014/main" id="{2A22AE57-E417-4587-9460-81CBF676F1C1}"/>
                  </a:ext>
                </a:extLst>
              </p:cNvPr>
              <p:cNvSpPr txBox="1"/>
              <p:nvPr/>
            </p:nvSpPr>
            <p:spPr>
              <a:xfrm>
                <a:off x="1603899" y="5898878"/>
                <a:ext cx="15526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0" name="文字方塊 32">
                <a:extLst>
                  <a:ext uri="{FF2B5EF4-FFF2-40B4-BE49-F238E27FC236}">
                    <a16:creationId xmlns:a16="http://schemas.microsoft.com/office/drawing/2014/main" id="{2A22AE57-E417-4587-9460-81CBF676F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899" y="5898878"/>
                <a:ext cx="1552694" cy="461665"/>
              </a:xfrm>
              <a:prstGeom prst="rect">
                <a:avLst/>
              </a:prstGeom>
              <a:blipFill>
                <a:blip r:embed="rId8"/>
                <a:stretch>
                  <a:fillRect t="-125333" r="-28235" b="-19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左大括弧 4">
            <a:extLst>
              <a:ext uri="{FF2B5EF4-FFF2-40B4-BE49-F238E27FC236}">
                <a16:creationId xmlns:a16="http://schemas.microsoft.com/office/drawing/2014/main" id="{D3545DB4-BBF3-4408-A14C-4AFC8DD4AAA8}"/>
              </a:ext>
            </a:extLst>
          </p:cNvPr>
          <p:cNvSpPr/>
          <p:nvPr/>
        </p:nvSpPr>
        <p:spPr>
          <a:xfrm rot="5400000">
            <a:off x="2264882" y="5154183"/>
            <a:ext cx="288195" cy="928704"/>
          </a:xfrm>
          <a:prstGeom prst="leftBrace">
            <a:avLst>
              <a:gd name="adj1" fmla="val 37394"/>
              <a:gd name="adj2" fmla="val 51208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橢圓 69">
            <a:extLst>
              <a:ext uri="{FF2B5EF4-FFF2-40B4-BE49-F238E27FC236}">
                <a16:creationId xmlns:a16="http://schemas.microsoft.com/office/drawing/2014/main" id="{6BE5B986-F118-4DFB-BBDE-FADCB737D697}"/>
              </a:ext>
            </a:extLst>
          </p:cNvPr>
          <p:cNvSpPr/>
          <p:nvPr/>
        </p:nvSpPr>
        <p:spPr>
          <a:xfrm>
            <a:off x="2822608" y="5735771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字方塊 33">
            <a:extLst>
              <a:ext uri="{FF2B5EF4-FFF2-40B4-BE49-F238E27FC236}">
                <a16:creationId xmlns:a16="http://schemas.microsoft.com/office/drawing/2014/main" id="{DC5A2AB1-CC11-4512-8532-816312E0FDD2}"/>
              </a:ext>
            </a:extLst>
          </p:cNvPr>
          <p:cNvSpPr txBox="1"/>
          <p:nvPr/>
        </p:nvSpPr>
        <p:spPr>
          <a:xfrm>
            <a:off x="3197415" y="5966775"/>
            <a:ext cx="2450785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l-GR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η</a:t>
            </a:r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学习率</a:t>
            </a:r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下弧形箭头 41">
            <a:extLst>
              <a:ext uri="{FF2B5EF4-FFF2-40B4-BE49-F238E27FC236}">
                <a16:creationId xmlns:a16="http://schemas.microsoft.com/office/drawing/2014/main" id="{4997CED4-C4C2-4A0A-912E-15B73A64A09D}"/>
              </a:ext>
            </a:extLst>
          </p:cNvPr>
          <p:cNvSpPr/>
          <p:nvPr/>
        </p:nvSpPr>
        <p:spPr>
          <a:xfrm>
            <a:off x="4097566" y="3697854"/>
            <a:ext cx="2167229" cy="709755"/>
          </a:xfrm>
          <a:prstGeom prst="curvedUp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C11030D-20FE-47B9-9827-555DE6AAAFE5}"/>
              </a:ext>
            </a:extLst>
          </p:cNvPr>
          <p:cNvSpPr txBox="1"/>
          <p:nvPr/>
        </p:nvSpPr>
        <p:spPr>
          <a:xfrm>
            <a:off x="6209144" y="3981633"/>
            <a:ext cx="1190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迭代</a:t>
            </a:r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7F4B6D34-8D11-4188-9C86-C64996A7AC44}"/>
              </a:ext>
            </a:extLst>
          </p:cNvPr>
          <p:cNvCxnSpPr/>
          <p:nvPr/>
        </p:nvCxnSpPr>
        <p:spPr>
          <a:xfrm>
            <a:off x="2918507" y="4732713"/>
            <a:ext cx="0" cy="97666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23">
            <a:extLst>
              <a:ext uri="{FF2B5EF4-FFF2-40B4-BE49-F238E27FC236}">
                <a16:creationId xmlns:a16="http://schemas.microsoft.com/office/drawing/2014/main" id="{ADFC4FBE-1F0F-4CAA-B294-A4486EA17A01}"/>
              </a:ext>
            </a:extLst>
          </p:cNvPr>
          <p:cNvCxnSpPr/>
          <p:nvPr/>
        </p:nvCxnSpPr>
        <p:spPr>
          <a:xfrm>
            <a:off x="2383924" y="4536403"/>
            <a:ext cx="1223123" cy="406674"/>
          </a:xfrm>
          <a:prstGeom prst="line">
            <a:avLst/>
          </a:prstGeom>
          <a:ln w="28575">
            <a:solidFill>
              <a:srgbClr val="00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1">
            <a:extLst>
              <a:ext uri="{FF2B5EF4-FFF2-40B4-BE49-F238E27FC236}">
                <a16:creationId xmlns:a16="http://schemas.microsoft.com/office/drawing/2014/main" id="{84202DFD-02C7-46F7-BDF1-162126051F96}"/>
              </a:ext>
            </a:extLst>
          </p:cNvPr>
          <p:cNvCxnSpPr/>
          <p:nvPr/>
        </p:nvCxnSpPr>
        <p:spPr>
          <a:xfrm>
            <a:off x="3828917" y="4809369"/>
            <a:ext cx="0" cy="97666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左大括弧 38">
            <a:extLst>
              <a:ext uri="{FF2B5EF4-FFF2-40B4-BE49-F238E27FC236}">
                <a16:creationId xmlns:a16="http://schemas.microsoft.com/office/drawing/2014/main" id="{230BFFAE-2479-44CA-A94C-D251DBBBC26F}"/>
              </a:ext>
            </a:extLst>
          </p:cNvPr>
          <p:cNvSpPr/>
          <p:nvPr/>
        </p:nvSpPr>
        <p:spPr>
          <a:xfrm rot="5400000">
            <a:off x="3230604" y="5207258"/>
            <a:ext cx="312400" cy="820996"/>
          </a:xfrm>
          <a:prstGeom prst="leftBrace">
            <a:avLst>
              <a:gd name="adj1" fmla="val 16917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橢圓 69">
            <a:extLst>
              <a:ext uri="{FF2B5EF4-FFF2-40B4-BE49-F238E27FC236}">
                <a16:creationId xmlns:a16="http://schemas.microsoft.com/office/drawing/2014/main" id="{2FA08EAF-6997-4C7D-A0C3-02C31A85AEC5}"/>
              </a:ext>
            </a:extLst>
          </p:cNvPr>
          <p:cNvSpPr/>
          <p:nvPr/>
        </p:nvSpPr>
        <p:spPr>
          <a:xfrm>
            <a:off x="3733018" y="5755160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任意多边形 48">
            <a:extLst>
              <a:ext uri="{FF2B5EF4-FFF2-40B4-BE49-F238E27FC236}">
                <a16:creationId xmlns:a16="http://schemas.microsoft.com/office/drawing/2014/main" id="{4729876E-6508-444B-865C-72E2C1683917}"/>
              </a:ext>
            </a:extLst>
          </p:cNvPr>
          <p:cNvSpPr/>
          <p:nvPr/>
        </p:nvSpPr>
        <p:spPr>
          <a:xfrm>
            <a:off x="1571738" y="2142940"/>
            <a:ext cx="7321537" cy="3584241"/>
          </a:xfrm>
          <a:custGeom>
            <a:avLst/>
            <a:gdLst>
              <a:gd name="connsiteX0" fmla="*/ 0 w 7766333"/>
              <a:gd name="connsiteY0" fmla="*/ 300589 h 2929560"/>
              <a:gd name="connsiteX1" fmla="*/ 393700 w 7766333"/>
              <a:gd name="connsiteY1" fmla="*/ 1075289 h 2929560"/>
              <a:gd name="connsiteX2" fmla="*/ 393700 w 7766333"/>
              <a:gd name="connsiteY2" fmla="*/ 1075289 h 2929560"/>
              <a:gd name="connsiteX3" fmla="*/ 1371600 w 7766333"/>
              <a:gd name="connsiteY3" fmla="*/ 2040489 h 2929560"/>
              <a:gd name="connsiteX4" fmla="*/ 2933700 w 7766333"/>
              <a:gd name="connsiteY4" fmla="*/ 2142089 h 2929560"/>
              <a:gd name="connsiteX5" fmla="*/ 3987800 w 7766333"/>
              <a:gd name="connsiteY5" fmla="*/ 2510389 h 2929560"/>
              <a:gd name="connsiteX6" fmla="*/ 4737100 w 7766333"/>
              <a:gd name="connsiteY6" fmla="*/ 1938889 h 2929560"/>
              <a:gd name="connsiteX7" fmla="*/ 5435600 w 7766333"/>
              <a:gd name="connsiteY7" fmla="*/ 2027789 h 2929560"/>
              <a:gd name="connsiteX8" fmla="*/ 6426200 w 7766333"/>
              <a:gd name="connsiteY8" fmla="*/ 2929489 h 2929560"/>
              <a:gd name="connsiteX9" fmla="*/ 7175500 w 7766333"/>
              <a:gd name="connsiteY9" fmla="*/ 2065889 h 2929560"/>
              <a:gd name="connsiteX10" fmla="*/ 7696200 w 7766333"/>
              <a:gd name="connsiteY10" fmla="*/ 224389 h 2929560"/>
              <a:gd name="connsiteX11" fmla="*/ 7747000 w 7766333"/>
              <a:gd name="connsiteY11" fmla="*/ 97389 h 292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66333" h="2929560">
                <a:moveTo>
                  <a:pt x="0" y="300589"/>
                </a:moveTo>
                <a:lnTo>
                  <a:pt x="393700" y="1075289"/>
                </a:lnTo>
                <a:lnTo>
                  <a:pt x="393700" y="1075289"/>
                </a:lnTo>
                <a:cubicBezTo>
                  <a:pt x="556683" y="1236156"/>
                  <a:pt x="948267" y="1862689"/>
                  <a:pt x="1371600" y="2040489"/>
                </a:cubicBezTo>
                <a:cubicBezTo>
                  <a:pt x="1794933" y="2218289"/>
                  <a:pt x="2497667" y="2063772"/>
                  <a:pt x="2933700" y="2142089"/>
                </a:cubicBezTo>
                <a:cubicBezTo>
                  <a:pt x="3369733" y="2220406"/>
                  <a:pt x="3687233" y="2544256"/>
                  <a:pt x="3987800" y="2510389"/>
                </a:cubicBezTo>
                <a:cubicBezTo>
                  <a:pt x="4288367" y="2476522"/>
                  <a:pt x="4495800" y="2019322"/>
                  <a:pt x="4737100" y="1938889"/>
                </a:cubicBezTo>
                <a:cubicBezTo>
                  <a:pt x="4978400" y="1858456"/>
                  <a:pt x="5154083" y="1862689"/>
                  <a:pt x="5435600" y="2027789"/>
                </a:cubicBezTo>
                <a:cubicBezTo>
                  <a:pt x="5717117" y="2192889"/>
                  <a:pt x="6136217" y="2923139"/>
                  <a:pt x="6426200" y="2929489"/>
                </a:cubicBezTo>
                <a:cubicBezTo>
                  <a:pt x="6716183" y="2935839"/>
                  <a:pt x="6963833" y="2516739"/>
                  <a:pt x="7175500" y="2065889"/>
                </a:cubicBezTo>
                <a:cubicBezTo>
                  <a:pt x="7387167" y="1615039"/>
                  <a:pt x="7600950" y="552472"/>
                  <a:pt x="7696200" y="224389"/>
                </a:cubicBezTo>
                <a:cubicBezTo>
                  <a:pt x="7791450" y="-103694"/>
                  <a:pt x="7769225" y="-3153"/>
                  <a:pt x="7747000" y="97389"/>
                </a:cubicBezTo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37">
                <a:extLst>
                  <a:ext uri="{FF2B5EF4-FFF2-40B4-BE49-F238E27FC236}">
                    <a16:creationId xmlns:a16="http://schemas.microsoft.com/office/drawing/2014/main" id="{A1355D8B-F962-46F3-9F95-CD87667E698E}"/>
                  </a:ext>
                </a:extLst>
              </p:cNvPr>
              <p:cNvSpPr txBox="1"/>
              <p:nvPr/>
            </p:nvSpPr>
            <p:spPr>
              <a:xfrm>
                <a:off x="6759583" y="3999529"/>
                <a:ext cx="52759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直到</a:t>
                </a:r>
                <a:r>
                  <a:rPr lang="en-US" altLang="zh-TW" sz="24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TW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zh-TW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TW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den>
                    </m:f>
                    <m:r>
                      <a:rPr lang="zh-CN" alt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非常</m:t>
                    </m:r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小（更新很小）</a:t>
                </a:r>
                <a:endParaRPr lang="zh-TW" altLang="en-US" sz="2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2" name="文字方塊 37">
                <a:extLst>
                  <a:ext uri="{FF2B5EF4-FFF2-40B4-BE49-F238E27FC236}">
                    <a16:creationId xmlns:a16="http://schemas.microsoft.com/office/drawing/2014/main" id="{A1355D8B-F962-46F3-9F95-CD87667E6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583" y="3999529"/>
                <a:ext cx="5275932" cy="461665"/>
              </a:xfrm>
              <a:prstGeom prst="rect">
                <a:avLst/>
              </a:prstGeom>
              <a:blipFill>
                <a:blip r:embed="rId9"/>
                <a:stretch>
                  <a:fillRect t="-123684" b="-192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椭圆形标注 49">
                <a:extLst>
                  <a:ext uri="{FF2B5EF4-FFF2-40B4-BE49-F238E27FC236}">
                    <a16:creationId xmlns:a16="http://schemas.microsoft.com/office/drawing/2014/main" id="{B8F09A79-72E1-4EA0-BD1D-D0FEABEC9A3A}"/>
                  </a:ext>
                </a:extLst>
              </p:cNvPr>
              <p:cNvSpPr/>
              <p:nvPr/>
            </p:nvSpPr>
            <p:spPr>
              <a:xfrm>
                <a:off x="8787039" y="2432632"/>
                <a:ext cx="3248476" cy="1389748"/>
              </a:xfrm>
              <a:prstGeom prst="wedgeEllipseCallout">
                <a:avLst>
                  <a:gd name="adj1" fmla="val -34125"/>
                  <a:gd name="adj2" fmla="val 5427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神经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网络参数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3" name="椭圆形标注 49">
                <a:extLst>
                  <a:ext uri="{FF2B5EF4-FFF2-40B4-BE49-F238E27FC236}">
                    <a16:creationId xmlns:a16="http://schemas.microsoft.com/office/drawing/2014/main" id="{B8F09A79-72E1-4EA0-BD1D-D0FEABEC9A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7039" y="2432632"/>
                <a:ext cx="3248476" cy="1389748"/>
              </a:xfrm>
              <a:prstGeom prst="wedgeEllipseCallout">
                <a:avLst>
                  <a:gd name="adj1" fmla="val -34125"/>
                  <a:gd name="adj2" fmla="val 54276"/>
                </a:avLst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橢圓 69">
            <a:extLst>
              <a:ext uri="{FF2B5EF4-FFF2-40B4-BE49-F238E27FC236}">
                <a16:creationId xmlns:a16="http://schemas.microsoft.com/office/drawing/2014/main" id="{A40DCDAF-3AAF-4857-B18A-9F51EBA5F67D}"/>
              </a:ext>
            </a:extLst>
          </p:cNvPr>
          <p:cNvSpPr/>
          <p:nvPr/>
        </p:nvSpPr>
        <p:spPr>
          <a:xfrm>
            <a:off x="1861950" y="3355446"/>
            <a:ext cx="191799" cy="1917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橢圓 69">
            <a:extLst>
              <a:ext uri="{FF2B5EF4-FFF2-40B4-BE49-F238E27FC236}">
                <a16:creationId xmlns:a16="http://schemas.microsoft.com/office/drawing/2014/main" id="{8D3A9F47-7B28-4344-9D55-36AA6664AB60}"/>
              </a:ext>
            </a:extLst>
          </p:cNvPr>
          <p:cNvSpPr/>
          <p:nvPr/>
        </p:nvSpPr>
        <p:spPr>
          <a:xfrm>
            <a:off x="2838597" y="4538155"/>
            <a:ext cx="191799" cy="1917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橢圓 69">
            <a:extLst>
              <a:ext uri="{FF2B5EF4-FFF2-40B4-BE49-F238E27FC236}">
                <a16:creationId xmlns:a16="http://schemas.microsoft.com/office/drawing/2014/main" id="{8C00731F-F349-4598-BDCB-01F8FF08CCC0}"/>
              </a:ext>
            </a:extLst>
          </p:cNvPr>
          <p:cNvSpPr/>
          <p:nvPr/>
        </p:nvSpPr>
        <p:spPr>
          <a:xfrm>
            <a:off x="3726863" y="4613348"/>
            <a:ext cx="191799" cy="1917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09463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  <p:bldP spid="29" grpId="0" animBg="1"/>
      <p:bldP spid="30" grpId="0"/>
      <p:bldP spid="33" grpId="0" animBg="1"/>
      <p:bldP spid="3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组合 86">
            <a:extLst>
              <a:ext uri="{FF2B5EF4-FFF2-40B4-BE49-F238E27FC236}">
                <a16:creationId xmlns:a16="http://schemas.microsoft.com/office/drawing/2014/main" id="{E723838E-E5E1-41D2-B211-07930A053849}"/>
              </a:ext>
            </a:extLst>
          </p:cNvPr>
          <p:cNvGrpSpPr/>
          <p:nvPr/>
        </p:nvGrpSpPr>
        <p:grpSpPr>
          <a:xfrm>
            <a:off x="723553" y="308620"/>
            <a:ext cx="3716053" cy="584901"/>
            <a:chOff x="698153" y="503365"/>
            <a:chExt cx="3716053" cy="584901"/>
          </a:xfrm>
        </p:grpSpPr>
        <p:sp>
          <p:nvSpPr>
            <p:cNvPr id="88" name="矩形: 圆角 87">
              <a:extLst>
                <a:ext uri="{FF2B5EF4-FFF2-40B4-BE49-F238E27FC236}">
                  <a16:creationId xmlns:a16="http://schemas.microsoft.com/office/drawing/2014/main" id="{79712456-EBED-4896-AA8D-449446B852F3}"/>
                </a:ext>
              </a:extLst>
            </p:cNvPr>
            <p:cNvSpPr/>
            <p:nvPr/>
          </p:nvSpPr>
          <p:spPr>
            <a:xfrm>
              <a:off x="698153" y="503539"/>
              <a:ext cx="3716053" cy="584727"/>
            </a:xfrm>
            <a:prstGeom prst="roundRect">
              <a:avLst>
                <a:gd name="adj" fmla="val 50000"/>
              </a:avLst>
            </a:prstGeom>
            <a:solidFill>
              <a:srgbClr val="23B3D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89" name="Freeform 15">
              <a:extLst>
                <a:ext uri="{FF2B5EF4-FFF2-40B4-BE49-F238E27FC236}">
                  <a16:creationId xmlns:a16="http://schemas.microsoft.com/office/drawing/2014/main" id="{A431F8F7-79CF-4D6B-94C5-3D4525BC70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7045" y="651459"/>
              <a:ext cx="279141" cy="285788"/>
            </a:xfrm>
            <a:custGeom>
              <a:avLst/>
              <a:gdLst>
                <a:gd name="T0" fmla="*/ 224 w 411"/>
                <a:gd name="T1" fmla="*/ 346 h 411"/>
                <a:gd name="T2" fmla="*/ 193 w 411"/>
                <a:gd name="T3" fmla="*/ 320 h 411"/>
                <a:gd name="T4" fmla="*/ 272 w 411"/>
                <a:gd name="T5" fmla="*/ 227 h 411"/>
                <a:gd name="T6" fmla="*/ 67 w 411"/>
                <a:gd name="T7" fmla="*/ 227 h 411"/>
                <a:gd name="T8" fmla="*/ 67 w 411"/>
                <a:gd name="T9" fmla="*/ 183 h 411"/>
                <a:gd name="T10" fmla="*/ 272 w 411"/>
                <a:gd name="T11" fmla="*/ 183 h 411"/>
                <a:gd name="T12" fmla="*/ 193 w 411"/>
                <a:gd name="T13" fmla="*/ 91 h 411"/>
                <a:gd name="T14" fmla="*/ 224 w 411"/>
                <a:gd name="T15" fmla="*/ 64 h 411"/>
                <a:gd name="T16" fmla="*/ 345 w 411"/>
                <a:gd name="T17" fmla="*/ 205 h 411"/>
                <a:gd name="T18" fmla="*/ 224 w 411"/>
                <a:gd name="T19" fmla="*/ 346 h 411"/>
                <a:gd name="T20" fmla="*/ 206 w 411"/>
                <a:gd name="T21" fmla="*/ 0 h 411"/>
                <a:gd name="T22" fmla="*/ 411 w 411"/>
                <a:gd name="T23" fmla="*/ 205 h 411"/>
                <a:gd name="T24" fmla="*/ 206 w 411"/>
                <a:gd name="T25" fmla="*/ 411 h 411"/>
                <a:gd name="T26" fmla="*/ 0 w 411"/>
                <a:gd name="T27" fmla="*/ 205 h 411"/>
                <a:gd name="T28" fmla="*/ 206 w 411"/>
                <a:gd name="T29" fmla="*/ 0 h 411"/>
                <a:gd name="T30" fmla="*/ 206 w 411"/>
                <a:gd name="T31" fmla="*/ 26 h 411"/>
                <a:gd name="T32" fmla="*/ 385 w 411"/>
                <a:gd name="T33" fmla="*/ 205 h 411"/>
                <a:gd name="T34" fmla="*/ 206 w 411"/>
                <a:gd name="T35" fmla="*/ 385 h 411"/>
                <a:gd name="T36" fmla="*/ 27 w 411"/>
                <a:gd name="T37" fmla="*/ 205 h 411"/>
                <a:gd name="T38" fmla="*/ 206 w 411"/>
                <a:gd name="T39" fmla="*/ 2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1" h="411">
                  <a:moveTo>
                    <a:pt x="224" y="346"/>
                  </a:moveTo>
                  <a:lnTo>
                    <a:pt x="193" y="320"/>
                  </a:lnTo>
                  <a:lnTo>
                    <a:pt x="272" y="227"/>
                  </a:lnTo>
                  <a:lnTo>
                    <a:pt x="67" y="227"/>
                  </a:lnTo>
                  <a:lnTo>
                    <a:pt x="67" y="183"/>
                  </a:lnTo>
                  <a:lnTo>
                    <a:pt x="272" y="183"/>
                  </a:lnTo>
                  <a:lnTo>
                    <a:pt x="193" y="91"/>
                  </a:lnTo>
                  <a:lnTo>
                    <a:pt x="224" y="64"/>
                  </a:lnTo>
                  <a:lnTo>
                    <a:pt x="345" y="205"/>
                  </a:lnTo>
                  <a:lnTo>
                    <a:pt x="224" y="346"/>
                  </a:lnTo>
                  <a:close/>
                  <a:moveTo>
                    <a:pt x="206" y="0"/>
                  </a:moveTo>
                  <a:cubicBezTo>
                    <a:pt x="319" y="0"/>
                    <a:pt x="411" y="92"/>
                    <a:pt x="411" y="205"/>
                  </a:cubicBezTo>
                  <a:cubicBezTo>
                    <a:pt x="411" y="319"/>
                    <a:pt x="319" y="411"/>
                    <a:pt x="206" y="411"/>
                  </a:cubicBezTo>
                  <a:cubicBezTo>
                    <a:pt x="92" y="411"/>
                    <a:pt x="0" y="319"/>
                    <a:pt x="0" y="205"/>
                  </a:cubicBezTo>
                  <a:cubicBezTo>
                    <a:pt x="0" y="92"/>
                    <a:pt x="92" y="0"/>
                    <a:pt x="206" y="0"/>
                  </a:cubicBezTo>
                  <a:close/>
                  <a:moveTo>
                    <a:pt x="206" y="26"/>
                  </a:moveTo>
                  <a:cubicBezTo>
                    <a:pt x="305" y="26"/>
                    <a:pt x="385" y="106"/>
                    <a:pt x="385" y="205"/>
                  </a:cubicBezTo>
                  <a:cubicBezTo>
                    <a:pt x="385" y="304"/>
                    <a:pt x="305" y="385"/>
                    <a:pt x="206" y="385"/>
                  </a:cubicBezTo>
                  <a:cubicBezTo>
                    <a:pt x="107" y="385"/>
                    <a:pt x="27" y="304"/>
                    <a:pt x="27" y="205"/>
                  </a:cubicBezTo>
                  <a:cubicBezTo>
                    <a:pt x="27" y="106"/>
                    <a:pt x="107" y="26"/>
                    <a:pt x="206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90" name="TextBox 108">
              <a:extLst>
                <a:ext uri="{FF2B5EF4-FFF2-40B4-BE49-F238E27FC236}">
                  <a16:creationId xmlns:a16="http://schemas.microsoft.com/office/drawing/2014/main" id="{F5884A2B-BAED-4539-B6F3-745524FDDD3F}"/>
                </a:ext>
              </a:extLst>
            </p:cNvPr>
            <p:cNvSpPr txBox="1"/>
            <p:nvPr/>
          </p:nvSpPr>
          <p:spPr>
            <a:xfrm>
              <a:off x="1358178" y="503365"/>
              <a:ext cx="2646782" cy="584727"/>
            </a:xfrm>
            <a:prstGeom prst="rect">
              <a:avLst/>
            </a:prstGeom>
            <a:noFill/>
          </p:spPr>
          <p:txBody>
            <a:bodyPr wrap="none" lIns="91392" tIns="45696" rIns="91392" bIns="45696" rtlCol="0" anchor="ctr">
              <a:spAutoFit/>
            </a:bodyPr>
            <a:lstStyle/>
            <a:p>
              <a:r>
                <a:rPr lang="zh-CN" altLang="en-US" sz="3200" b="1" dirty="0">
                  <a:solidFill>
                    <a:srgbClr val="F8F8F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人工神经网络</a:t>
              </a:r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8E518023-D079-497A-9CA8-33425B923670}"/>
              </a:ext>
            </a:extLst>
          </p:cNvPr>
          <p:cNvGrpSpPr/>
          <p:nvPr/>
        </p:nvGrpSpPr>
        <p:grpSpPr>
          <a:xfrm>
            <a:off x="449413" y="243093"/>
            <a:ext cx="704498" cy="716130"/>
            <a:chOff x="424013" y="437838"/>
            <a:chExt cx="704498" cy="716130"/>
          </a:xfrm>
        </p:grpSpPr>
        <p:sp>
          <p:nvSpPr>
            <p:cNvPr id="92" name="Oval 12">
              <a:extLst>
                <a:ext uri="{FF2B5EF4-FFF2-40B4-BE49-F238E27FC236}">
                  <a16:creationId xmlns:a16="http://schemas.microsoft.com/office/drawing/2014/main" id="{3D7C6225-D109-4666-B959-0BDACF286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13" y="437838"/>
              <a:ext cx="704498" cy="716130"/>
            </a:xfrm>
            <a:prstGeom prst="ellipse">
              <a:avLst/>
            </a:prstGeom>
            <a:solidFill>
              <a:srgbClr val="0A2C70"/>
            </a:solidFill>
            <a:ln w="63500">
              <a:solidFill>
                <a:srgbClr val="F3F8FB"/>
              </a:solidFill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93" name="椭圆 11">
              <a:extLst>
                <a:ext uri="{FF2B5EF4-FFF2-40B4-BE49-F238E27FC236}">
                  <a16:creationId xmlns:a16="http://schemas.microsoft.com/office/drawing/2014/main" id="{90BCC2EA-F498-4837-A26A-39BE33B34960}"/>
                </a:ext>
              </a:extLst>
            </p:cNvPr>
            <p:cNvSpPr/>
            <p:nvPr/>
          </p:nvSpPr>
          <p:spPr>
            <a:xfrm>
              <a:off x="535308" y="624636"/>
              <a:ext cx="457200" cy="339435"/>
            </a:xfrm>
            <a:custGeom>
              <a:avLst/>
              <a:gdLst>
                <a:gd name="connsiteX0" fmla="*/ 16373 w 607639"/>
                <a:gd name="connsiteY0" fmla="*/ 391850 h 451125"/>
                <a:gd name="connsiteX1" fmla="*/ 591266 w 607639"/>
                <a:gd name="connsiteY1" fmla="*/ 391850 h 451125"/>
                <a:gd name="connsiteX2" fmla="*/ 607639 w 607639"/>
                <a:gd name="connsiteY2" fmla="*/ 408208 h 451125"/>
                <a:gd name="connsiteX3" fmla="*/ 564684 w 607639"/>
                <a:gd name="connsiteY3" fmla="*/ 451125 h 451125"/>
                <a:gd name="connsiteX4" fmla="*/ 42955 w 607639"/>
                <a:gd name="connsiteY4" fmla="*/ 451125 h 451125"/>
                <a:gd name="connsiteX5" fmla="*/ 0 w 607639"/>
                <a:gd name="connsiteY5" fmla="*/ 408208 h 451125"/>
                <a:gd name="connsiteX6" fmla="*/ 16373 w 607639"/>
                <a:gd name="connsiteY6" fmla="*/ 391850 h 451125"/>
                <a:gd name="connsiteX7" fmla="*/ 243452 w 607639"/>
                <a:gd name="connsiteY7" fmla="*/ 119577 h 451125"/>
                <a:gd name="connsiteX8" fmla="*/ 349014 w 607639"/>
                <a:gd name="connsiteY8" fmla="*/ 156328 h 451125"/>
                <a:gd name="connsiteX9" fmla="*/ 352867 w 607639"/>
                <a:gd name="connsiteY9" fmla="*/ 161234 h 451125"/>
                <a:gd name="connsiteX10" fmla="*/ 350074 w 607639"/>
                <a:gd name="connsiteY10" fmla="*/ 166911 h 451125"/>
                <a:gd name="connsiteX11" fmla="*/ 327054 w 607639"/>
                <a:gd name="connsiteY11" fmla="*/ 180765 h 451125"/>
                <a:gd name="connsiteX12" fmla="*/ 370300 w 607639"/>
                <a:gd name="connsiteY12" fmla="*/ 223866 h 451125"/>
                <a:gd name="connsiteX13" fmla="*/ 370300 w 607639"/>
                <a:gd name="connsiteY13" fmla="*/ 232236 h 451125"/>
                <a:gd name="connsiteX14" fmla="*/ 348725 w 607639"/>
                <a:gd name="connsiteY14" fmla="*/ 253786 h 451125"/>
                <a:gd name="connsiteX15" fmla="*/ 344487 w 607639"/>
                <a:gd name="connsiteY15" fmla="*/ 255518 h 451125"/>
                <a:gd name="connsiteX16" fmla="*/ 340346 w 607639"/>
                <a:gd name="connsiteY16" fmla="*/ 253786 h 451125"/>
                <a:gd name="connsiteX17" fmla="*/ 297196 w 607639"/>
                <a:gd name="connsiteY17" fmla="*/ 210685 h 451125"/>
                <a:gd name="connsiteX18" fmla="*/ 283327 w 607639"/>
                <a:gd name="connsiteY18" fmla="*/ 233583 h 451125"/>
                <a:gd name="connsiteX19" fmla="*/ 277644 w 607639"/>
                <a:gd name="connsiteY19" fmla="*/ 236373 h 451125"/>
                <a:gd name="connsiteX20" fmla="*/ 272636 w 607639"/>
                <a:gd name="connsiteY20" fmla="*/ 232428 h 451125"/>
                <a:gd name="connsiteX21" fmla="*/ 235939 w 607639"/>
                <a:gd name="connsiteY21" fmla="*/ 127081 h 451125"/>
                <a:gd name="connsiteX22" fmla="*/ 237384 w 607639"/>
                <a:gd name="connsiteY22" fmla="*/ 121020 h 451125"/>
                <a:gd name="connsiteX23" fmla="*/ 243452 w 607639"/>
                <a:gd name="connsiteY23" fmla="*/ 119577 h 451125"/>
                <a:gd name="connsiteX24" fmla="*/ 93794 w 607639"/>
                <a:gd name="connsiteY24" fmla="*/ 41738 h 451125"/>
                <a:gd name="connsiteX25" fmla="*/ 90423 w 607639"/>
                <a:gd name="connsiteY25" fmla="*/ 45103 h 451125"/>
                <a:gd name="connsiteX26" fmla="*/ 90423 w 607639"/>
                <a:gd name="connsiteY26" fmla="*/ 329766 h 451125"/>
                <a:gd name="connsiteX27" fmla="*/ 93794 w 607639"/>
                <a:gd name="connsiteY27" fmla="*/ 333035 h 451125"/>
                <a:gd name="connsiteX28" fmla="*/ 513942 w 607639"/>
                <a:gd name="connsiteY28" fmla="*/ 333035 h 451125"/>
                <a:gd name="connsiteX29" fmla="*/ 517217 w 607639"/>
                <a:gd name="connsiteY29" fmla="*/ 329766 h 451125"/>
                <a:gd name="connsiteX30" fmla="*/ 517217 w 607639"/>
                <a:gd name="connsiteY30" fmla="*/ 45103 h 451125"/>
                <a:gd name="connsiteX31" fmla="*/ 513942 w 607639"/>
                <a:gd name="connsiteY31" fmla="*/ 41738 h 451125"/>
                <a:gd name="connsiteX32" fmla="*/ 93794 w 607639"/>
                <a:gd name="connsiteY32" fmla="*/ 0 h 451125"/>
                <a:gd name="connsiteX33" fmla="*/ 513942 w 607639"/>
                <a:gd name="connsiteY33" fmla="*/ 0 h 451125"/>
                <a:gd name="connsiteX34" fmla="*/ 559020 w 607639"/>
                <a:gd name="connsiteY34" fmla="*/ 45103 h 451125"/>
                <a:gd name="connsiteX35" fmla="*/ 559020 w 607639"/>
                <a:gd name="connsiteY35" fmla="*/ 329766 h 451125"/>
                <a:gd name="connsiteX36" fmla="*/ 513942 w 607639"/>
                <a:gd name="connsiteY36" fmla="*/ 374773 h 451125"/>
                <a:gd name="connsiteX37" fmla="*/ 93794 w 607639"/>
                <a:gd name="connsiteY37" fmla="*/ 374773 h 451125"/>
                <a:gd name="connsiteX38" fmla="*/ 48620 w 607639"/>
                <a:gd name="connsiteY38" fmla="*/ 329766 h 451125"/>
                <a:gd name="connsiteX39" fmla="*/ 48620 w 607639"/>
                <a:gd name="connsiteY39" fmla="*/ 45103 h 451125"/>
                <a:gd name="connsiteX40" fmla="*/ 93794 w 607639"/>
                <a:gd name="connsiteY40" fmla="*/ 0 h 45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7639" h="451125">
                  <a:moveTo>
                    <a:pt x="16373" y="391850"/>
                  </a:moveTo>
                  <a:lnTo>
                    <a:pt x="591266" y="391850"/>
                  </a:lnTo>
                  <a:cubicBezTo>
                    <a:pt x="600319" y="391850"/>
                    <a:pt x="607639" y="399163"/>
                    <a:pt x="607639" y="408208"/>
                  </a:cubicBezTo>
                  <a:cubicBezTo>
                    <a:pt x="607639" y="431880"/>
                    <a:pt x="588377" y="451125"/>
                    <a:pt x="564684" y="451125"/>
                  </a:cubicBezTo>
                  <a:lnTo>
                    <a:pt x="42955" y="451125"/>
                  </a:lnTo>
                  <a:cubicBezTo>
                    <a:pt x="19262" y="451125"/>
                    <a:pt x="0" y="431880"/>
                    <a:pt x="0" y="408208"/>
                  </a:cubicBezTo>
                  <a:cubicBezTo>
                    <a:pt x="0" y="399163"/>
                    <a:pt x="7320" y="391850"/>
                    <a:pt x="16373" y="391850"/>
                  </a:cubicBezTo>
                  <a:close/>
                  <a:moveTo>
                    <a:pt x="243452" y="119577"/>
                  </a:moveTo>
                  <a:lnTo>
                    <a:pt x="349014" y="156328"/>
                  </a:lnTo>
                  <a:cubicBezTo>
                    <a:pt x="351133" y="157001"/>
                    <a:pt x="352674" y="158925"/>
                    <a:pt x="352867" y="161234"/>
                  </a:cubicBezTo>
                  <a:cubicBezTo>
                    <a:pt x="353156" y="163543"/>
                    <a:pt x="352000" y="165660"/>
                    <a:pt x="350074" y="166911"/>
                  </a:cubicBezTo>
                  <a:lnTo>
                    <a:pt x="327054" y="180765"/>
                  </a:lnTo>
                  <a:lnTo>
                    <a:pt x="370300" y="223866"/>
                  </a:lnTo>
                  <a:cubicBezTo>
                    <a:pt x="372515" y="226175"/>
                    <a:pt x="372515" y="229927"/>
                    <a:pt x="370300" y="232236"/>
                  </a:cubicBezTo>
                  <a:lnTo>
                    <a:pt x="348725" y="253786"/>
                  </a:lnTo>
                  <a:cubicBezTo>
                    <a:pt x="347569" y="254845"/>
                    <a:pt x="346125" y="255518"/>
                    <a:pt x="344487" y="255518"/>
                  </a:cubicBezTo>
                  <a:cubicBezTo>
                    <a:pt x="342946" y="255518"/>
                    <a:pt x="341502" y="254845"/>
                    <a:pt x="340346" y="253786"/>
                  </a:cubicBezTo>
                  <a:lnTo>
                    <a:pt x="297196" y="210685"/>
                  </a:lnTo>
                  <a:lnTo>
                    <a:pt x="283327" y="233583"/>
                  </a:lnTo>
                  <a:cubicBezTo>
                    <a:pt x="282075" y="235507"/>
                    <a:pt x="279859" y="236661"/>
                    <a:pt x="277644" y="236373"/>
                  </a:cubicBezTo>
                  <a:cubicBezTo>
                    <a:pt x="275333" y="236180"/>
                    <a:pt x="273406" y="234641"/>
                    <a:pt x="272636" y="232428"/>
                  </a:cubicBezTo>
                  <a:lnTo>
                    <a:pt x="235939" y="127081"/>
                  </a:lnTo>
                  <a:cubicBezTo>
                    <a:pt x="235265" y="124964"/>
                    <a:pt x="235747" y="122559"/>
                    <a:pt x="237384" y="121020"/>
                  </a:cubicBezTo>
                  <a:cubicBezTo>
                    <a:pt x="238925" y="119384"/>
                    <a:pt x="241333" y="118903"/>
                    <a:pt x="243452" y="119577"/>
                  </a:cubicBezTo>
                  <a:close/>
                  <a:moveTo>
                    <a:pt x="93794" y="41738"/>
                  </a:moveTo>
                  <a:cubicBezTo>
                    <a:pt x="91964" y="41738"/>
                    <a:pt x="90423" y="43276"/>
                    <a:pt x="90423" y="45103"/>
                  </a:cubicBezTo>
                  <a:lnTo>
                    <a:pt x="90423" y="329766"/>
                  </a:lnTo>
                  <a:cubicBezTo>
                    <a:pt x="90423" y="331593"/>
                    <a:pt x="91964" y="333035"/>
                    <a:pt x="93794" y="333035"/>
                  </a:cubicBezTo>
                  <a:lnTo>
                    <a:pt x="513942" y="333035"/>
                  </a:lnTo>
                  <a:cubicBezTo>
                    <a:pt x="515676" y="333035"/>
                    <a:pt x="517217" y="331593"/>
                    <a:pt x="517217" y="329766"/>
                  </a:cubicBezTo>
                  <a:lnTo>
                    <a:pt x="517217" y="45103"/>
                  </a:lnTo>
                  <a:cubicBezTo>
                    <a:pt x="517217" y="43276"/>
                    <a:pt x="515676" y="41738"/>
                    <a:pt x="513942" y="41738"/>
                  </a:cubicBezTo>
                  <a:close/>
                  <a:moveTo>
                    <a:pt x="93794" y="0"/>
                  </a:moveTo>
                  <a:lnTo>
                    <a:pt x="513942" y="0"/>
                  </a:lnTo>
                  <a:cubicBezTo>
                    <a:pt x="538793" y="0"/>
                    <a:pt x="559020" y="20196"/>
                    <a:pt x="559020" y="45103"/>
                  </a:cubicBezTo>
                  <a:lnTo>
                    <a:pt x="559020" y="329766"/>
                  </a:lnTo>
                  <a:cubicBezTo>
                    <a:pt x="559020" y="354577"/>
                    <a:pt x="538793" y="374773"/>
                    <a:pt x="513942" y="374773"/>
                  </a:cubicBezTo>
                  <a:lnTo>
                    <a:pt x="93794" y="374773"/>
                  </a:lnTo>
                  <a:cubicBezTo>
                    <a:pt x="68847" y="374773"/>
                    <a:pt x="48620" y="354577"/>
                    <a:pt x="48620" y="329766"/>
                  </a:cubicBezTo>
                  <a:lnTo>
                    <a:pt x="48620" y="45103"/>
                  </a:lnTo>
                  <a:cubicBezTo>
                    <a:pt x="48620" y="20196"/>
                    <a:pt x="68847" y="0"/>
                    <a:pt x="93794" y="0"/>
                  </a:cubicBezTo>
                  <a:close/>
                </a:path>
              </a:pathLst>
            </a:custGeom>
            <a:solidFill>
              <a:srgbClr val="0B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67E9F1E2-77D1-4BE6-B43A-B6EA4089CA53}"/>
              </a:ext>
            </a:extLst>
          </p:cNvPr>
          <p:cNvGrpSpPr/>
          <p:nvPr/>
        </p:nvGrpSpPr>
        <p:grpSpPr>
          <a:xfrm>
            <a:off x="448778" y="1213858"/>
            <a:ext cx="4309834" cy="588606"/>
            <a:chOff x="912010" y="1434317"/>
            <a:chExt cx="2549611" cy="588606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5F786E2F-8493-4B98-A019-4A98FBB92537}"/>
                </a:ext>
              </a:extLst>
            </p:cNvPr>
            <p:cNvGrpSpPr/>
            <p:nvPr/>
          </p:nvGrpSpPr>
          <p:grpSpPr>
            <a:xfrm>
              <a:off x="912010" y="1434317"/>
              <a:ext cx="2549611" cy="588606"/>
              <a:chOff x="589176" y="1891735"/>
              <a:chExt cx="2549611" cy="58860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D7D0BF19-42A0-47BE-B6E0-C1DBEE3F5895}"/>
                  </a:ext>
                </a:extLst>
              </p:cNvPr>
              <p:cNvGrpSpPr/>
              <p:nvPr/>
            </p:nvGrpSpPr>
            <p:grpSpPr>
              <a:xfrm>
                <a:off x="589176" y="2106775"/>
                <a:ext cx="2549611" cy="373566"/>
                <a:chOff x="811353" y="1796077"/>
                <a:chExt cx="2432971" cy="644757"/>
              </a:xfrm>
            </p:grpSpPr>
            <p:cxnSp>
              <p:nvCxnSpPr>
                <p:cNvPr id="99" name="直接连接符 98">
                  <a:extLst>
                    <a:ext uri="{FF2B5EF4-FFF2-40B4-BE49-F238E27FC236}">
                      <a16:creationId xmlns:a16="http://schemas.microsoft.com/office/drawing/2014/main" id="{E75846E6-229A-49F6-9BE9-D32C0AE57B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796077"/>
                  <a:ext cx="0" cy="641269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接连接符 99">
                  <a:extLst>
                    <a:ext uri="{FF2B5EF4-FFF2-40B4-BE49-F238E27FC236}">
                      <a16:creationId xmlns:a16="http://schemas.microsoft.com/office/drawing/2014/main" id="{B4A45E37-3D43-436D-AE68-A2F5F8FCC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2440833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接连接符 100">
                  <a:extLst>
                    <a:ext uri="{FF2B5EF4-FFF2-40B4-BE49-F238E27FC236}">
                      <a16:creationId xmlns:a16="http://schemas.microsoft.com/office/drawing/2014/main" id="{EF8E8FC1-1E24-4402-8D5E-D597EA9950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44324" y="1796077"/>
                  <a:ext cx="0" cy="644757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接连接符 101">
                  <a:extLst>
                    <a:ext uri="{FF2B5EF4-FFF2-40B4-BE49-F238E27FC236}">
                      <a16:creationId xmlns:a16="http://schemas.microsoft.com/office/drawing/2014/main" id="{93B81CC5-64F7-4A7B-8CD0-2E40576772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822372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8" name="矩形: 圆顶角 97">
                <a:extLst>
                  <a:ext uri="{FF2B5EF4-FFF2-40B4-BE49-F238E27FC236}">
                    <a16:creationId xmlns:a16="http://schemas.microsoft.com/office/drawing/2014/main" id="{F3C0CA25-09E5-4319-A1D8-DEF297512DCC}"/>
                  </a:ext>
                </a:extLst>
              </p:cNvPr>
              <p:cNvSpPr/>
              <p:nvPr/>
            </p:nvSpPr>
            <p:spPr>
              <a:xfrm>
                <a:off x="630810" y="1891735"/>
                <a:ext cx="2468161" cy="512681"/>
              </a:xfrm>
              <a:prstGeom prst="round2SameRect">
                <a:avLst/>
              </a:prstGeom>
              <a:solidFill>
                <a:srgbClr val="3263B1"/>
              </a:solidFill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00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2677F638-6D5E-4728-9B0E-EC3C62932183}"/>
                </a:ext>
              </a:extLst>
            </p:cNvPr>
            <p:cNvSpPr/>
            <p:nvPr/>
          </p:nvSpPr>
          <p:spPr>
            <a:xfrm>
              <a:off x="984462" y="1464437"/>
              <a:ext cx="24373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梯度下降</a:t>
              </a:r>
            </a:p>
          </p:txBody>
        </p:sp>
      </p:grpSp>
      <p:cxnSp>
        <p:nvCxnSpPr>
          <p:cNvPr id="18" name="直線接點 41">
            <a:extLst>
              <a:ext uri="{FF2B5EF4-FFF2-40B4-BE49-F238E27FC236}">
                <a16:creationId xmlns:a16="http://schemas.microsoft.com/office/drawing/2014/main" id="{CF5A66F7-72E5-4AD0-943A-6FE87A636BF7}"/>
              </a:ext>
            </a:extLst>
          </p:cNvPr>
          <p:cNvCxnSpPr/>
          <p:nvPr/>
        </p:nvCxnSpPr>
        <p:spPr>
          <a:xfrm>
            <a:off x="4405972" y="4694529"/>
            <a:ext cx="6925" cy="1244786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42">
            <a:extLst>
              <a:ext uri="{FF2B5EF4-FFF2-40B4-BE49-F238E27FC236}">
                <a16:creationId xmlns:a16="http://schemas.microsoft.com/office/drawing/2014/main" id="{B49692AE-F736-4CC9-AFE3-F31B7A3E0DA3}"/>
              </a:ext>
            </a:extLst>
          </p:cNvPr>
          <p:cNvCxnSpPr>
            <a:stCxn id="40" idx="8"/>
            <a:endCxn id="39" idx="0"/>
          </p:cNvCxnSpPr>
          <p:nvPr/>
        </p:nvCxnSpPr>
        <p:spPr>
          <a:xfrm>
            <a:off x="7800885" y="5600498"/>
            <a:ext cx="1058" cy="313417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41">
            <a:extLst>
              <a:ext uri="{FF2B5EF4-FFF2-40B4-BE49-F238E27FC236}">
                <a16:creationId xmlns:a16="http://schemas.microsoft.com/office/drawing/2014/main" id="{9C10D66B-6082-480E-8A02-F9A6A514BA6B}"/>
              </a:ext>
            </a:extLst>
          </p:cNvPr>
          <p:cNvCxnSpPr/>
          <p:nvPr/>
        </p:nvCxnSpPr>
        <p:spPr>
          <a:xfrm>
            <a:off x="5403496" y="5175120"/>
            <a:ext cx="1" cy="738795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40">
            <a:extLst>
              <a:ext uri="{FF2B5EF4-FFF2-40B4-BE49-F238E27FC236}">
                <a16:creationId xmlns:a16="http://schemas.microsoft.com/office/drawing/2014/main" id="{E3CE1A84-B61B-4FCF-BA2D-77D6BC0D1953}"/>
              </a:ext>
            </a:extLst>
          </p:cNvPr>
          <p:cNvCxnSpPr>
            <a:stCxn id="41" idx="4"/>
          </p:cNvCxnSpPr>
          <p:nvPr/>
        </p:nvCxnSpPr>
        <p:spPr>
          <a:xfrm flipH="1">
            <a:off x="3262230" y="4687404"/>
            <a:ext cx="6402" cy="121480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6">
            <a:extLst>
              <a:ext uri="{FF2B5EF4-FFF2-40B4-BE49-F238E27FC236}">
                <a16:creationId xmlns:a16="http://schemas.microsoft.com/office/drawing/2014/main" id="{B213C399-9F08-491F-8AC6-152A5616E9D0}"/>
              </a:ext>
            </a:extLst>
          </p:cNvPr>
          <p:cNvCxnSpPr>
            <a:stCxn id="42" idx="4"/>
          </p:cNvCxnSpPr>
          <p:nvPr/>
        </p:nvCxnSpPr>
        <p:spPr>
          <a:xfrm>
            <a:off x="2147834" y="3459831"/>
            <a:ext cx="15269" cy="247360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6">
            <a:extLst>
              <a:ext uri="{FF2B5EF4-FFF2-40B4-BE49-F238E27FC236}">
                <a16:creationId xmlns:a16="http://schemas.microsoft.com/office/drawing/2014/main" id="{A3F7E9CA-9AFC-4647-B5C7-390359397C85}"/>
              </a:ext>
            </a:extLst>
          </p:cNvPr>
          <p:cNvCxnSpPr/>
          <p:nvPr/>
        </p:nvCxnSpPr>
        <p:spPr>
          <a:xfrm flipV="1">
            <a:off x="2271162" y="5895410"/>
            <a:ext cx="889411" cy="680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4">
            <a:extLst>
              <a:ext uri="{FF2B5EF4-FFF2-40B4-BE49-F238E27FC236}">
                <a16:creationId xmlns:a16="http://schemas.microsoft.com/office/drawing/2014/main" id="{A2918653-9A86-448D-ACBA-3B41B6ADDB6F}"/>
              </a:ext>
            </a:extLst>
          </p:cNvPr>
          <p:cNvCxnSpPr/>
          <p:nvPr/>
        </p:nvCxnSpPr>
        <p:spPr>
          <a:xfrm>
            <a:off x="1272011" y="6043925"/>
            <a:ext cx="84280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13">
            <a:extLst>
              <a:ext uri="{FF2B5EF4-FFF2-40B4-BE49-F238E27FC236}">
                <a16:creationId xmlns:a16="http://schemas.microsoft.com/office/drawing/2014/main" id="{8CCEB3F9-4F72-4D56-9002-8C97C6AEF189}"/>
              </a:ext>
            </a:extLst>
          </p:cNvPr>
          <p:cNvCxnSpPr/>
          <p:nvPr/>
        </p:nvCxnSpPr>
        <p:spPr>
          <a:xfrm flipV="1">
            <a:off x="1690243" y="1890283"/>
            <a:ext cx="0" cy="436280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9">
            <a:extLst>
              <a:ext uri="{FF2B5EF4-FFF2-40B4-BE49-F238E27FC236}">
                <a16:creationId xmlns:a16="http://schemas.microsoft.com/office/drawing/2014/main" id="{2ACE417D-4675-4A30-9EC9-59B3A01BF546}"/>
              </a:ext>
            </a:extLst>
          </p:cNvPr>
          <p:cNvSpPr txBox="1"/>
          <p:nvPr/>
        </p:nvSpPr>
        <p:spPr>
          <a:xfrm>
            <a:off x="1641378" y="1800443"/>
            <a:ext cx="1108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总损失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字方塊 16">
            <a:extLst>
              <a:ext uri="{FF2B5EF4-FFF2-40B4-BE49-F238E27FC236}">
                <a16:creationId xmlns:a16="http://schemas.microsoft.com/office/drawing/2014/main" id="{4EFCEF9E-D677-4296-AA7B-2530267D5EFB}"/>
              </a:ext>
            </a:extLst>
          </p:cNvPr>
          <p:cNvSpPr txBox="1"/>
          <p:nvPr/>
        </p:nvSpPr>
        <p:spPr>
          <a:xfrm>
            <a:off x="3160573" y="6226915"/>
            <a:ext cx="51957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神经网络参数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字方塊 10">
            <a:extLst>
              <a:ext uri="{FF2B5EF4-FFF2-40B4-BE49-F238E27FC236}">
                <a16:creationId xmlns:a16="http://schemas.microsoft.com/office/drawing/2014/main" id="{014988E7-97EC-4938-A0CA-4B837DA382C7}"/>
              </a:ext>
            </a:extLst>
          </p:cNvPr>
          <p:cNvSpPr txBox="1"/>
          <p:nvPr/>
        </p:nvSpPr>
        <p:spPr>
          <a:xfrm>
            <a:off x="2455394" y="2501707"/>
            <a:ext cx="2048188" cy="707886"/>
          </a:xfrm>
          <a:prstGeom prst="rect">
            <a:avLst/>
          </a:prstGeom>
          <a:solidFill>
            <a:srgbClr val="B0E8B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在平坦区变化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非常缓慢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7">
                <a:extLst>
                  <a:ext uri="{FF2B5EF4-FFF2-40B4-BE49-F238E27FC236}">
                    <a16:creationId xmlns:a16="http://schemas.microsoft.com/office/drawing/2014/main" id="{A0C76C3D-E335-4D55-9AF9-FBA10464FEF7}"/>
                  </a:ext>
                </a:extLst>
              </p:cNvPr>
              <p:cNvSpPr txBox="1"/>
              <p:nvPr/>
            </p:nvSpPr>
            <p:spPr>
              <a:xfrm>
                <a:off x="8408845" y="5099182"/>
                <a:ext cx="1288691" cy="822469"/>
              </a:xfrm>
              <a:prstGeom prst="rect">
                <a:avLst/>
              </a:prstGeom>
              <a:solidFill>
                <a:srgbClr val="F6B89D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9" name="文字方塊 27">
                <a:extLst>
                  <a:ext uri="{FF2B5EF4-FFF2-40B4-BE49-F238E27FC236}">
                    <a16:creationId xmlns:a16="http://schemas.microsoft.com/office/drawing/2014/main" id="{A0C76C3D-E335-4D55-9AF9-FBA10464F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8845" y="5099182"/>
                <a:ext cx="1288691" cy="8224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字方塊 32">
            <a:extLst>
              <a:ext uri="{FF2B5EF4-FFF2-40B4-BE49-F238E27FC236}">
                <a16:creationId xmlns:a16="http://schemas.microsoft.com/office/drawing/2014/main" id="{AA7A6349-5ECC-484E-9C10-378738412013}"/>
              </a:ext>
            </a:extLst>
          </p:cNvPr>
          <p:cNvSpPr txBox="1"/>
          <p:nvPr/>
        </p:nvSpPr>
        <p:spPr>
          <a:xfrm>
            <a:off x="3907468" y="3386846"/>
            <a:ext cx="1447103" cy="400110"/>
          </a:xfrm>
          <a:prstGeom prst="rect">
            <a:avLst/>
          </a:prstGeom>
          <a:solidFill>
            <a:srgbClr val="6EBF96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停在鞍点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線單箭頭接點 33">
            <a:extLst>
              <a:ext uri="{FF2B5EF4-FFF2-40B4-BE49-F238E27FC236}">
                <a16:creationId xmlns:a16="http://schemas.microsoft.com/office/drawing/2014/main" id="{BE673308-9B90-4A8C-852D-982745C0493E}"/>
              </a:ext>
            </a:extLst>
          </p:cNvPr>
          <p:cNvCxnSpPr/>
          <p:nvPr/>
        </p:nvCxnSpPr>
        <p:spPr>
          <a:xfrm flipH="1" flipV="1">
            <a:off x="5401210" y="4563207"/>
            <a:ext cx="2286" cy="33232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5">
            <a:extLst>
              <a:ext uri="{FF2B5EF4-FFF2-40B4-BE49-F238E27FC236}">
                <a16:creationId xmlns:a16="http://schemas.microsoft.com/office/drawing/2014/main" id="{C85C77E1-6551-44BF-BF8B-42C6528BDD35}"/>
              </a:ext>
            </a:extLst>
          </p:cNvPr>
          <p:cNvCxnSpPr/>
          <p:nvPr/>
        </p:nvCxnSpPr>
        <p:spPr>
          <a:xfrm flipV="1">
            <a:off x="4395523" y="4048893"/>
            <a:ext cx="0" cy="33374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6">
            <a:extLst>
              <a:ext uri="{FF2B5EF4-FFF2-40B4-BE49-F238E27FC236}">
                <a16:creationId xmlns:a16="http://schemas.microsoft.com/office/drawing/2014/main" id="{A0E07DB8-FFCD-4FE4-8D08-16B5D535DC4F}"/>
              </a:ext>
            </a:extLst>
          </p:cNvPr>
          <p:cNvCxnSpPr/>
          <p:nvPr/>
        </p:nvCxnSpPr>
        <p:spPr>
          <a:xfrm flipH="1" flipV="1">
            <a:off x="3231270" y="3423284"/>
            <a:ext cx="5402" cy="86871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25">
                <a:extLst>
                  <a:ext uri="{FF2B5EF4-FFF2-40B4-BE49-F238E27FC236}">
                    <a16:creationId xmlns:a16="http://schemas.microsoft.com/office/drawing/2014/main" id="{D612CCF3-F7E5-41A0-907A-2D7CFB41E0CF}"/>
                  </a:ext>
                </a:extLst>
              </p:cNvPr>
              <p:cNvSpPr txBox="1"/>
              <p:nvPr/>
            </p:nvSpPr>
            <p:spPr>
              <a:xfrm>
                <a:off x="5507126" y="5091446"/>
                <a:ext cx="1292685" cy="822469"/>
              </a:xfrm>
              <a:prstGeom prst="rect">
                <a:avLst/>
              </a:prstGeom>
              <a:solidFill>
                <a:srgbClr val="F6B89D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4" name="文字方塊 25">
                <a:extLst>
                  <a:ext uri="{FF2B5EF4-FFF2-40B4-BE49-F238E27FC236}">
                    <a16:creationId xmlns:a16="http://schemas.microsoft.com/office/drawing/2014/main" id="{D612CCF3-F7E5-41A0-907A-2D7CFB41E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126" y="5091446"/>
                <a:ext cx="1292685" cy="8224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28">
                <a:extLst>
                  <a:ext uri="{FF2B5EF4-FFF2-40B4-BE49-F238E27FC236}">
                    <a16:creationId xmlns:a16="http://schemas.microsoft.com/office/drawing/2014/main" id="{A6E65D0E-63CA-4CF8-B6B5-D3F1031A984C}"/>
                  </a:ext>
                </a:extLst>
              </p:cNvPr>
              <p:cNvSpPr txBox="1"/>
              <p:nvPr/>
            </p:nvSpPr>
            <p:spPr>
              <a:xfrm>
                <a:off x="3392514" y="5072941"/>
                <a:ext cx="1303192" cy="822469"/>
              </a:xfrm>
              <a:prstGeom prst="rect">
                <a:avLst/>
              </a:prstGeom>
              <a:solidFill>
                <a:srgbClr val="F6B89D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zh-TW" altLang="en-US" sz="24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5" name="文字方塊 28">
                <a:extLst>
                  <a:ext uri="{FF2B5EF4-FFF2-40B4-BE49-F238E27FC236}">
                    <a16:creationId xmlns:a16="http://schemas.microsoft.com/office/drawing/2014/main" id="{A6E65D0E-63CA-4CF8-B6B5-D3F1031A9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514" y="5072941"/>
                <a:ext cx="1303192" cy="8224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橢圓 34">
            <a:extLst>
              <a:ext uri="{FF2B5EF4-FFF2-40B4-BE49-F238E27FC236}">
                <a16:creationId xmlns:a16="http://schemas.microsoft.com/office/drawing/2014/main" id="{45B4F431-8614-46C5-B1F4-23A5E4D00BF8}"/>
              </a:ext>
            </a:extLst>
          </p:cNvPr>
          <p:cNvSpPr/>
          <p:nvPr/>
        </p:nvSpPr>
        <p:spPr>
          <a:xfrm>
            <a:off x="2055045" y="5935866"/>
            <a:ext cx="216117" cy="21611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橢圓 37">
            <a:extLst>
              <a:ext uri="{FF2B5EF4-FFF2-40B4-BE49-F238E27FC236}">
                <a16:creationId xmlns:a16="http://schemas.microsoft.com/office/drawing/2014/main" id="{48EC996D-10C5-4C3D-A570-527206496829}"/>
              </a:ext>
            </a:extLst>
          </p:cNvPr>
          <p:cNvSpPr/>
          <p:nvPr/>
        </p:nvSpPr>
        <p:spPr>
          <a:xfrm>
            <a:off x="3160573" y="5930167"/>
            <a:ext cx="216117" cy="21611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橢圓 38">
            <a:extLst>
              <a:ext uri="{FF2B5EF4-FFF2-40B4-BE49-F238E27FC236}">
                <a16:creationId xmlns:a16="http://schemas.microsoft.com/office/drawing/2014/main" id="{6CDB627B-6D78-4811-9452-EFE3F4DF8E02}"/>
              </a:ext>
            </a:extLst>
          </p:cNvPr>
          <p:cNvSpPr/>
          <p:nvPr/>
        </p:nvSpPr>
        <p:spPr>
          <a:xfrm>
            <a:off x="5295439" y="5905719"/>
            <a:ext cx="216117" cy="21611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橢圓 39">
            <a:extLst>
              <a:ext uri="{FF2B5EF4-FFF2-40B4-BE49-F238E27FC236}">
                <a16:creationId xmlns:a16="http://schemas.microsoft.com/office/drawing/2014/main" id="{AE55CBC0-F49F-4832-B17D-F32173B39729}"/>
              </a:ext>
            </a:extLst>
          </p:cNvPr>
          <p:cNvSpPr/>
          <p:nvPr/>
        </p:nvSpPr>
        <p:spPr>
          <a:xfrm>
            <a:off x="7693884" y="5913915"/>
            <a:ext cx="216117" cy="21611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任意多边形 35">
            <a:extLst>
              <a:ext uri="{FF2B5EF4-FFF2-40B4-BE49-F238E27FC236}">
                <a16:creationId xmlns:a16="http://schemas.microsoft.com/office/drawing/2014/main" id="{2AB60D60-D613-4E0C-8FE9-A30755C59DAB}"/>
              </a:ext>
            </a:extLst>
          </p:cNvPr>
          <p:cNvSpPr/>
          <p:nvPr/>
        </p:nvSpPr>
        <p:spPr>
          <a:xfrm>
            <a:off x="1742728" y="2016344"/>
            <a:ext cx="7321537" cy="3584241"/>
          </a:xfrm>
          <a:custGeom>
            <a:avLst/>
            <a:gdLst>
              <a:gd name="connsiteX0" fmla="*/ 0 w 7766333"/>
              <a:gd name="connsiteY0" fmla="*/ 300589 h 2929560"/>
              <a:gd name="connsiteX1" fmla="*/ 393700 w 7766333"/>
              <a:gd name="connsiteY1" fmla="*/ 1075289 h 2929560"/>
              <a:gd name="connsiteX2" fmla="*/ 393700 w 7766333"/>
              <a:gd name="connsiteY2" fmla="*/ 1075289 h 2929560"/>
              <a:gd name="connsiteX3" fmla="*/ 1371600 w 7766333"/>
              <a:gd name="connsiteY3" fmla="*/ 2040489 h 2929560"/>
              <a:gd name="connsiteX4" fmla="*/ 2933700 w 7766333"/>
              <a:gd name="connsiteY4" fmla="*/ 2142089 h 2929560"/>
              <a:gd name="connsiteX5" fmla="*/ 3987800 w 7766333"/>
              <a:gd name="connsiteY5" fmla="*/ 2510389 h 2929560"/>
              <a:gd name="connsiteX6" fmla="*/ 4737100 w 7766333"/>
              <a:gd name="connsiteY6" fmla="*/ 1938889 h 2929560"/>
              <a:gd name="connsiteX7" fmla="*/ 5435600 w 7766333"/>
              <a:gd name="connsiteY7" fmla="*/ 2027789 h 2929560"/>
              <a:gd name="connsiteX8" fmla="*/ 6426200 w 7766333"/>
              <a:gd name="connsiteY8" fmla="*/ 2929489 h 2929560"/>
              <a:gd name="connsiteX9" fmla="*/ 7175500 w 7766333"/>
              <a:gd name="connsiteY9" fmla="*/ 2065889 h 2929560"/>
              <a:gd name="connsiteX10" fmla="*/ 7696200 w 7766333"/>
              <a:gd name="connsiteY10" fmla="*/ 224389 h 2929560"/>
              <a:gd name="connsiteX11" fmla="*/ 7747000 w 7766333"/>
              <a:gd name="connsiteY11" fmla="*/ 97389 h 292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66333" h="2929560">
                <a:moveTo>
                  <a:pt x="0" y="300589"/>
                </a:moveTo>
                <a:lnTo>
                  <a:pt x="393700" y="1075289"/>
                </a:lnTo>
                <a:lnTo>
                  <a:pt x="393700" y="1075289"/>
                </a:lnTo>
                <a:cubicBezTo>
                  <a:pt x="556683" y="1236156"/>
                  <a:pt x="948267" y="1862689"/>
                  <a:pt x="1371600" y="2040489"/>
                </a:cubicBezTo>
                <a:cubicBezTo>
                  <a:pt x="1794933" y="2218289"/>
                  <a:pt x="2497667" y="2063772"/>
                  <a:pt x="2933700" y="2142089"/>
                </a:cubicBezTo>
                <a:cubicBezTo>
                  <a:pt x="3369733" y="2220406"/>
                  <a:pt x="3687233" y="2544256"/>
                  <a:pt x="3987800" y="2510389"/>
                </a:cubicBezTo>
                <a:cubicBezTo>
                  <a:pt x="4288367" y="2476522"/>
                  <a:pt x="4495800" y="2019322"/>
                  <a:pt x="4737100" y="1938889"/>
                </a:cubicBezTo>
                <a:cubicBezTo>
                  <a:pt x="4978400" y="1858456"/>
                  <a:pt x="5154083" y="1862689"/>
                  <a:pt x="5435600" y="2027789"/>
                </a:cubicBezTo>
                <a:cubicBezTo>
                  <a:pt x="5717117" y="2192889"/>
                  <a:pt x="6136217" y="2923139"/>
                  <a:pt x="6426200" y="2929489"/>
                </a:cubicBezTo>
                <a:cubicBezTo>
                  <a:pt x="6716183" y="2935839"/>
                  <a:pt x="6963833" y="2516739"/>
                  <a:pt x="7175500" y="2065889"/>
                </a:cubicBezTo>
                <a:cubicBezTo>
                  <a:pt x="7387167" y="1615039"/>
                  <a:pt x="7600950" y="552472"/>
                  <a:pt x="7696200" y="224389"/>
                </a:cubicBezTo>
                <a:cubicBezTo>
                  <a:pt x="7791450" y="-103694"/>
                  <a:pt x="7769225" y="-3153"/>
                  <a:pt x="7747000" y="97389"/>
                </a:cubicBezTo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橢圓 20">
            <a:extLst>
              <a:ext uri="{FF2B5EF4-FFF2-40B4-BE49-F238E27FC236}">
                <a16:creationId xmlns:a16="http://schemas.microsoft.com/office/drawing/2014/main" id="{86311840-B9D2-43B2-B8C2-7C4D95DF1E29}"/>
              </a:ext>
            </a:extLst>
          </p:cNvPr>
          <p:cNvSpPr/>
          <p:nvPr/>
        </p:nvSpPr>
        <p:spPr>
          <a:xfrm>
            <a:off x="3160573" y="4460546"/>
            <a:ext cx="216118" cy="2268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20">
            <a:extLst>
              <a:ext uri="{FF2B5EF4-FFF2-40B4-BE49-F238E27FC236}">
                <a16:creationId xmlns:a16="http://schemas.microsoft.com/office/drawing/2014/main" id="{3FD4EB1E-3F6D-4E68-9F9B-90CD2D954845}"/>
              </a:ext>
            </a:extLst>
          </p:cNvPr>
          <p:cNvSpPr/>
          <p:nvPr/>
        </p:nvSpPr>
        <p:spPr>
          <a:xfrm>
            <a:off x="2039775" y="3232973"/>
            <a:ext cx="216118" cy="2268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橢圓 20">
            <a:extLst>
              <a:ext uri="{FF2B5EF4-FFF2-40B4-BE49-F238E27FC236}">
                <a16:creationId xmlns:a16="http://schemas.microsoft.com/office/drawing/2014/main" id="{DDE765D2-99A0-4A81-9AFE-D82AE4CE6F81}"/>
              </a:ext>
            </a:extLst>
          </p:cNvPr>
          <p:cNvSpPr/>
          <p:nvPr/>
        </p:nvSpPr>
        <p:spPr>
          <a:xfrm>
            <a:off x="4287464" y="4460546"/>
            <a:ext cx="216118" cy="2268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橢圓 20">
            <a:extLst>
              <a:ext uri="{FF2B5EF4-FFF2-40B4-BE49-F238E27FC236}">
                <a16:creationId xmlns:a16="http://schemas.microsoft.com/office/drawing/2014/main" id="{71A5EA2E-360B-423C-9487-18507439DD8B}"/>
              </a:ext>
            </a:extLst>
          </p:cNvPr>
          <p:cNvSpPr/>
          <p:nvPr/>
        </p:nvSpPr>
        <p:spPr>
          <a:xfrm>
            <a:off x="5281255" y="4951304"/>
            <a:ext cx="216118" cy="2268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21">
            <a:extLst>
              <a:ext uri="{FF2B5EF4-FFF2-40B4-BE49-F238E27FC236}">
                <a16:creationId xmlns:a16="http://schemas.microsoft.com/office/drawing/2014/main" id="{E830FDC8-4574-40EB-A2E1-2DBFC74795A9}"/>
              </a:ext>
            </a:extLst>
          </p:cNvPr>
          <p:cNvSpPr txBox="1"/>
          <p:nvPr/>
        </p:nvSpPr>
        <p:spPr>
          <a:xfrm>
            <a:off x="7058007" y="4120554"/>
            <a:ext cx="1505723" cy="400110"/>
          </a:xfrm>
          <a:prstGeom prst="rect">
            <a:avLst/>
          </a:prstGeom>
          <a:solidFill>
            <a:srgbClr val="51756B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全局最优值</a:t>
            </a:r>
            <a:endParaRPr lang="zh-TW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橢圓 38">
            <a:extLst>
              <a:ext uri="{FF2B5EF4-FFF2-40B4-BE49-F238E27FC236}">
                <a16:creationId xmlns:a16="http://schemas.microsoft.com/office/drawing/2014/main" id="{6F175697-AA27-42A9-86C2-BA00E41DD32C}"/>
              </a:ext>
            </a:extLst>
          </p:cNvPr>
          <p:cNvSpPr/>
          <p:nvPr/>
        </p:nvSpPr>
        <p:spPr>
          <a:xfrm>
            <a:off x="4304839" y="5931119"/>
            <a:ext cx="216117" cy="21611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線單箭頭接點 33">
            <a:extLst>
              <a:ext uri="{FF2B5EF4-FFF2-40B4-BE49-F238E27FC236}">
                <a16:creationId xmlns:a16="http://schemas.microsoft.com/office/drawing/2014/main" id="{916FB90E-A061-4758-9630-2700E348130E}"/>
              </a:ext>
            </a:extLst>
          </p:cNvPr>
          <p:cNvCxnSpPr>
            <a:endCxn id="45" idx="2"/>
          </p:cNvCxnSpPr>
          <p:nvPr/>
        </p:nvCxnSpPr>
        <p:spPr>
          <a:xfrm flipV="1">
            <a:off x="7810868" y="4520664"/>
            <a:ext cx="1" cy="817019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橢圓 20">
            <a:extLst>
              <a:ext uri="{FF2B5EF4-FFF2-40B4-BE49-F238E27FC236}">
                <a16:creationId xmlns:a16="http://schemas.microsoft.com/office/drawing/2014/main" id="{89CC93FC-97FD-4E64-A1C3-5491270E020E}"/>
              </a:ext>
            </a:extLst>
          </p:cNvPr>
          <p:cNvSpPr/>
          <p:nvPr/>
        </p:nvSpPr>
        <p:spPr>
          <a:xfrm>
            <a:off x="7693884" y="5433040"/>
            <a:ext cx="216118" cy="2268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文字方塊 21">
            <a:extLst>
              <a:ext uri="{FF2B5EF4-FFF2-40B4-BE49-F238E27FC236}">
                <a16:creationId xmlns:a16="http://schemas.microsoft.com/office/drawing/2014/main" id="{36011187-B313-4B82-BF61-46A5EA274A27}"/>
              </a:ext>
            </a:extLst>
          </p:cNvPr>
          <p:cNvSpPr txBox="1"/>
          <p:nvPr/>
        </p:nvSpPr>
        <p:spPr>
          <a:xfrm>
            <a:off x="4642992" y="4107854"/>
            <a:ext cx="1984789" cy="400110"/>
          </a:xfrm>
          <a:prstGeom prst="rect">
            <a:avLst/>
          </a:prstGeom>
          <a:solidFill>
            <a:srgbClr val="51756B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停在局部最优值</a:t>
            </a:r>
            <a:endParaRPr lang="zh-TW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81892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组合 86">
            <a:extLst>
              <a:ext uri="{FF2B5EF4-FFF2-40B4-BE49-F238E27FC236}">
                <a16:creationId xmlns:a16="http://schemas.microsoft.com/office/drawing/2014/main" id="{E723838E-E5E1-41D2-B211-07930A053849}"/>
              </a:ext>
            </a:extLst>
          </p:cNvPr>
          <p:cNvGrpSpPr/>
          <p:nvPr/>
        </p:nvGrpSpPr>
        <p:grpSpPr>
          <a:xfrm>
            <a:off x="723553" y="308620"/>
            <a:ext cx="3716053" cy="584901"/>
            <a:chOff x="698153" y="503365"/>
            <a:chExt cx="3716053" cy="584901"/>
          </a:xfrm>
        </p:grpSpPr>
        <p:sp>
          <p:nvSpPr>
            <p:cNvPr id="88" name="矩形: 圆角 87">
              <a:extLst>
                <a:ext uri="{FF2B5EF4-FFF2-40B4-BE49-F238E27FC236}">
                  <a16:creationId xmlns:a16="http://schemas.microsoft.com/office/drawing/2014/main" id="{79712456-EBED-4896-AA8D-449446B852F3}"/>
                </a:ext>
              </a:extLst>
            </p:cNvPr>
            <p:cNvSpPr/>
            <p:nvPr/>
          </p:nvSpPr>
          <p:spPr>
            <a:xfrm>
              <a:off x="698153" y="503539"/>
              <a:ext cx="3716053" cy="584727"/>
            </a:xfrm>
            <a:prstGeom prst="roundRect">
              <a:avLst>
                <a:gd name="adj" fmla="val 50000"/>
              </a:avLst>
            </a:prstGeom>
            <a:solidFill>
              <a:srgbClr val="23B3D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89" name="Freeform 15">
              <a:extLst>
                <a:ext uri="{FF2B5EF4-FFF2-40B4-BE49-F238E27FC236}">
                  <a16:creationId xmlns:a16="http://schemas.microsoft.com/office/drawing/2014/main" id="{A431F8F7-79CF-4D6B-94C5-3D4525BC70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7045" y="651459"/>
              <a:ext cx="279141" cy="285788"/>
            </a:xfrm>
            <a:custGeom>
              <a:avLst/>
              <a:gdLst>
                <a:gd name="T0" fmla="*/ 224 w 411"/>
                <a:gd name="T1" fmla="*/ 346 h 411"/>
                <a:gd name="T2" fmla="*/ 193 w 411"/>
                <a:gd name="T3" fmla="*/ 320 h 411"/>
                <a:gd name="T4" fmla="*/ 272 w 411"/>
                <a:gd name="T5" fmla="*/ 227 h 411"/>
                <a:gd name="T6" fmla="*/ 67 w 411"/>
                <a:gd name="T7" fmla="*/ 227 h 411"/>
                <a:gd name="T8" fmla="*/ 67 w 411"/>
                <a:gd name="T9" fmla="*/ 183 h 411"/>
                <a:gd name="T10" fmla="*/ 272 w 411"/>
                <a:gd name="T11" fmla="*/ 183 h 411"/>
                <a:gd name="T12" fmla="*/ 193 w 411"/>
                <a:gd name="T13" fmla="*/ 91 h 411"/>
                <a:gd name="T14" fmla="*/ 224 w 411"/>
                <a:gd name="T15" fmla="*/ 64 h 411"/>
                <a:gd name="T16" fmla="*/ 345 w 411"/>
                <a:gd name="T17" fmla="*/ 205 h 411"/>
                <a:gd name="T18" fmla="*/ 224 w 411"/>
                <a:gd name="T19" fmla="*/ 346 h 411"/>
                <a:gd name="T20" fmla="*/ 206 w 411"/>
                <a:gd name="T21" fmla="*/ 0 h 411"/>
                <a:gd name="T22" fmla="*/ 411 w 411"/>
                <a:gd name="T23" fmla="*/ 205 h 411"/>
                <a:gd name="T24" fmla="*/ 206 w 411"/>
                <a:gd name="T25" fmla="*/ 411 h 411"/>
                <a:gd name="T26" fmla="*/ 0 w 411"/>
                <a:gd name="T27" fmla="*/ 205 h 411"/>
                <a:gd name="T28" fmla="*/ 206 w 411"/>
                <a:gd name="T29" fmla="*/ 0 h 411"/>
                <a:gd name="T30" fmla="*/ 206 w 411"/>
                <a:gd name="T31" fmla="*/ 26 h 411"/>
                <a:gd name="T32" fmla="*/ 385 w 411"/>
                <a:gd name="T33" fmla="*/ 205 h 411"/>
                <a:gd name="T34" fmla="*/ 206 w 411"/>
                <a:gd name="T35" fmla="*/ 385 h 411"/>
                <a:gd name="T36" fmla="*/ 27 w 411"/>
                <a:gd name="T37" fmla="*/ 205 h 411"/>
                <a:gd name="T38" fmla="*/ 206 w 411"/>
                <a:gd name="T39" fmla="*/ 2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1" h="411">
                  <a:moveTo>
                    <a:pt x="224" y="346"/>
                  </a:moveTo>
                  <a:lnTo>
                    <a:pt x="193" y="320"/>
                  </a:lnTo>
                  <a:lnTo>
                    <a:pt x="272" y="227"/>
                  </a:lnTo>
                  <a:lnTo>
                    <a:pt x="67" y="227"/>
                  </a:lnTo>
                  <a:lnTo>
                    <a:pt x="67" y="183"/>
                  </a:lnTo>
                  <a:lnTo>
                    <a:pt x="272" y="183"/>
                  </a:lnTo>
                  <a:lnTo>
                    <a:pt x="193" y="91"/>
                  </a:lnTo>
                  <a:lnTo>
                    <a:pt x="224" y="64"/>
                  </a:lnTo>
                  <a:lnTo>
                    <a:pt x="345" y="205"/>
                  </a:lnTo>
                  <a:lnTo>
                    <a:pt x="224" y="346"/>
                  </a:lnTo>
                  <a:close/>
                  <a:moveTo>
                    <a:pt x="206" y="0"/>
                  </a:moveTo>
                  <a:cubicBezTo>
                    <a:pt x="319" y="0"/>
                    <a:pt x="411" y="92"/>
                    <a:pt x="411" y="205"/>
                  </a:cubicBezTo>
                  <a:cubicBezTo>
                    <a:pt x="411" y="319"/>
                    <a:pt x="319" y="411"/>
                    <a:pt x="206" y="411"/>
                  </a:cubicBezTo>
                  <a:cubicBezTo>
                    <a:pt x="92" y="411"/>
                    <a:pt x="0" y="319"/>
                    <a:pt x="0" y="205"/>
                  </a:cubicBezTo>
                  <a:cubicBezTo>
                    <a:pt x="0" y="92"/>
                    <a:pt x="92" y="0"/>
                    <a:pt x="206" y="0"/>
                  </a:cubicBezTo>
                  <a:close/>
                  <a:moveTo>
                    <a:pt x="206" y="26"/>
                  </a:moveTo>
                  <a:cubicBezTo>
                    <a:pt x="305" y="26"/>
                    <a:pt x="385" y="106"/>
                    <a:pt x="385" y="205"/>
                  </a:cubicBezTo>
                  <a:cubicBezTo>
                    <a:pt x="385" y="304"/>
                    <a:pt x="305" y="385"/>
                    <a:pt x="206" y="385"/>
                  </a:cubicBezTo>
                  <a:cubicBezTo>
                    <a:pt x="107" y="385"/>
                    <a:pt x="27" y="304"/>
                    <a:pt x="27" y="205"/>
                  </a:cubicBezTo>
                  <a:cubicBezTo>
                    <a:pt x="27" y="106"/>
                    <a:pt x="107" y="26"/>
                    <a:pt x="206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90" name="TextBox 108">
              <a:extLst>
                <a:ext uri="{FF2B5EF4-FFF2-40B4-BE49-F238E27FC236}">
                  <a16:creationId xmlns:a16="http://schemas.microsoft.com/office/drawing/2014/main" id="{F5884A2B-BAED-4539-B6F3-745524FDDD3F}"/>
                </a:ext>
              </a:extLst>
            </p:cNvPr>
            <p:cNvSpPr txBox="1"/>
            <p:nvPr/>
          </p:nvSpPr>
          <p:spPr>
            <a:xfrm>
              <a:off x="1358178" y="503365"/>
              <a:ext cx="2646782" cy="584727"/>
            </a:xfrm>
            <a:prstGeom prst="rect">
              <a:avLst/>
            </a:prstGeom>
            <a:noFill/>
          </p:spPr>
          <p:txBody>
            <a:bodyPr wrap="none" lIns="91392" tIns="45696" rIns="91392" bIns="45696" rtlCol="0" anchor="ctr">
              <a:spAutoFit/>
            </a:bodyPr>
            <a:lstStyle/>
            <a:p>
              <a:r>
                <a:rPr lang="zh-CN" altLang="en-US" sz="3200" b="1" dirty="0">
                  <a:solidFill>
                    <a:srgbClr val="F8F8F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人工神经网络</a:t>
              </a:r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8E518023-D079-497A-9CA8-33425B923670}"/>
              </a:ext>
            </a:extLst>
          </p:cNvPr>
          <p:cNvGrpSpPr/>
          <p:nvPr/>
        </p:nvGrpSpPr>
        <p:grpSpPr>
          <a:xfrm>
            <a:off x="449413" y="243093"/>
            <a:ext cx="704498" cy="716130"/>
            <a:chOff x="424013" y="437838"/>
            <a:chExt cx="704498" cy="716130"/>
          </a:xfrm>
        </p:grpSpPr>
        <p:sp>
          <p:nvSpPr>
            <p:cNvPr id="92" name="Oval 12">
              <a:extLst>
                <a:ext uri="{FF2B5EF4-FFF2-40B4-BE49-F238E27FC236}">
                  <a16:creationId xmlns:a16="http://schemas.microsoft.com/office/drawing/2014/main" id="{3D7C6225-D109-4666-B959-0BDACF286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13" y="437838"/>
              <a:ext cx="704498" cy="716130"/>
            </a:xfrm>
            <a:prstGeom prst="ellipse">
              <a:avLst/>
            </a:prstGeom>
            <a:solidFill>
              <a:srgbClr val="0A2C70"/>
            </a:solidFill>
            <a:ln w="63500">
              <a:solidFill>
                <a:srgbClr val="F3F8FB"/>
              </a:solidFill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93" name="椭圆 11">
              <a:extLst>
                <a:ext uri="{FF2B5EF4-FFF2-40B4-BE49-F238E27FC236}">
                  <a16:creationId xmlns:a16="http://schemas.microsoft.com/office/drawing/2014/main" id="{90BCC2EA-F498-4837-A26A-39BE33B34960}"/>
                </a:ext>
              </a:extLst>
            </p:cNvPr>
            <p:cNvSpPr/>
            <p:nvPr/>
          </p:nvSpPr>
          <p:spPr>
            <a:xfrm>
              <a:off x="535308" y="624636"/>
              <a:ext cx="457200" cy="339435"/>
            </a:xfrm>
            <a:custGeom>
              <a:avLst/>
              <a:gdLst>
                <a:gd name="connsiteX0" fmla="*/ 16373 w 607639"/>
                <a:gd name="connsiteY0" fmla="*/ 391850 h 451125"/>
                <a:gd name="connsiteX1" fmla="*/ 591266 w 607639"/>
                <a:gd name="connsiteY1" fmla="*/ 391850 h 451125"/>
                <a:gd name="connsiteX2" fmla="*/ 607639 w 607639"/>
                <a:gd name="connsiteY2" fmla="*/ 408208 h 451125"/>
                <a:gd name="connsiteX3" fmla="*/ 564684 w 607639"/>
                <a:gd name="connsiteY3" fmla="*/ 451125 h 451125"/>
                <a:gd name="connsiteX4" fmla="*/ 42955 w 607639"/>
                <a:gd name="connsiteY4" fmla="*/ 451125 h 451125"/>
                <a:gd name="connsiteX5" fmla="*/ 0 w 607639"/>
                <a:gd name="connsiteY5" fmla="*/ 408208 h 451125"/>
                <a:gd name="connsiteX6" fmla="*/ 16373 w 607639"/>
                <a:gd name="connsiteY6" fmla="*/ 391850 h 451125"/>
                <a:gd name="connsiteX7" fmla="*/ 243452 w 607639"/>
                <a:gd name="connsiteY7" fmla="*/ 119577 h 451125"/>
                <a:gd name="connsiteX8" fmla="*/ 349014 w 607639"/>
                <a:gd name="connsiteY8" fmla="*/ 156328 h 451125"/>
                <a:gd name="connsiteX9" fmla="*/ 352867 w 607639"/>
                <a:gd name="connsiteY9" fmla="*/ 161234 h 451125"/>
                <a:gd name="connsiteX10" fmla="*/ 350074 w 607639"/>
                <a:gd name="connsiteY10" fmla="*/ 166911 h 451125"/>
                <a:gd name="connsiteX11" fmla="*/ 327054 w 607639"/>
                <a:gd name="connsiteY11" fmla="*/ 180765 h 451125"/>
                <a:gd name="connsiteX12" fmla="*/ 370300 w 607639"/>
                <a:gd name="connsiteY12" fmla="*/ 223866 h 451125"/>
                <a:gd name="connsiteX13" fmla="*/ 370300 w 607639"/>
                <a:gd name="connsiteY13" fmla="*/ 232236 h 451125"/>
                <a:gd name="connsiteX14" fmla="*/ 348725 w 607639"/>
                <a:gd name="connsiteY14" fmla="*/ 253786 h 451125"/>
                <a:gd name="connsiteX15" fmla="*/ 344487 w 607639"/>
                <a:gd name="connsiteY15" fmla="*/ 255518 h 451125"/>
                <a:gd name="connsiteX16" fmla="*/ 340346 w 607639"/>
                <a:gd name="connsiteY16" fmla="*/ 253786 h 451125"/>
                <a:gd name="connsiteX17" fmla="*/ 297196 w 607639"/>
                <a:gd name="connsiteY17" fmla="*/ 210685 h 451125"/>
                <a:gd name="connsiteX18" fmla="*/ 283327 w 607639"/>
                <a:gd name="connsiteY18" fmla="*/ 233583 h 451125"/>
                <a:gd name="connsiteX19" fmla="*/ 277644 w 607639"/>
                <a:gd name="connsiteY19" fmla="*/ 236373 h 451125"/>
                <a:gd name="connsiteX20" fmla="*/ 272636 w 607639"/>
                <a:gd name="connsiteY20" fmla="*/ 232428 h 451125"/>
                <a:gd name="connsiteX21" fmla="*/ 235939 w 607639"/>
                <a:gd name="connsiteY21" fmla="*/ 127081 h 451125"/>
                <a:gd name="connsiteX22" fmla="*/ 237384 w 607639"/>
                <a:gd name="connsiteY22" fmla="*/ 121020 h 451125"/>
                <a:gd name="connsiteX23" fmla="*/ 243452 w 607639"/>
                <a:gd name="connsiteY23" fmla="*/ 119577 h 451125"/>
                <a:gd name="connsiteX24" fmla="*/ 93794 w 607639"/>
                <a:gd name="connsiteY24" fmla="*/ 41738 h 451125"/>
                <a:gd name="connsiteX25" fmla="*/ 90423 w 607639"/>
                <a:gd name="connsiteY25" fmla="*/ 45103 h 451125"/>
                <a:gd name="connsiteX26" fmla="*/ 90423 w 607639"/>
                <a:gd name="connsiteY26" fmla="*/ 329766 h 451125"/>
                <a:gd name="connsiteX27" fmla="*/ 93794 w 607639"/>
                <a:gd name="connsiteY27" fmla="*/ 333035 h 451125"/>
                <a:gd name="connsiteX28" fmla="*/ 513942 w 607639"/>
                <a:gd name="connsiteY28" fmla="*/ 333035 h 451125"/>
                <a:gd name="connsiteX29" fmla="*/ 517217 w 607639"/>
                <a:gd name="connsiteY29" fmla="*/ 329766 h 451125"/>
                <a:gd name="connsiteX30" fmla="*/ 517217 w 607639"/>
                <a:gd name="connsiteY30" fmla="*/ 45103 h 451125"/>
                <a:gd name="connsiteX31" fmla="*/ 513942 w 607639"/>
                <a:gd name="connsiteY31" fmla="*/ 41738 h 451125"/>
                <a:gd name="connsiteX32" fmla="*/ 93794 w 607639"/>
                <a:gd name="connsiteY32" fmla="*/ 0 h 451125"/>
                <a:gd name="connsiteX33" fmla="*/ 513942 w 607639"/>
                <a:gd name="connsiteY33" fmla="*/ 0 h 451125"/>
                <a:gd name="connsiteX34" fmla="*/ 559020 w 607639"/>
                <a:gd name="connsiteY34" fmla="*/ 45103 h 451125"/>
                <a:gd name="connsiteX35" fmla="*/ 559020 w 607639"/>
                <a:gd name="connsiteY35" fmla="*/ 329766 h 451125"/>
                <a:gd name="connsiteX36" fmla="*/ 513942 w 607639"/>
                <a:gd name="connsiteY36" fmla="*/ 374773 h 451125"/>
                <a:gd name="connsiteX37" fmla="*/ 93794 w 607639"/>
                <a:gd name="connsiteY37" fmla="*/ 374773 h 451125"/>
                <a:gd name="connsiteX38" fmla="*/ 48620 w 607639"/>
                <a:gd name="connsiteY38" fmla="*/ 329766 h 451125"/>
                <a:gd name="connsiteX39" fmla="*/ 48620 w 607639"/>
                <a:gd name="connsiteY39" fmla="*/ 45103 h 451125"/>
                <a:gd name="connsiteX40" fmla="*/ 93794 w 607639"/>
                <a:gd name="connsiteY40" fmla="*/ 0 h 45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7639" h="451125">
                  <a:moveTo>
                    <a:pt x="16373" y="391850"/>
                  </a:moveTo>
                  <a:lnTo>
                    <a:pt x="591266" y="391850"/>
                  </a:lnTo>
                  <a:cubicBezTo>
                    <a:pt x="600319" y="391850"/>
                    <a:pt x="607639" y="399163"/>
                    <a:pt x="607639" y="408208"/>
                  </a:cubicBezTo>
                  <a:cubicBezTo>
                    <a:pt x="607639" y="431880"/>
                    <a:pt x="588377" y="451125"/>
                    <a:pt x="564684" y="451125"/>
                  </a:cubicBezTo>
                  <a:lnTo>
                    <a:pt x="42955" y="451125"/>
                  </a:lnTo>
                  <a:cubicBezTo>
                    <a:pt x="19262" y="451125"/>
                    <a:pt x="0" y="431880"/>
                    <a:pt x="0" y="408208"/>
                  </a:cubicBezTo>
                  <a:cubicBezTo>
                    <a:pt x="0" y="399163"/>
                    <a:pt x="7320" y="391850"/>
                    <a:pt x="16373" y="391850"/>
                  </a:cubicBezTo>
                  <a:close/>
                  <a:moveTo>
                    <a:pt x="243452" y="119577"/>
                  </a:moveTo>
                  <a:lnTo>
                    <a:pt x="349014" y="156328"/>
                  </a:lnTo>
                  <a:cubicBezTo>
                    <a:pt x="351133" y="157001"/>
                    <a:pt x="352674" y="158925"/>
                    <a:pt x="352867" y="161234"/>
                  </a:cubicBezTo>
                  <a:cubicBezTo>
                    <a:pt x="353156" y="163543"/>
                    <a:pt x="352000" y="165660"/>
                    <a:pt x="350074" y="166911"/>
                  </a:cubicBezTo>
                  <a:lnTo>
                    <a:pt x="327054" y="180765"/>
                  </a:lnTo>
                  <a:lnTo>
                    <a:pt x="370300" y="223866"/>
                  </a:lnTo>
                  <a:cubicBezTo>
                    <a:pt x="372515" y="226175"/>
                    <a:pt x="372515" y="229927"/>
                    <a:pt x="370300" y="232236"/>
                  </a:cubicBezTo>
                  <a:lnTo>
                    <a:pt x="348725" y="253786"/>
                  </a:lnTo>
                  <a:cubicBezTo>
                    <a:pt x="347569" y="254845"/>
                    <a:pt x="346125" y="255518"/>
                    <a:pt x="344487" y="255518"/>
                  </a:cubicBezTo>
                  <a:cubicBezTo>
                    <a:pt x="342946" y="255518"/>
                    <a:pt x="341502" y="254845"/>
                    <a:pt x="340346" y="253786"/>
                  </a:cubicBezTo>
                  <a:lnTo>
                    <a:pt x="297196" y="210685"/>
                  </a:lnTo>
                  <a:lnTo>
                    <a:pt x="283327" y="233583"/>
                  </a:lnTo>
                  <a:cubicBezTo>
                    <a:pt x="282075" y="235507"/>
                    <a:pt x="279859" y="236661"/>
                    <a:pt x="277644" y="236373"/>
                  </a:cubicBezTo>
                  <a:cubicBezTo>
                    <a:pt x="275333" y="236180"/>
                    <a:pt x="273406" y="234641"/>
                    <a:pt x="272636" y="232428"/>
                  </a:cubicBezTo>
                  <a:lnTo>
                    <a:pt x="235939" y="127081"/>
                  </a:lnTo>
                  <a:cubicBezTo>
                    <a:pt x="235265" y="124964"/>
                    <a:pt x="235747" y="122559"/>
                    <a:pt x="237384" y="121020"/>
                  </a:cubicBezTo>
                  <a:cubicBezTo>
                    <a:pt x="238925" y="119384"/>
                    <a:pt x="241333" y="118903"/>
                    <a:pt x="243452" y="119577"/>
                  </a:cubicBezTo>
                  <a:close/>
                  <a:moveTo>
                    <a:pt x="93794" y="41738"/>
                  </a:moveTo>
                  <a:cubicBezTo>
                    <a:pt x="91964" y="41738"/>
                    <a:pt x="90423" y="43276"/>
                    <a:pt x="90423" y="45103"/>
                  </a:cubicBezTo>
                  <a:lnTo>
                    <a:pt x="90423" y="329766"/>
                  </a:lnTo>
                  <a:cubicBezTo>
                    <a:pt x="90423" y="331593"/>
                    <a:pt x="91964" y="333035"/>
                    <a:pt x="93794" y="333035"/>
                  </a:cubicBezTo>
                  <a:lnTo>
                    <a:pt x="513942" y="333035"/>
                  </a:lnTo>
                  <a:cubicBezTo>
                    <a:pt x="515676" y="333035"/>
                    <a:pt x="517217" y="331593"/>
                    <a:pt x="517217" y="329766"/>
                  </a:cubicBezTo>
                  <a:lnTo>
                    <a:pt x="517217" y="45103"/>
                  </a:lnTo>
                  <a:cubicBezTo>
                    <a:pt x="517217" y="43276"/>
                    <a:pt x="515676" y="41738"/>
                    <a:pt x="513942" y="41738"/>
                  </a:cubicBezTo>
                  <a:close/>
                  <a:moveTo>
                    <a:pt x="93794" y="0"/>
                  </a:moveTo>
                  <a:lnTo>
                    <a:pt x="513942" y="0"/>
                  </a:lnTo>
                  <a:cubicBezTo>
                    <a:pt x="538793" y="0"/>
                    <a:pt x="559020" y="20196"/>
                    <a:pt x="559020" y="45103"/>
                  </a:cubicBezTo>
                  <a:lnTo>
                    <a:pt x="559020" y="329766"/>
                  </a:lnTo>
                  <a:cubicBezTo>
                    <a:pt x="559020" y="354577"/>
                    <a:pt x="538793" y="374773"/>
                    <a:pt x="513942" y="374773"/>
                  </a:cubicBezTo>
                  <a:lnTo>
                    <a:pt x="93794" y="374773"/>
                  </a:lnTo>
                  <a:cubicBezTo>
                    <a:pt x="68847" y="374773"/>
                    <a:pt x="48620" y="354577"/>
                    <a:pt x="48620" y="329766"/>
                  </a:cubicBezTo>
                  <a:lnTo>
                    <a:pt x="48620" y="45103"/>
                  </a:lnTo>
                  <a:cubicBezTo>
                    <a:pt x="48620" y="20196"/>
                    <a:pt x="68847" y="0"/>
                    <a:pt x="93794" y="0"/>
                  </a:cubicBezTo>
                  <a:close/>
                </a:path>
              </a:pathLst>
            </a:custGeom>
            <a:solidFill>
              <a:srgbClr val="0B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67E9F1E2-77D1-4BE6-B43A-B6EA4089CA53}"/>
              </a:ext>
            </a:extLst>
          </p:cNvPr>
          <p:cNvGrpSpPr/>
          <p:nvPr/>
        </p:nvGrpSpPr>
        <p:grpSpPr>
          <a:xfrm>
            <a:off x="448778" y="1213858"/>
            <a:ext cx="4309834" cy="588606"/>
            <a:chOff x="912010" y="1434317"/>
            <a:chExt cx="2549611" cy="588606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5F786E2F-8493-4B98-A019-4A98FBB92537}"/>
                </a:ext>
              </a:extLst>
            </p:cNvPr>
            <p:cNvGrpSpPr/>
            <p:nvPr/>
          </p:nvGrpSpPr>
          <p:grpSpPr>
            <a:xfrm>
              <a:off x="912010" y="1434317"/>
              <a:ext cx="2549611" cy="588606"/>
              <a:chOff x="589176" y="1891735"/>
              <a:chExt cx="2549611" cy="58860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D7D0BF19-42A0-47BE-B6E0-C1DBEE3F5895}"/>
                  </a:ext>
                </a:extLst>
              </p:cNvPr>
              <p:cNvGrpSpPr/>
              <p:nvPr/>
            </p:nvGrpSpPr>
            <p:grpSpPr>
              <a:xfrm>
                <a:off x="589176" y="2106775"/>
                <a:ext cx="2549611" cy="373566"/>
                <a:chOff x="811353" y="1796077"/>
                <a:chExt cx="2432971" cy="644757"/>
              </a:xfrm>
            </p:grpSpPr>
            <p:cxnSp>
              <p:nvCxnSpPr>
                <p:cNvPr id="99" name="直接连接符 98">
                  <a:extLst>
                    <a:ext uri="{FF2B5EF4-FFF2-40B4-BE49-F238E27FC236}">
                      <a16:creationId xmlns:a16="http://schemas.microsoft.com/office/drawing/2014/main" id="{E75846E6-229A-49F6-9BE9-D32C0AE57B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796077"/>
                  <a:ext cx="0" cy="641269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接连接符 99">
                  <a:extLst>
                    <a:ext uri="{FF2B5EF4-FFF2-40B4-BE49-F238E27FC236}">
                      <a16:creationId xmlns:a16="http://schemas.microsoft.com/office/drawing/2014/main" id="{B4A45E37-3D43-436D-AE68-A2F5F8FCC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2440833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接连接符 100">
                  <a:extLst>
                    <a:ext uri="{FF2B5EF4-FFF2-40B4-BE49-F238E27FC236}">
                      <a16:creationId xmlns:a16="http://schemas.microsoft.com/office/drawing/2014/main" id="{EF8E8FC1-1E24-4402-8D5E-D597EA9950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44324" y="1796077"/>
                  <a:ext cx="0" cy="644757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接连接符 101">
                  <a:extLst>
                    <a:ext uri="{FF2B5EF4-FFF2-40B4-BE49-F238E27FC236}">
                      <a16:creationId xmlns:a16="http://schemas.microsoft.com/office/drawing/2014/main" id="{93B81CC5-64F7-4A7B-8CD0-2E40576772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822372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8" name="矩形: 圆顶角 97">
                <a:extLst>
                  <a:ext uri="{FF2B5EF4-FFF2-40B4-BE49-F238E27FC236}">
                    <a16:creationId xmlns:a16="http://schemas.microsoft.com/office/drawing/2014/main" id="{F3C0CA25-09E5-4319-A1D8-DEF297512DCC}"/>
                  </a:ext>
                </a:extLst>
              </p:cNvPr>
              <p:cNvSpPr/>
              <p:nvPr/>
            </p:nvSpPr>
            <p:spPr>
              <a:xfrm>
                <a:off x="630810" y="1891735"/>
                <a:ext cx="2468161" cy="512681"/>
              </a:xfrm>
              <a:prstGeom prst="round2SameRect">
                <a:avLst/>
              </a:prstGeom>
              <a:solidFill>
                <a:srgbClr val="3263B1"/>
              </a:solidFill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00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2677F638-6D5E-4728-9B0E-EC3C62932183}"/>
                </a:ext>
              </a:extLst>
            </p:cNvPr>
            <p:cNvSpPr/>
            <p:nvPr/>
          </p:nvSpPr>
          <p:spPr>
            <a:xfrm>
              <a:off x="984462" y="1464437"/>
              <a:ext cx="24373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反向传播算法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EEB7F889-4EBA-4231-A7A8-77DFBA727820}"/>
              </a:ext>
            </a:extLst>
          </p:cNvPr>
          <p:cNvGrpSpPr/>
          <p:nvPr/>
        </p:nvGrpSpPr>
        <p:grpSpPr>
          <a:xfrm>
            <a:off x="1815151" y="3450107"/>
            <a:ext cx="6474761" cy="2603607"/>
            <a:chOff x="1782898" y="1852294"/>
            <a:chExt cx="8509628" cy="3525248"/>
          </a:xfrm>
        </p:grpSpPr>
        <p:cxnSp>
          <p:nvCxnSpPr>
            <p:cNvPr id="33" name="直線單箭頭接點 10">
              <a:extLst>
                <a:ext uri="{FF2B5EF4-FFF2-40B4-BE49-F238E27FC236}">
                  <a16:creationId xmlns:a16="http://schemas.microsoft.com/office/drawing/2014/main" id="{9B2115FB-18EF-49C0-82F8-8EF41BC0ABCF}"/>
                </a:ext>
              </a:extLst>
            </p:cNvPr>
            <p:cNvCxnSpPr/>
            <p:nvPr/>
          </p:nvCxnSpPr>
          <p:spPr>
            <a:xfrm>
              <a:off x="8424402" y="3501898"/>
              <a:ext cx="101859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11">
              <a:extLst>
                <a:ext uri="{FF2B5EF4-FFF2-40B4-BE49-F238E27FC236}">
                  <a16:creationId xmlns:a16="http://schemas.microsoft.com/office/drawing/2014/main" id="{A0EEF9DA-35A0-4A22-8D0A-83F30ADD2691}"/>
                </a:ext>
              </a:extLst>
            </p:cNvPr>
            <p:cNvCxnSpPr/>
            <p:nvPr/>
          </p:nvCxnSpPr>
          <p:spPr>
            <a:xfrm>
              <a:off x="8533718" y="4747788"/>
              <a:ext cx="90574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12">
              <a:extLst>
                <a:ext uri="{FF2B5EF4-FFF2-40B4-BE49-F238E27FC236}">
                  <a16:creationId xmlns:a16="http://schemas.microsoft.com/office/drawing/2014/main" id="{F03D69B7-BCB5-4BB8-9119-E572C6785986}"/>
                </a:ext>
              </a:extLst>
            </p:cNvPr>
            <p:cNvCxnSpPr/>
            <p:nvPr/>
          </p:nvCxnSpPr>
          <p:spPr>
            <a:xfrm>
              <a:off x="8400518" y="2723095"/>
              <a:ext cx="105037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5ABD7DF-FC25-4A54-B863-F9292AE517AB}"/>
                </a:ext>
              </a:extLst>
            </p:cNvPr>
            <p:cNvSpPr/>
            <p:nvPr/>
          </p:nvSpPr>
          <p:spPr>
            <a:xfrm>
              <a:off x="2284605" y="2383236"/>
              <a:ext cx="746342" cy="27268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橢圓 17">
              <a:extLst>
                <a:ext uri="{FF2B5EF4-FFF2-40B4-BE49-F238E27FC236}">
                  <a16:creationId xmlns:a16="http://schemas.microsoft.com/office/drawing/2014/main" id="{1CE203C2-EA80-47FB-88AD-027B56232F96}"/>
                </a:ext>
              </a:extLst>
            </p:cNvPr>
            <p:cNvSpPr/>
            <p:nvPr/>
          </p:nvSpPr>
          <p:spPr>
            <a:xfrm>
              <a:off x="2381715" y="2464480"/>
              <a:ext cx="574158" cy="574158"/>
            </a:xfrm>
            <a:prstGeom prst="ellipse">
              <a:avLst/>
            </a:prstGeom>
            <a:solidFill>
              <a:srgbClr val="FBC9CC"/>
            </a:solidFill>
            <a:ln>
              <a:solidFill>
                <a:srgbClr val="EB8E98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橢圓 18">
              <a:extLst>
                <a:ext uri="{FF2B5EF4-FFF2-40B4-BE49-F238E27FC236}">
                  <a16:creationId xmlns:a16="http://schemas.microsoft.com/office/drawing/2014/main" id="{122658E4-FDD0-42F0-96C1-B7583D9707CE}"/>
                </a:ext>
              </a:extLst>
            </p:cNvPr>
            <p:cNvSpPr/>
            <p:nvPr/>
          </p:nvSpPr>
          <p:spPr>
            <a:xfrm>
              <a:off x="2384057" y="3243050"/>
              <a:ext cx="574158" cy="574158"/>
            </a:xfrm>
            <a:prstGeom prst="ellipse">
              <a:avLst/>
            </a:prstGeom>
            <a:solidFill>
              <a:srgbClr val="FBC9CC"/>
            </a:solidFill>
            <a:ln>
              <a:solidFill>
                <a:srgbClr val="EB8E98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橢圓 19">
              <a:extLst>
                <a:ext uri="{FF2B5EF4-FFF2-40B4-BE49-F238E27FC236}">
                  <a16:creationId xmlns:a16="http://schemas.microsoft.com/office/drawing/2014/main" id="{B696D9FA-6589-4579-A674-3967BACF7DFD}"/>
                </a:ext>
              </a:extLst>
            </p:cNvPr>
            <p:cNvSpPr/>
            <p:nvPr/>
          </p:nvSpPr>
          <p:spPr>
            <a:xfrm>
              <a:off x="2372424" y="4471062"/>
              <a:ext cx="574158" cy="574158"/>
            </a:xfrm>
            <a:prstGeom prst="ellipse">
              <a:avLst/>
            </a:prstGeom>
            <a:solidFill>
              <a:srgbClr val="FBC9CC"/>
            </a:solidFill>
            <a:ln>
              <a:solidFill>
                <a:srgbClr val="EB8E98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文字方塊 20">
              <a:extLst>
                <a:ext uri="{FF2B5EF4-FFF2-40B4-BE49-F238E27FC236}">
                  <a16:creationId xmlns:a16="http://schemas.microsoft.com/office/drawing/2014/main" id="{3550CEB2-DBCD-47AA-B97B-10507FA8D890}"/>
                </a:ext>
              </a:extLst>
            </p:cNvPr>
            <p:cNvSpPr txBox="1"/>
            <p:nvPr/>
          </p:nvSpPr>
          <p:spPr>
            <a:xfrm rot="5400000">
              <a:off x="2369676" y="3896562"/>
              <a:ext cx="769257" cy="516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D60563D-D9FC-436A-A886-2CBB36CA7830}"/>
                </a:ext>
              </a:extLst>
            </p:cNvPr>
            <p:cNvSpPr/>
            <p:nvPr/>
          </p:nvSpPr>
          <p:spPr>
            <a:xfrm>
              <a:off x="3901591" y="1852294"/>
              <a:ext cx="746342" cy="35235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橢圓 24">
              <a:extLst>
                <a:ext uri="{FF2B5EF4-FFF2-40B4-BE49-F238E27FC236}">
                  <a16:creationId xmlns:a16="http://schemas.microsoft.com/office/drawing/2014/main" id="{9C432975-6B0C-4F06-8F6D-049A0E1A3047}"/>
                </a:ext>
              </a:extLst>
            </p:cNvPr>
            <p:cNvSpPr/>
            <p:nvPr/>
          </p:nvSpPr>
          <p:spPr>
            <a:xfrm>
              <a:off x="3988677" y="2725733"/>
              <a:ext cx="574158" cy="574158"/>
            </a:xfrm>
            <a:prstGeom prst="ellipse">
              <a:avLst/>
            </a:prstGeom>
            <a:solidFill>
              <a:srgbClr val="B0E8B9"/>
            </a:solidFill>
            <a:ln>
              <a:solidFill>
                <a:srgbClr val="6EBF96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橢圓 25">
              <a:extLst>
                <a:ext uri="{FF2B5EF4-FFF2-40B4-BE49-F238E27FC236}">
                  <a16:creationId xmlns:a16="http://schemas.microsoft.com/office/drawing/2014/main" id="{8F8470C2-415B-4123-A36E-3CB64DF89A24}"/>
                </a:ext>
              </a:extLst>
            </p:cNvPr>
            <p:cNvSpPr/>
            <p:nvPr/>
          </p:nvSpPr>
          <p:spPr>
            <a:xfrm>
              <a:off x="3991019" y="3504303"/>
              <a:ext cx="574158" cy="574158"/>
            </a:xfrm>
            <a:prstGeom prst="ellipse">
              <a:avLst/>
            </a:prstGeom>
            <a:solidFill>
              <a:srgbClr val="B0E8B9"/>
            </a:solidFill>
            <a:ln>
              <a:solidFill>
                <a:srgbClr val="6EBF96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橢圓 26">
              <a:extLst>
                <a:ext uri="{FF2B5EF4-FFF2-40B4-BE49-F238E27FC236}">
                  <a16:creationId xmlns:a16="http://schemas.microsoft.com/office/drawing/2014/main" id="{613C9ED5-7A71-4488-808F-A8B712730248}"/>
                </a:ext>
              </a:extLst>
            </p:cNvPr>
            <p:cNvSpPr/>
            <p:nvPr/>
          </p:nvSpPr>
          <p:spPr>
            <a:xfrm>
              <a:off x="3979386" y="4732315"/>
              <a:ext cx="574158" cy="574158"/>
            </a:xfrm>
            <a:prstGeom prst="ellipse">
              <a:avLst/>
            </a:prstGeom>
            <a:solidFill>
              <a:srgbClr val="B0E8B9"/>
            </a:solidFill>
            <a:ln>
              <a:solidFill>
                <a:srgbClr val="6EBF96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文字方塊 27">
              <a:extLst>
                <a:ext uri="{FF2B5EF4-FFF2-40B4-BE49-F238E27FC236}">
                  <a16:creationId xmlns:a16="http://schemas.microsoft.com/office/drawing/2014/main" id="{2D457719-5DA5-4EC1-818C-0A5B2D53B253}"/>
                </a:ext>
              </a:extLst>
            </p:cNvPr>
            <p:cNvSpPr txBox="1"/>
            <p:nvPr/>
          </p:nvSpPr>
          <p:spPr>
            <a:xfrm rot="5400000">
              <a:off x="3976639" y="4157815"/>
              <a:ext cx="769257" cy="51680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B2F425A3-A937-426F-BBA6-4F70EC05CF84}"/>
                </a:ext>
              </a:extLst>
            </p:cNvPr>
            <p:cNvSpPr/>
            <p:nvPr/>
          </p:nvSpPr>
          <p:spPr>
            <a:xfrm>
              <a:off x="8037595" y="2383235"/>
              <a:ext cx="746342" cy="2746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橢圓 28">
              <a:extLst>
                <a:ext uri="{FF2B5EF4-FFF2-40B4-BE49-F238E27FC236}">
                  <a16:creationId xmlns:a16="http://schemas.microsoft.com/office/drawing/2014/main" id="{7DBEE631-E859-4D65-A752-71CC7283EBD5}"/>
                </a:ext>
              </a:extLst>
            </p:cNvPr>
            <p:cNvSpPr/>
            <p:nvPr/>
          </p:nvSpPr>
          <p:spPr>
            <a:xfrm>
              <a:off x="8113439" y="2445372"/>
              <a:ext cx="574158" cy="574158"/>
            </a:xfrm>
            <a:prstGeom prst="ellipse">
              <a:avLst/>
            </a:prstGeom>
            <a:solidFill>
              <a:srgbClr val="51756B"/>
            </a:solidFill>
            <a:ln>
              <a:solidFill>
                <a:srgbClr val="B0E8B9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橢圓 29">
              <a:extLst>
                <a:ext uri="{FF2B5EF4-FFF2-40B4-BE49-F238E27FC236}">
                  <a16:creationId xmlns:a16="http://schemas.microsoft.com/office/drawing/2014/main" id="{3DC0DEB4-2C5F-4BCF-88FE-0A91389BFD1B}"/>
                </a:ext>
              </a:extLst>
            </p:cNvPr>
            <p:cNvSpPr/>
            <p:nvPr/>
          </p:nvSpPr>
          <p:spPr>
            <a:xfrm>
              <a:off x="8115781" y="3205281"/>
              <a:ext cx="574158" cy="574158"/>
            </a:xfrm>
            <a:prstGeom prst="ellipse">
              <a:avLst/>
            </a:prstGeom>
            <a:solidFill>
              <a:srgbClr val="51756B"/>
            </a:solidFill>
            <a:ln>
              <a:solidFill>
                <a:srgbClr val="B0E8B9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橢圓 30">
              <a:extLst>
                <a:ext uri="{FF2B5EF4-FFF2-40B4-BE49-F238E27FC236}">
                  <a16:creationId xmlns:a16="http://schemas.microsoft.com/office/drawing/2014/main" id="{61676F47-213E-471C-9A4A-14235811991E}"/>
                </a:ext>
              </a:extLst>
            </p:cNvPr>
            <p:cNvSpPr/>
            <p:nvPr/>
          </p:nvSpPr>
          <p:spPr>
            <a:xfrm>
              <a:off x="8122809" y="4451954"/>
              <a:ext cx="574158" cy="574158"/>
            </a:xfrm>
            <a:prstGeom prst="ellipse">
              <a:avLst/>
            </a:prstGeom>
            <a:solidFill>
              <a:srgbClr val="51756B"/>
            </a:solidFill>
            <a:ln>
              <a:solidFill>
                <a:srgbClr val="B0E8B9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文字方塊 31">
              <a:extLst>
                <a:ext uri="{FF2B5EF4-FFF2-40B4-BE49-F238E27FC236}">
                  <a16:creationId xmlns:a16="http://schemas.microsoft.com/office/drawing/2014/main" id="{5534E242-68A1-4143-8FFA-DC3122505FF4}"/>
                </a:ext>
              </a:extLst>
            </p:cNvPr>
            <p:cNvSpPr txBox="1"/>
            <p:nvPr/>
          </p:nvSpPr>
          <p:spPr>
            <a:xfrm rot="5400000">
              <a:off x="8120062" y="3874291"/>
              <a:ext cx="769257" cy="516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文字方塊 32">
              <a:extLst>
                <a:ext uri="{FF2B5EF4-FFF2-40B4-BE49-F238E27FC236}">
                  <a16:creationId xmlns:a16="http://schemas.microsoft.com/office/drawing/2014/main" id="{0EB7EA93-223B-4E5D-BB7E-D4BBF999176C}"/>
                </a:ext>
              </a:extLst>
            </p:cNvPr>
            <p:cNvSpPr txBox="1"/>
            <p:nvPr/>
          </p:nvSpPr>
          <p:spPr>
            <a:xfrm>
              <a:off x="6238035" y="1912984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文字方塊 33">
              <a:extLst>
                <a:ext uri="{FF2B5EF4-FFF2-40B4-BE49-F238E27FC236}">
                  <a16:creationId xmlns:a16="http://schemas.microsoft.com/office/drawing/2014/main" id="{F0E3E615-2072-4379-98D5-FB463505FDE8}"/>
                </a:ext>
              </a:extLst>
            </p:cNvPr>
            <p:cNvSpPr txBox="1"/>
            <p:nvPr/>
          </p:nvSpPr>
          <p:spPr>
            <a:xfrm>
              <a:off x="6237085" y="2669407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文字方塊 34">
              <a:extLst>
                <a:ext uri="{FF2B5EF4-FFF2-40B4-BE49-F238E27FC236}">
                  <a16:creationId xmlns:a16="http://schemas.microsoft.com/office/drawing/2014/main" id="{5BABADB5-2713-4E44-BBB4-DE23ABE7AD06}"/>
                </a:ext>
              </a:extLst>
            </p:cNvPr>
            <p:cNvSpPr txBox="1"/>
            <p:nvPr/>
          </p:nvSpPr>
          <p:spPr>
            <a:xfrm>
              <a:off x="6265083" y="4671800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4" name="直線單箭頭接點 35">
              <a:extLst>
                <a:ext uri="{FF2B5EF4-FFF2-40B4-BE49-F238E27FC236}">
                  <a16:creationId xmlns:a16="http://schemas.microsoft.com/office/drawing/2014/main" id="{ADA15760-403B-45B7-A724-C25876E568B4}"/>
                </a:ext>
              </a:extLst>
            </p:cNvPr>
            <p:cNvCxnSpPr>
              <a:stCxn id="37" idx="6"/>
              <a:endCxn id="42" idx="2"/>
            </p:cNvCxnSpPr>
            <p:nvPr/>
          </p:nvCxnSpPr>
          <p:spPr>
            <a:xfrm>
              <a:off x="2945981" y="2732205"/>
              <a:ext cx="1032804" cy="2612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單箭頭接點 36">
              <a:extLst>
                <a:ext uri="{FF2B5EF4-FFF2-40B4-BE49-F238E27FC236}">
                  <a16:creationId xmlns:a16="http://schemas.microsoft.com/office/drawing/2014/main" id="{1C5ECBB7-7020-4699-A813-4B305803DA4B}"/>
                </a:ext>
              </a:extLst>
            </p:cNvPr>
            <p:cNvCxnSpPr/>
            <p:nvPr/>
          </p:nvCxnSpPr>
          <p:spPr>
            <a:xfrm>
              <a:off x="2955873" y="3530129"/>
              <a:ext cx="1011125" cy="280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單箭頭接點 37">
              <a:extLst>
                <a:ext uri="{FF2B5EF4-FFF2-40B4-BE49-F238E27FC236}">
                  <a16:creationId xmlns:a16="http://schemas.microsoft.com/office/drawing/2014/main" id="{ADAC25CF-CCD8-4E39-8CDC-B8A88BAB2492}"/>
                </a:ext>
              </a:extLst>
            </p:cNvPr>
            <p:cNvCxnSpPr/>
            <p:nvPr/>
          </p:nvCxnSpPr>
          <p:spPr>
            <a:xfrm>
              <a:off x="2955873" y="4747788"/>
              <a:ext cx="1015362" cy="24059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38">
              <a:extLst>
                <a:ext uri="{FF2B5EF4-FFF2-40B4-BE49-F238E27FC236}">
                  <a16:creationId xmlns:a16="http://schemas.microsoft.com/office/drawing/2014/main" id="{D97DE98A-AB33-4B59-9ACE-753D01302B08}"/>
                </a:ext>
              </a:extLst>
            </p:cNvPr>
            <p:cNvCxnSpPr>
              <a:stCxn id="38" idx="6"/>
              <a:endCxn id="42" idx="2"/>
            </p:cNvCxnSpPr>
            <p:nvPr/>
          </p:nvCxnSpPr>
          <p:spPr>
            <a:xfrm flipV="1">
              <a:off x="2948323" y="2993458"/>
              <a:ext cx="1030462" cy="5173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單箭頭接點 39">
              <a:extLst>
                <a:ext uri="{FF2B5EF4-FFF2-40B4-BE49-F238E27FC236}">
                  <a16:creationId xmlns:a16="http://schemas.microsoft.com/office/drawing/2014/main" id="{13D54C3C-AC16-4D25-9834-FCB6715BED0D}"/>
                </a:ext>
              </a:extLst>
            </p:cNvPr>
            <p:cNvCxnSpPr>
              <a:stCxn id="37" idx="6"/>
              <a:endCxn id="43" idx="2"/>
            </p:cNvCxnSpPr>
            <p:nvPr/>
          </p:nvCxnSpPr>
          <p:spPr>
            <a:xfrm>
              <a:off x="2945981" y="2732205"/>
              <a:ext cx="1035146" cy="103982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單箭頭接點 40">
              <a:extLst>
                <a:ext uri="{FF2B5EF4-FFF2-40B4-BE49-F238E27FC236}">
                  <a16:creationId xmlns:a16="http://schemas.microsoft.com/office/drawing/2014/main" id="{F872BE44-7C46-4C9B-A6B7-5E2F124C24CB}"/>
                </a:ext>
              </a:extLst>
            </p:cNvPr>
            <p:cNvCxnSpPr>
              <a:stCxn id="37" idx="6"/>
              <a:endCxn id="44" idx="2"/>
            </p:cNvCxnSpPr>
            <p:nvPr/>
          </p:nvCxnSpPr>
          <p:spPr>
            <a:xfrm>
              <a:off x="2945981" y="2732205"/>
              <a:ext cx="1023513" cy="226783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單箭頭接點 41">
              <a:extLst>
                <a:ext uri="{FF2B5EF4-FFF2-40B4-BE49-F238E27FC236}">
                  <a16:creationId xmlns:a16="http://schemas.microsoft.com/office/drawing/2014/main" id="{827E71E4-AE32-4B84-8082-7AC8C4B17837}"/>
                </a:ext>
              </a:extLst>
            </p:cNvPr>
            <p:cNvCxnSpPr>
              <a:stCxn id="38" idx="6"/>
              <a:endCxn id="44" idx="2"/>
            </p:cNvCxnSpPr>
            <p:nvPr/>
          </p:nvCxnSpPr>
          <p:spPr>
            <a:xfrm>
              <a:off x="2948323" y="3510775"/>
              <a:ext cx="1021171" cy="14892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單箭頭接點 42">
              <a:extLst>
                <a:ext uri="{FF2B5EF4-FFF2-40B4-BE49-F238E27FC236}">
                  <a16:creationId xmlns:a16="http://schemas.microsoft.com/office/drawing/2014/main" id="{7452A9BA-5ACB-47B6-A629-835E26C63A55}"/>
                </a:ext>
              </a:extLst>
            </p:cNvPr>
            <p:cNvCxnSpPr>
              <a:stCxn id="39" idx="6"/>
              <a:endCxn id="42" idx="2"/>
            </p:cNvCxnSpPr>
            <p:nvPr/>
          </p:nvCxnSpPr>
          <p:spPr>
            <a:xfrm flipV="1">
              <a:off x="2936690" y="2993458"/>
              <a:ext cx="1042095" cy="17453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單箭頭接點 43">
              <a:extLst>
                <a:ext uri="{FF2B5EF4-FFF2-40B4-BE49-F238E27FC236}">
                  <a16:creationId xmlns:a16="http://schemas.microsoft.com/office/drawing/2014/main" id="{F6F61758-4805-4A1E-B133-50D1068BC95B}"/>
                </a:ext>
              </a:extLst>
            </p:cNvPr>
            <p:cNvCxnSpPr>
              <a:stCxn id="39" idx="6"/>
              <a:endCxn id="43" idx="2"/>
            </p:cNvCxnSpPr>
            <p:nvPr/>
          </p:nvCxnSpPr>
          <p:spPr>
            <a:xfrm flipV="1">
              <a:off x="2936690" y="3772028"/>
              <a:ext cx="1044437" cy="96675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文字方塊 53">
              <a:extLst>
                <a:ext uri="{FF2B5EF4-FFF2-40B4-BE49-F238E27FC236}">
                  <a16:creationId xmlns:a16="http://schemas.microsoft.com/office/drawing/2014/main" id="{14259995-3F11-4924-96B0-2C831187A52E}"/>
                </a:ext>
              </a:extLst>
            </p:cNvPr>
            <p:cNvSpPr txBox="1"/>
            <p:nvPr/>
          </p:nvSpPr>
          <p:spPr>
            <a:xfrm rot="5400000">
              <a:off x="9393080" y="3905263"/>
              <a:ext cx="769257" cy="516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文字方塊 54">
              <a:extLst>
                <a:ext uri="{FF2B5EF4-FFF2-40B4-BE49-F238E27FC236}">
                  <a16:creationId xmlns:a16="http://schemas.microsoft.com/office/drawing/2014/main" id="{A5A2A1F9-2C9F-4491-BFA9-C2D7DECFECEB}"/>
                </a:ext>
              </a:extLst>
            </p:cNvPr>
            <p:cNvSpPr txBox="1"/>
            <p:nvPr/>
          </p:nvSpPr>
          <p:spPr>
            <a:xfrm>
              <a:off x="9462173" y="2383235"/>
              <a:ext cx="631068" cy="625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r>
                <a:rPr lang="en-US" altLang="zh-TW" sz="24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TW" altLang="en-US" sz="2400" baseline="-25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文字方塊 55">
              <a:extLst>
                <a:ext uri="{FF2B5EF4-FFF2-40B4-BE49-F238E27FC236}">
                  <a16:creationId xmlns:a16="http://schemas.microsoft.com/office/drawing/2014/main" id="{628AA669-5346-4567-8F63-42A3CA8EE956}"/>
                </a:ext>
              </a:extLst>
            </p:cNvPr>
            <p:cNvSpPr txBox="1"/>
            <p:nvPr/>
          </p:nvSpPr>
          <p:spPr>
            <a:xfrm>
              <a:off x="9450889" y="3181455"/>
              <a:ext cx="631068" cy="625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r>
                <a:rPr lang="en-US" altLang="zh-TW" sz="24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TW" altLang="en-US" sz="2400" baseline="-25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文字方塊 56">
              <a:extLst>
                <a:ext uri="{FF2B5EF4-FFF2-40B4-BE49-F238E27FC236}">
                  <a16:creationId xmlns:a16="http://schemas.microsoft.com/office/drawing/2014/main" id="{5BAC2E4A-AA2F-4528-9BF7-B44463F66AB1}"/>
                </a:ext>
              </a:extLst>
            </p:cNvPr>
            <p:cNvSpPr txBox="1"/>
            <p:nvPr/>
          </p:nvSpPr>
          <p:spPr>
            <a:xfrm>
              <a:off x="9450888" y="4447687"/>
              <a:ext cx="841638" cy="625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r>
                <a:rPr lang="en-US" altLang="zh-TW" sz="2400" baseline="-25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m</a:t>
              </a:r>
              <a:endParaRPr lang="zh-TW" altLang="en-US" sz="2400" baseline="-25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橢圓 24">
              <a:extLst>
                <a:ext uri="{FF2B5EF4-FFF2-40B4-BE49-F238E27FC236}">
                  <a16:creationId xmlns:a16="http://schemas.microsoft.com/office/drawing/2014/main" id="{EF02F803-8167-4CDD-82D2-7DAE5BA2EB11}"/>
                </a:ext>
              </a:extLst>
            </p:cNvPr>
            <p:cNvSpPr/>
            <p:nvPr/>
          </p:nvSpPr>
          <p:spPr>
            <a:xfrm>
              <a:off x="3988677" y="1947020"/>
              <a:ext cx="574158" cy="574158"/>
            </a:xfrm>
            <a:prstGeom prst="ellipse">
              <a:avLst/>
            </a:prstGeom>
            <a:solidFill>
              <a:srgbClr val="B0E8B9"/>
            </a:solidFill>
            <a:ln>
              <a:solidFill>
                <a:srgbClr val="6EBF96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8" name="直線單箭頭接點 35">
              <a:extLst>
                <a:ext uri="{FF2B5EF4-FFF2-40B4-BE49-F238E27FC236}">
                  <a16:creationId xmlns:a16="http://schemas.microsoft.com/office/drawing/2014/main" id="{A9B5110E-A26C-49DB-A1CB-7E2743C39180}"/>
                </a:ext>
              </a:extLst>
            </p:cNvPr>
            <p:cNvCxnSpPr>
              <a:endCxn id="37" idx="2"/>
            </p:cNvCxnSpPr>
            <p:nvPr/>
          </p:nvCxnSpPr>
          <p:spPr>
            <a:xfrm>
              <a:off x="1815151" y="2751559"/>
              <a:ext cx="56656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單箭頭接點 35">
              <a:extLst>
                <a:ext uri="{FF2B5EF4-FFF2-40B4-BE49-F238E27FC236}">
                  <a16:creationId xmlns:a16="http://schemas.microsoft.com/office/drawing/2014/main" id="{DED113A8-F2D4-4284-9A29-EB680BEB3CAF}"/>
                </a:ext>
              </a:extLst>
            </p:cNvPr>
            <p:cNvCxnSpPr/>
            <p:nvPr/>
          </p:nvCxnSpPr>
          <p:spPr>
            <a:xfrm>
              <a:off x="1805860" y="3530129"/>
              <a:ext cx="56656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35">
              <a:extLst>
                <a:ext uri="{FF2B5EF4-FFF2-40B4-BE49-F238E27FC236}">
                  <a16:creationId xmlns:a16="http://schemas.microsoft.com/office/drawing/2014/main" id="{F862EE21-03E6-4AFC-92B4-E7C57615269F}"/>
                </a:ext>
              </a:extLst>
            </p:cNvPr>
            <p:cNvCxnSpPr/>
            <p:nvPr/>
          </p:nvCxnSpPr>
          <p:spPr>
            <a:xfrm>
              <a:off x="1805860" y="4762973"/>
              <a:ext cx="56656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文字方塊 54">
              <a:extLst>
                <a:ext uri="{FF2B5EF4-FFF2-40B4-BE49-F238E27FC236}">
                  <a16:creationId xmlns:a16="http://schemas.microsoft.com/office/drawing/2014/main" id="{BDE92234-0EC7-4324-A788-62170D9E2C06}"/>
                </a:ext>
              </a:extLst>
            </p:cNvPr>
            <p:cNvSpPr txBox="1"/>
            <p:nvPr/>
          </p:nvSpPr>
          <p:spPr>
            <a:xfrm>
              <a:off x="1799464" y="2219157"/>
              <a:ext cx="631068" cy="625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en-US" altLang="zh-TW" sz="24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TW" altLang="en-US" sz="2400" baseline="-25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文字方塊 54">
              <a:extLst>
                <a:ext uri="{FF2B5EF4-FFF2-40B4-BE49-F238E27FC236}">
                  <a16:creationId xmlns:a16="http://schemas.microsoft.com/office/drawing/2014/main" id="{31975758-5BAA-4E95-B2E2-2B0A19A838FE}"/>
                </a:ext>
              </a:extLst>
            </p:cNvPr>
            <p:cNvSpPr txBox="1"/>
            <p:nvPr/>
          </p:nvSpPr>
          <p:spPr>
            <a:xfrm>
              <a:off x="1782898" y="2993107"/>
              <a:ext cx="631068" cy="625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en-US" altLang="zh-CN" sz="24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TW" altLang="en-US" sz="2400" baseline="-25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文字方塊 54">
              <a:extLst>
                <a:ext uri="{FF2B5EF4-FFF2-40B4-BE49-F238E27FC236}">
                  <a16:creationId xmlns:a16="http://schemas.microsoft.com/office/drawing/2014/main" id="{43643B12-AD36-450D-A36F-0FD3F5A55786}"/>
                </a:ext>
              </a:extLst>
            </p:cNvPr>
            <p:cNvSpPr txBox="1"/>
            <p:nvPr/>
          </p:nvSpPr>
          <p:spPr>
            <a:xfrm>
              <a:off x="1794623" y="4213488"/>
              <a:ext cx="631068" cy="625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en-US" altLang="zh-CN" sz="24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lang="zh-TW" altLang="en-US" sz="2800" baseline="-25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4" name="直線單箭頭接點 35">
              <a:extLst>
                <a:ext uri="{FF2B5EF4-FFF2-40B4-BE49-F238E27FC236}">
                  <a16:creationId xmlns:a16="http://schemas.microsoft.com/office/drawing/2014/main" id="{96B0A375-0B58-4969-8E87-B7F57B2E4120}"/>
                </a:ext>
              </a:extLst>
            </p:cNvPr>
            <p:cNvCxnSpPr>
              <a:endCxn id="67" idx="2"/>
            </p:cNvCxnSpPr>
            <p:nvPr/>
          </p:nvCxnSpPr>
          <p:spPr>
            <a:xfrm flipV="1">
              <a:off x="3015916" y="2234099"/>
              <a:ext cx="972761" cy="4889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38">
              <a:extLst>
                <a:ext uri="{FF2B5EF4-FFF2-40B4-BE49-F238E27FC236}">
                  <a16:creationId xmlns:a16="http://schemas.microsoft.com/office/drawing/2014/main" id="{44B465DF-1E38-477B-8FCB-CCE9C6BE025C}"/>
                </a:ext>
              </a:extLst>
            </p:cNvPr>
            <p:cNvCxnSpPr/>
            <p:nvPr/>
          </p:nvCxnSpPr>
          <p:spPr>
            <a:xfrm flipV="1">
              <a:off x="2955873" y="2234099"/>
              <a:ext cx="1022912" cy="12960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單箭頭接點 38">
              <a:extLst>
                <a:ext uri="{FF2B5EF4-FFF2-40B4-BE49-F238E27FC236}">
                  <a16:creationId xmlns:a16="http://schemas.microsoft.com/office/drawing/2014/main" id="{85DAE30C-4ECC-43DF-927A-E3977D17B815}"/>
                </a:ext>
              </a:extLst>
            </p:cNvPr>
            <p:cNvCxnSpPr>
              <a:stCxn id="39" idx="6"/>
            </p:cNvCxnSpPr>
            <p:nvPr/>
          </p:nvCxnSpPr>
          <p:spPr>
            <a:xfrm flipV="1">
              <a:off x="2946582" y="2234099"/>
              <a:ext cx="1032203" cy="25240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B4F7AA96-0E2A-4681-AED2-B0F53CAC3C88}"/>
                </a:ext>
              </a:extLst>
            </p:cNvPr>
            <p:cNvSpPr/>
            <p:nvPr/>
          </p:nvSpPr>
          <p:spPr>
            <a:xfrm>
              <a:off x="5500947" y="1853968"/>
              <a:ext cx="746342" cy="35235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橢圓 24">
              <a:extLst>
                <a:ext uri="{FF2B5EF4-FFF2-40B4-BE49-F238E27FC236}">
                  <a16:creationId xmlns:a16="http://schemas.microsoft.com/office/drawing/2014/main" id="{95B2EB18-A1AE-4512-BE30-2DF2B59DBF65}"/>
                </a:ext>
              </a:extLst>
            </p:cNvPr>
            <p:cNvSpPr/>
            <p:nvPr/>
          </p:nvSpPr>
          <p:spPr>
            <a:xfrm>
              <a:off x="5588033" y="2727407"/>
              <a:ext cx="574158" cy="574158"/>
            </a:xfrm>
            <a:prstGeom prst="ellipse">
              <a:avLst/>
            </a:prstGeom>
            <a:solidFill>
              <a:srgbClr val="6EBF96"/>
            </a:solidFill>
            <a:ln>
              <a:solidFill>
                <a:srgbClr val="B0E8B9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橢圓 25">
              <a:extLst>
                <a:ext uri="{FF2B5EF4-FFF2-40B4-BE49-F238E27FC236}">
                  <a16:creationId xmlns:a16="http://schemas.microsoft.com/office/drawing/2014/main" id="{DE4F5456-898B-4DF8-8153-02FCFF5ED4BF}"/>
                </a:ext>
              </a:extLst>
            </p:cNvPr>
            <p:cNvSpPr/>
            <p:nvPr/>
          </p:nvSpPr>
          <p:spPr>
            <a:xfrm>
              <a:off x="5590375" y="3505977"/>
              <a:ext cx="574158" cy="574158"/>
            </a:xfrm>
            <a:prstGeom prst="ellipse">
              <a:avLst/>
            </a:prstGeom>
            <a:solidFill>
              <a:srgbClr val="6EBF96"/>
            </a:solidFill>
            <a:ln>
              <a:solidFill>
                <a:srgbClr val="B0E8B9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橢圓 26">
              <a:extLst>
                <a:ext uri="{FF2B5EF4-FFF2-40B4-BE49-F238E27FC236}">
                  <a16:creationId xmlns:a16="http://schemas.microsoft.com/office/drawing/2014/main" id="{EB42BDC9-C2C3-4D76-8660-B2D54B691EF2}"/>
                </a:ext>
              </a:extLst>
            </p:cNvPr>
            <p:cNvSpPr/>
            <p:nvPr/>
          </p:nvSpPr>
          <p:spPr>
            <a:xfrm>
              <a:off x="5578742" y="4733989"/>
              <a:ext cx="574158" cy="574158"/>
            </a:xfrm>
            <a:prstGeom prst="ellipse">
              <a:avLst/>
            </a:prstGeom>
            <a:solidFill>
              <a:srgbClr val="6EBF96"/>
            </a:solidFill>
            <a:ln>
              <a:solidFill>
                <a:srgbClr val="B0E8B9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文字方塊 27">
              <a:extLst>
                <a:ext uri="{FF2B5EF4-FFF2-40B4-BE49-F238E27FC236}">
                  <a16:creationId xmlns:a16="http://schemas.microsoft.com/office/drawing/2014/main" id="{F1EE1F18-06A4-4BA6-89EC-1F38C430AEEF}"/>
                </a:ext>
              </a:extLst>
            </p:cNvPr>
            <p:cNvSpPr txBox="1"/>
            <p:nvPr/>
          </p:nvSpPr>
          <p:spPr>
            <a:xfrm rot="5400000">
              <a:off x="5575995" y="4159490"/>
              <a:ext cx="769257" cy="51680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橢圓 24">
              <a:extLst>
                <a:ext uri="{FF2B5EF4-FFF2-40B4-BE49-F238E27FC236}">
                  <a16:creationId xmlns:a16="http://schemas.microsoft.com/office/drawing/2014/main" id="{5217EE27-E93E-48E5-ADDD-322CBF533A74}"/>
                </a:ext>
              </a:extLst>
            </p:cNvPr>
            <p:cNvSpPr/>
            <p:nvPr/>
          </p:nvSpPr>
          <p:spPr>
            <a:xfrm>
              <a:off x="5588033" y="1948694"/>
              <a:ext cx="574158" cy="574158"/>
            </a:xfrm>
            <a:prstGeom prst="ellipse">
              <a:avLst/>
            </a:prstGeom>
            <a:solidFill>
              <a:srgbClr val="6EBF96"/>
            </a:solidFill>
            <a:ln>
              <a:solidFill>
                <a:srgbClr val="B0E8B9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9669BBE9-7718-452B-8EB5-BC00211ABBF7}"/>
                </a:ext>
              </a:extLst>
            </p:cNvPr>
            <p:cNvGrpSpPr/>
            <p:nvPr/>
          </p:nvGrpSpPr>
          <p:grpSpPr>
            <a:xfrm>
              <a:off x="4553544" y="2234099"/>
              <a:ext cx="1036831" cy="2792013"/>
              <a:chOff x="4553544" y="2234099"/>
              <a:chExt cx="1036831" cy="2792013"/>
            </a:xfrm>
          </p:grpSpPr>
          <p:cxnSp>
            <p:nvCxnSpPr>
              <p:cNvPr id="113" name="直線單箭頭接點 35">
                <a:extLst>
                  <a:ext uri="{FF2B5EF4-FFF2-40B4-BE49-F238E27FC236}">
                    <a16:creationId xmlns:a16="http://schemas.microsoft.com/office/drawing/2014/main" id="{53D40DF9-AE58-401F-8DC5-0DDA95536F77}"/>
                  </a:ext>
                </a:extLst>
              </p:cNvPr>
              <p:cNvCxnSpPr>
                <a:stCxn id="67" idx="6"/>
                <a:endCxn id="82" idx="2"/>
              </p:cNvCxnSpPr>
              <p:nvPr/>
            </p:nvCxnSpPr>
            <p:spPr>
              <a:xfrm>
                <a:off x="4562835" y="2234099"/>
                <a:ext cx="1025198" cy="167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線單箭頭接點 35">
                <a:extLst>
                  <a:ext uri="{FF2B5EF4-FFF2-40B4-BE49-F238E27FC236}">
                    <a16:creationId xmlns:a16="http://schemas.microsoft.com/office/drawing/2014/main" id="{FF9C57DB-09C1-4E9A-BFDB-F19163D171CE}"/>
                  </a:ext>
                </a:extLst>
              </p:cNvPr>
              <p:cNvCxnSpPr>
                <a:stCxn id="67" idx="6"/>
                <a:endCxn id="78" idx="2"/>
              </p:cNvCxnSpPr>
              <p:nvPr/>
            </p:nvCxnSpPr>
            <p:spPr>
              <a:xfrm>
                <a:off x="4562835" y="2234099"/>
                <a:ext cx="1025198" cy="7803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線單箭頭接點 35">
                <a:extLst>
                  <a:ext uri="{FF2B5EF4-FFF2-40B4-BE49-F238E27FC236}">
                    <a16:creationId xmlns:a16="http://schemas.microsoft.com/office/drawing/2014/main" id="{171F1EA6-9881-4450-824C-D2290CB317CD}"/>
                  </a:ext>
                </a:extLst>
              </p:cNvPr>
              <p:cNvCxnSpPr>
                <a:stCxn id="67" idx="6"/>
                <a:endCxn id="79" idx="2"/>
              </p:cNvCxnSpPr>
              <p:nvPr/>
            </p:nvCxnSpPr>
            <p:spPr>
              <a:xfrm>
                <a:off x="4562835" y="2234099"/>
                <a:ext cx="1027540" cy="155895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線單箭頭接點 35">
                <a:extLst>
                  <a:ext uri="{FF2B5EF4-FFF2-40B4-BE49-F238E27FC236}">
                    <a16:creationId xmlns:a16="http://schemas.microsoft.com/office/drawing/2014/main" id="{1FF76BE0-D85F-4D34-93B7-908A08C55AAF}"/>
                  </a:ext>
                </a:extLst>
              </p:cNvPr>
              <p:cNvCxnSpPr>
                <a:endCxn id="80" idx="2"/>
              </p:cNvCxnSpPr>
              <p:nvPr/>
            </p:nvCxnSpPr>
            <p:spPr>
              <a:xfrm>
                <a:off x="4589452" y="2287149"/>
                <a:ext cx="989290" cy="27339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單箭頭接點 35">
                <a:extLst>
                  <a:ext uri="{FF2B5EF4-FFF2-40B4-BE49-F238E27FC236}">
                    <a16:creationId xmlns:a16="http://schemas.microsoft.com/office/drawing/2014/main" id="{AF2399AE-75FC-467D-BABE-909DEAFD09BD}"/>
                  </a:ext>
                </a:extLst>
              </p:cNvPr>
              <p:cNvCxnSpPr>
                <a:stCxn id="42" idx="6"/>
                <a:endCxn id="82" idx="2"/>
              </p:cNvCxnSpPr>
              <p:nvPr/>
            </p:nvCxnSpPr>
            <p:spPr>
              <a:xfrm flipV="1">
                <a:off x="4562835" y="2235773"/>
                <a:ext cx="1025198" cy="77703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線單箭頭接點 35">
                <a:extLst>
                  <a:ext uri="{FF2B5EF4-FFF2-40B4-BE49-F238E27FC236}">
                    <a16:creationId xmlns:a16="http://schemas.microsoft.com/office/drawing/2014/main" id="{25FC8330-5088-4360-8143-5C047745CDA8}"/>
                  </a:ext>
                </a:extLst>
              </p:cNvPr>
              <p:cNvCxnSpPr>
                <a:stCxn id="42" idx="6"/>
                <a:endCxn id="78" idx="2"/>
              </p:cNvCxnSpPr>
              <p:nvPr/>
            </p:nvCxnSpPr>
            <p:spPr>
              <a:xfrm>
                <a:off x="4562835" y="3012812"/>
                <a:ext cx="1025198" cy="167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單箭頭接點 35">
                <a:extLst>
                  <a:ext uri="{FF2B5EF4-FFF2-40B4-BE49-F238E27FC236}">
                    <a16:creationId xmlns:a16="http://schemas.microsoft.com/office/drawing/2014/main" id="{0334F63C-B7AC-44AA-863B-5C5E05EF0EC1}"/>
                  </a:ext>
                </a:extLst>
              </p:cNvPr>
              <p:cNvCxnSpPr>
                <a:endCxn id="79" idx="2"/>
              </p:cNvCxnSpPr>
              <p:nvPr/>
            </p:nvCxnSpPr>
            <p:spPr>
              <a:xfrm>
                <a:off x="4598743" y="3012812"/>
                <a:ext cx="991632" cy="78024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線單箭頭接點 35">
                <a:extLst>
                  <a:ext uri="{FF2B5EF4-FFF2-40B4-BE49-F238E27FC236}">
                    <a16:creationId xmlns:a16="http://schemas.microsoft.com/office/drawing/2014/main" id="{3440E07B-91A1-49C1-8905-480F1E74121D}"/>
                  </a:ext>
                </a:extLst>
              </p:cNvPr>
              <p:cNvCxnSpPr>
                <a:stCxn id="42" idx="6"/>
                <a:endCxn id="80" idx="2"/>
              </p:cNvCxnSpPr>
              <p:nvPr/>
            </p:nvCxnSpPr>
            <p:spPr>
              <a:xfrm>
                <a:off x="4562835" y="3012812"/>
                <a:ext cx="1015907" cy="20082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線單箭頭接點 35">
                <a:extLst>
                  <a:ext uri="{FF2B5EF4-FFF2-40B4-BE49-F238E27FC236}">
                    <a16:creationId xmlns:a16="http://schemas.microsoft.com/office/drawing/2014/main" id="{3AFEEAF8-0A37-46A3-8B39-B651BD2AF834}"/>
                  </a:ext>
                </a:extLst>
              </p:cNvPr>
              <p:cNvCxnSpPr>
                <a:stCxn id="43" idx="6"/>
              </p:cNvCxnSpPr>
              <p:nvPr/>
            </p:nvCxnSpPr>
            <p:spPr>
              <a:xfrm flipV="1">
                <a:off x="4565177" y="2276260"/>
                <a:ext cx="1010214" cy="151512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單箭頭接點 35">
                <a:extLst>
                  <a:ext uri="{FF2B5EF4-FFF2-40B4-BE49-F238E27FC236}">
                    <a16:creationId xmlns:a16="http://schemas.microsoft.com/office/drawing/2014/main" id="{5AF1D886-648F-4D96-B050-01F361843850}"/>
                  </a:ext>
                </a:extLst>
              </p:cNvPr>
              <p:cNvCxnSpPr>
                <a:stCxn id="43" idx="6"/>
              </p:cNvCxnSpPr>
              <p:nvPr/>
            </p:nvCxnSpPr>
            <p:spPr>
              <a:xfrm flipV="1">
                <a:off x="4565177" y="3054973"/>
                <a:ext cx="1010214" cy="73640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線單箭頭接點 35">
                <a:extLst>
                  <a:ext uri="{FF2B5EF4-FFF2-40B4-BE49-F238E27FC236}">
                    <a16:creationId xmlns:a16="http://schemas.microsoft.com/office/drawing/2014/main" id="{BF0964B3-72BE-49BE-9DC0-A64FC1C144AA}"/>
                  </a:ext>
                </a:extLst>
              </p:cNvPr>
              <p:cNvCxnSpPr>
                <a:stCxn id="43" idx="6"/>
                <a:endCxn id="79" idx="2"/>
              </p:cNvCxnSpPr>
              <p:nvPr/>
            </p:nvCxnSpPr>
            <p:spPr>
              <a:xfrm>
                <a:off x="4565177" y="3791382"/>
                <a:ext cx="1025198" cy="167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單箭頭接點 35">
                <a:extLst>
                  <a:ext uri="{FF2B5EF4-FFF2-40B4-BE49-F238E27FC236}">
                    <a16:creationId xmlns:a16="http://schemas.microsoft.com/office/drawing/2014/main" id="{3D3699DD-A1DB-46FF-8282-CE6BDAE095D9}"/>
                  </a:ext>
                </a:extLst>
              </p:cNvPr>
              <p:cNvCxnSpPr>
                <a:stCxn id="43" idx="6"/>
                <a:endCxn id="80" idx="2"/>
              </p:cNvCxnSpPr>
              <p:nvPr/>
            </p:nvCxnSpPr>
            <p:spPr>
              <a:xfrm>
                <a:off x="4565177" y="3791382"/>
                <a:ext cx="1013565" cy="122968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單箭頭接點 35">
                <a:extLst>
                  <a:ext uri="{FF2B5EF4-FFF2-40B4-BE49-F238E27FC236}">
                    <a16:creationId xmlns:a16="http://schemas.microsoft.com/office/drawing/2014/main" id="{18EADACB-F509-473A-8036-C2FDA2DEABFE}"/>
                  </a:ext>
                </a:extLst>
              </p:cNvPr>
              <p:cNvCxnSpPr>
                <a:stCxn id="44" idx="6"/>
                <a:endCxn id="82" idx="2"/>
              </p:cNvCxnSpPr>
              <p:nvPr/>
            </p:nvCxnSpPr>
            <p:spPr>
              <a:xfrm flipV="1">
                <a:off x="4553544" y="2235773"/>
                <a:ext cx="1034489" cy="278362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線單箭頭接點 35">
                <a:extLst>
                  <a:ext uri="{FF2B5EF4-FFF2-40B4-BE49-F238E27FC236}">
                    <a16:creationId xmlns:a16="http://schemas.microsoft.com/office/drawing/2014/main" id="{7B3838A9-A031-4E58-98F6-CB3C658B6E4E}"/>
                  </a:ext>
                </a:extLst>
              </p:cNvPr>
              <p:cNvCxnSpPr>
                <a:stCxn id="44" idx="6"/>
              </p:cNvCxnSpPr>
              <p:nvPr/>
            </p:nvCxnSpPr>
            <p:spPr>
              <a:xfrm flipV="1">
                <a:off x="4553544" y="3089778"/>
                <a:ext cx="1011553" cy="192961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線單箭頭接點 35">
                <a:extLst>
                  <a:ext uri="{FF2B5EF4-FFF2-40B4-BE49-F238E27FC236}">
                    <a16:creationId xmlns:a16="http://schemas.microsoft.com/office/drawing/2014/main" id="{38BF503D-280D-48C1-A518-39564168FE9C}"/>
                  </a:ext>
                </a:extLst>
              </p:cNvPr>
              <p:cNvCxnSpPr>
                <a:stCxn id="44" idx="6"/>
                <a:endCxn id="79" idx="2"/>
              </p:cNvCxnSpPr>
              <p:nvPr/>
            </p:nvCxnSpPr>
            <p:spPr>
              <a:xfrm flipV="1">
                <a:off x="4553544" y="3793056"/>
                <a:ext cx="1036831" cy="122633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單箭頭接點 35">
                <a:extLst>
                  <a:ext uri="{FF2B5EF4-FFF2-40B4-BE49-F238E27FC236}">
                    <a16:creationId xmlns:a16="http://schemas.microsoft.com/office/drawing/2014/main" id="{4FF24B8B-E568-442D-8C8D-7CB19EB9B430}"/>
                  </a:ext>
                </a:extLst>
              </p:cNvPr>
              <p:cNvCxnSpPr>
                <a:endCxn id="80" idx="2"/>
              </p:cNvCxnSpPr>
              <p:nvPr/>
            </p:nvCxnSpPr>
            <p:spPr>
              <a:xfrm flipV="1">
                <a:off x="4560493" y="5021068"/>
                <a:ext cx="1018249" cy="504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文字方塊 33">
              <a:extLst>
                <a:ext uri="{FF2B5EF4-FFF2-40B4-BE49-F238E27FC236}">
                  <a16:creationId xmlns:a16="http://schemas.microsoft.com/office/drawing/2014/main" id="{2E32CDCD-043F-4FA8-9FD7-BCCA44ED9E48}"/>
                </a:ext>
              </a:extLst>
            </p:cNvPr>
            <p:cNvSpPr txBox="1"/>
            <p:nvPr/>
          </p:nvSpPr>
          <p:spPr>
            <a:xfrm>
              <a:off x="6249214" y="3443065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TW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5" name="直線單箭頭接點 35">
              <a:extLst>
                <a:ext uri="{FF2B5EF4-FFF2-40B4-BE49-F238E27FC236}">
                  <a16:creationId xmlns:a16="http://schemas.microsoft.com/office/drawing/2014/main" id="{42CA46FC-B401-44FA-A34A-C704486EFF6E}"/>
                </a:ext>
              </a:extLst>
            </p:cNvPr>
            <p:cNvCxnSpPr>
              <a:endCxn id="47" idx="2"/>
            </p:cNvCxnSpPr>
            <p:nvPr/>
          </p:nvCxnSpPr>
          <p:spPr>
            <a:xfrm>
              <a:off x="6976114" y="2255872"/>
              <a:ext cx="1137325" cy="4765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單箭頭接點 35">
              <a:extLst>
                <a:ext uri="{FF2B5EF4-FFF2-40B4-BE49-F238E27FC236}">
                  <a16:creationId xmlns:a16="http://schemas.microsoft.com/office/drawing/2014/main" id="{57D6B64A-2FBD-4AA0-8938-2882030A71C2}"/>
                </a:ext>
              </a:extLst>
            </p:cNvPr>
            <p:cNvCxnSpPr>
              <a:endCxn id="48" idx="2"/>
            </p:cNvCxnSpPr>
            <p:nvPr/>
          </p:nvCxnSpPr>
          <p:spPr>
            <a:xfrm>
              <a:off x="6976114" y="2255872"/>
              <a:ext cx="1139667" cy="12364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單箭頭接點 35">
              <a:extLst>
                <a:ext uri="{FF2B5EF4-FFF2-40B4-BE49-F238E27FC236}">
                  <a16:creationId xmlns:a16="http://schemas.microsoft.com/office/drawing/2014/main" id="{479B70D7-4C75-460F-B79C-DFAE79C44A9F}"/>
                </a:ext>
              </a:extLst>
            </p:cNvPr>
            <p:cNvCxnSpPr>
              <a:endCxn id="49" idx="2"/>
            </p:cNvCxnSpPr>
            <p:nvPr/>
          </p:nvCxnSpPr>
          <p:spPr>
            <a:xfrm>
              <a:off x="6976114" y="2255872"/>
              <a:ext cx="1146695" cy="24831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單箭頭接點 35">
              <a:extLst>
                <a:ext uri="{FF2B5EF4-FFF2-40B4-BE49-F238E27FC236}">
                  <a16:creationId xmlns:a16="http://schemas.microsoft.com/office/drawing/2014/main" id="{1C81A4E8-5562-4735-84B2-095F7505DDD5}"/>
                </a:ext>
              </a:extLst>
            </p:cNvPr>
            <p:cNvCxnSpPr/>
            <p:nvPr/>
          </p:nvCxnSpPr>
          <p:spPr>
            <a:xfrm flipV="1">
              <a:off x="6976114" y="2731274"/>
              <a:ext cx="1100500" cy="3033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單箭頭接點 35">
              <a:extLst>
                <a:ext uri="{FF2B5EF4-FFF2-40B4-BE49-F238E27FC236}">
                  <a16:creationId xmlns:a16="http://schemas.microsoft.com/office/drawing/2014/main" id="{49F45CB7-4536-4537-825C-FC0F45F656F5}"/>
                </a:ext>
              </a:extLst>
            </p:cNvPr>
            <p:cNvCxnSpPr>
              <a:endCxn id="48" idx="2"/>
            </p:cNvCxnSpPr>
            <p:nvPr/>
          </p:nvCxnSpPr>
          <p:spPr>
            <a:xfrm>
              <a:off x="7012022" y="3034585"/>
              <a:ext cx="1103759" cy="4577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單箭頭接點 35">
              <a:extLst>
                <a:ext uri="{FF2B5EF4-FFF2-40B4-BE49-F238E27FC236}">
                  <a16:creationId xmlns:a16="http://schemas.microsoft.com/office/drawing/2014/main" id="{38A11C48-3C94-43DE-B294-5A3E7A125588}"/>
                </a:ext>
              </a:extLst>
            </p:cNvPr>
            <p:cNvCxnSpPr>
              <a:endCxn id="49" idx="2"/>
            </p:cNvCxnSpPr>
            <p:nvPr/>
          </p:nvCxnSpPr>
          <p:spPr>
            <a:xfrm>
              <a:off x="6976114" y="3034585"/>
              <a:ext cx="1146695" cy="17044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單箭頭接點 35">
              <a:extLst>
                <a:ext uri="{FF2B5EF4-FFF2-40B4-BE49-F238E27FC236}">
                  <a16:creationId xmlns:a16="http://schemas.microsoft.com/office/drawing/2014/main" id="{AC0E3E20-C750-467B-B305-C39C883F31A7}"/>
                </a:ext>
              </a:extLst>
            </p:cNvPr>
            <p:cNvCxnSpPr>
              <a:endCxn id="47" idx="2"/>
            </p:cNvCxnSpPr>
            <p:nvPr/>
          </p:nvCxnSpPr>
          <p:spPr>
            <a:xfrm flipV="1">
              <a:off x="6978456" y="2732451"/>
              <a:ext cx="1134983" cy="10807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單箭頭接點 35">
              <a:extLst>
                <a:ext uri="{FF2B5EF4-FFF2-40B4-BE49-F238E27FC236}">
                  <a16:creationId xmlns:a16="http://schemas.microsoft.com/office/drawing/2014/main" id="{01CF1410-E410-419A-9C0D-A982367B92C8}"/>
                </a:ext>
              </a:extLst>
            </p:cNvPr>
            <p:cNvCxnSpPr>
              <a:endCxn id="48" idx="2"/>
            </p:cNvCxnSpPr>
            <p:nvPr/>
          </p:nvCxnSpPr>
          <p:spPr>
            <a:xfrm flipV="1">
              <a:off x="6978456" y="3492360"/>
              <a:ext cx="1137325" cy="3207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單箭頭接點 35">
              <a:extLst>
                <a:ext uri="{FF2B5EF4-FFF2-40B4-BE49-F238E27FC236}">
                  <a16:creationId xmlns:a16="http://schemas.microsoft.com/office/drawing/2014/main" id="{0BA4133C-A056-4CB2-8EE4-F1C83D7F15F8}"/>
                </a:ext>
              </a:extLst>
            </p:cNvPr>
            <p:cNvCxnSpPr>
              <a:endCxn id="49" idx="2"/>
            </p:cNvCxnSpPr>
            <p:nvPr/>
          </p:nvCxnSpPr>
          <p:spPr>
            <a:xfrm>
              <a:off x="6978456" y="3813155"/>
              <a:ext cx="1144353" cy="925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單箭頭接點 35">
              <a:extLst>
                <a:ext uri="{FF2B5EF4-FFF2-40B4-BE49-F238E27FC236}">
                  <a16:creationId xmlns:a16="http://schemas.microsoft.com/office/drawing/2014/main" id="{0603D4F8-5F2A-4D74-A572-600D63F59083}"/>
                </a:ext>
              </a:extLst>
            </p:cNvPr>
            <p:cNvCxnSpPr>
              <a:endCxn id="47" idx="2"/>
            </p:cNvCxnSpPr>
            <p:nvPr/>
          </p:nvCxnSpPr>
          <p:spPr>
            <a:xfrm flipV="1">
              <a:off x="6966823" y="2732451"/>
              <a:ext cx="1146616" cy="23087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單箭頭接點 35">
              <a:extLst>
                <a:ext uri="{FF2B5EF4-FFF2-40B4-BE49-F238E27FC236}">
                  <a16:creationId xmlns:a16="http://schemas.microsoft.com/office/drawing/2014/main" id="{E12CBCC6-8934-437B-A885-B47C36F557A3}"/>
                </a:ext>
              </a:extLst>
            </p:cNvPr>
            <p:cNvCxnSpPr>
              <a:endCxn id="49" idx="2"/>
            </p:cNvCxnSpPr>
            <p:nvPr/>
          </p:nvCxnSpPr>
          <p:spPr>
            <a:xfrm flipV="1">
              <a:off x="6966823" y="4739033"/>
              <a:ext cx="1155986" cy="30213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單箭頭接點 35">
              <a:extLst>
                <a:ext uri="{FF2B5EF4-FFF2-40B4-BE49-F238E27FC236}">
                  <a16:creationId xmlns:a16="http://schemas.microsoft.com/office/drawing/2014/main" id="{F8CC22E9-96E6-44A8-9DAF-26E179F4B881}"/>
                </a:ext>
              </a:extLst>
            </p:cNvPr>
            <p:cNvCxnSpPr>
              <a:endCxn id="48" idx="2"/>
            </p:cNvCxnSpPr>
            <p:nvPr/>
          </p:nvCxnSpPr>
          <p:spPr>
            <a:xfrm flipV="1">
              <a:off x="6966823" y="3492360"/>
              <a:ext cx="1148958" cy="15488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9" name="文本框 128">
            <a:extLst>
              <a:ext uri="{FF2B5EF4-FFF2-40B4-BE49-F238E27FC236}">
                <a16:creationId xmlns:a16="http://schemas.microsoft.com/office/drawing/2014/main" id="{61A00725-370F-4935-B5FC-4F7DC4E13A9B}"/>
              </a:ext>
            </a:extLst>
          </p:cNvPr>
          <p:cNvSpPr txBox="1"/>
          <p:nvPr/>
        </p:nvSpPr>
        <p:spPr>
          <a:xfrm>
            <a:off x="806427" y="4559067"/>
            <a:ext cx="1184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输入：</a:t>
            </a:r>
            <a:r>
              <a:rPr lang="en-US" altLang="zh-CN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endParaRPr lang="zh-CN" altLang="en-US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41D08C39-155E-47FB-920D-D7E224E4067F}"/>
                  </a:ext>
                </a:extLst>
              </p:cNvPr>
              <p:cNvSpPr txBox="1"/>
              <p:nvPr/>
            </p:nvSpPr>
            <p:spPr>
              <a:xfrm>
                <a:off x="8003729" y="4331506"/>
                <a:ext cx="1828800" cy="376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accent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模型输出：</a:t>
                </a:r>
                <a:r>
                  <a:rPr lang="en-US" altLang="zh-CN" b="1" dirty="0">
                    <a:solidFill>
                      <a:schemeClr val="accent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zh-CN" altLang="en-US" b="1" dirty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41D08C39-155E-47FB-920D-D7E224E40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729" y="4331506"/>
                <a:ext cx="1828800" cy="376385"/>
              </a:xfrm>
              <a:prstGeom prst="rect">
                <a:avLst/>
              </a:prstGeom>
              <a:blipFill>
                <a:blip r:embed="rId3"/>
                <a:stretch>
                  <a:fillRect l="-3000"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D96B2155-078F-4D4D-856D-8A3AD0A0AE40}"/>
                  </a:ext>
                </a:extLst>
              </p:cNvPr>
              <p:cNvSpPr txBox="1"/>
              <p:nvPr/>
            </p:nvSpPr>
            <p:spPr>
              <a:xfrm>
                <a:off x="8015350" y="5118999"/>
                <a:ext cx="1828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accent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标准答案：</a:t>
                </a:r>
                <a:r>
                  <a:rPr lang="en-US" altLang="zh-CN" b="1" dirty="0">
                    <a:solidFill>
                      <a:schemeClr val="accent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endParaRPr lang="zh-CN" altLang="en-US" b="1" dirty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D96B2155-078F-4D4D-856D-8A3AD0A0A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5350" y="5118999"/>
                <a:ext cx="1828800" cy="369332"/>
              </a:xfrm>
              <a:prstGeom prst="rect">
                <a:avLst/>
              </a:prstGeom>
              <a:blipFill>
                <a:blip r:embed="rId4"/>
                <a:stretch>
                  <a:fillRect l="-3000" t="-10000" r="-5333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8195C69D-BA2F-49B9-9E7A-A91C38F47183}"/>
              </a:ext>
            </a:extLst>
          </p:cNvPr>
          <p:cNvCxnSpPr>
            <a:cxnSpLocks/>
          </p:cNvCxnSpPr>
          <p:nvPr/>
        </p:nvCxnSpPr>
        <p:spPr>
          <a:xfrm>
            <a:off x="8646126" y="4682858"/>
            <a:ext cx="0" cy="42147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文本框 132">
            <a:extLst>
              <a:ext uri="{FF2B5EF4-FFF2-40B4-BE49-F238E27FC236}">
                <a16:creationId xmlns:a16="http://schemas.microsoft.com/office/drawing/2014/main" id="{A1EB2AFD-2CCF-4ED4-90D6-0F8A64A5EA05}"/>
              </a:ext>
            </a:extLst>
          </p:cNvPr>
          <p:cNvSpPr txBox="1"/>
          <p:nvPr/>
        </p:nvSpPr>
        <p:spPr>
          <a:xfrm>
            <a:off x="7628182" y="2148421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总误差  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endParaRPr lang="zh-CN" altLang="en-US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矩形 133">
                <a:extLst>
                  <a:ext uri="{FF2B5EF4-FFF2-40B4-BE49-F238E27FC236}">
                    <a16:creationId xmlns:a16="http://schemas.microsoft.com/office/drawing/2014/main" id="{B490253D-8F42-46B4-AF13-97CB5DB4D6B7}"/>
                  </a:ext>
                </a:extLst>
              </p:cNvPr>
              <p:cNvSpPr/>
              <p:nvPr/>
            </p:nvSpPr>
            <p:spPr>
              <a:xfrm>
                <a:off x="2174969" y="2064522"/>
                <a:ext cx="22548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type m:val="lin"/>
                          <m:ctrlPr>
                            <a:rPr lang="en-US" altLang="zh-TW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34" name="矩形 133">
                <a:extLst>
                  <a:ext uri="{FF2B5EF4-FFF2-40B4-BE49-F238E27FC236}">
                    <a16:creationId xmlns:a16="http://schemas.microsoft.com/office/drawing/2014/main" id="{B490253D-8F42-46B4-AF13-97CB5DB4D6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969" y="2064522"/>
                <a:ext cx="2254848" cy="461665"/>
              </a:xfrm>
              <a:prstGeom prst="rect">
                <a:avLst/>
              </a:prstGeom>
              <a:blipFill>
                <a:blip r:embed="rId5"/>
                <a:stretch>
                  <a:fillRect t="-125333" r="-12973" b="-19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5" name="直接箭头连接符 134">
            <a:extLst>
              <a:ext uri="{FF2B5EF4-FFF2-40B4-BE49-F238E27FC236}">
                <a16:creationId xmlns:a16="http://schemas.microsoft.com/office/drawing/2014/main" id="{C22BC235-7E38-4A88-A1D4-07929A864482}"/>
              </a:ext>
            </a:extLst>
          </p:cNvPr>
          <p:cNvCxnSpPr/>
          <p:nvPr/>
        </p:nvCxnSpPr>
        <p:spPr>
          <a:xfrm flipH="1">
            <a:off x="3329638" y="2589157"/>
            <a:ext cx="19884" cy="46799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611C7294-167C-4350-A98A-11AD233435EF}"/>
                  </a:ext>
                </a:extLst>
              </p:cNvPr>
              <p:cNvSpPr/>
              <p:nvPr/>
            </p:nvSpPr>
            <p:spPr>
              <a:xfrm>
                <a:off x="2817980" y="3456022"/>
                <a:ext cx="628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611C7294-167C-4350-A98A-11AD23343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980" y="3456022"/>
                <a:ext cx="628955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662FE16E-77F5-4C32-BAA2-7789EB35E770}"/>
              </a:ext>
            </a:extLst>
          </p:cNvPr>
          <p:cNvCxnSpPr/>
          <p:nvPr/>
        </p:nvCxnSpPr>
        <p:spPr>
          <a:xfrm flipH="1">
            <a:off x="4966761" y="2446251"/>
            <a:ext cx="1932833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601FAA8E-F837-44F7-86A2-767566677800}"/>
                  </a:ext>
                </a:extLst>
              </p:cNvPr>
              <p:cNvSpPr/>
              <p:nvPr/>
            </p:nvSpPr>
            <p:spPr>
              <a:xfrm>
                <a:off x="5047061" y="2076919"/>
                <a:ext cx="14977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</a:t>
                </a:r>
                <a:r>
                  <a:rPr lang="en-US" altLang="zh-TW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601FAA8E-F837-44F7-86A2-7675666778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061" y="2076919"/>
                <a:ext cx="1497782" cy="369332"/>
              </a:xfrm>
              <a:prstGeom prst="rect">
                <a:avLst/>
              </a:prstGeom>
              <a:blipFill>
                <a:blip r:embed="rId7"/>
                <a:stretch>
                  <a:fillRect l="-3659" t="-116667" r="-15041" b="-18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AB989EBD-EFC5-4A42-81EB-DFC570DA8478}"/>
                  </a:ext>
                </a:extLst>
              </p:cNvPr>
              <p:cNvSpPr/>
              <p:nvPr/>
            </p:nvSpPr>
            <p:spPr>
              <a:xfrm>
                <a:off x="3325857" y="2667256"/>
                <a:ext cx="9794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更新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AB989EBD-EFC5-4A42-81EB-DFC570DA84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857" y="2667256"/>
                <a:ext cx="979499" cy="369332"/>
              </a:xfrm>
              <a:prstGeom prst="rect">
                <a:avLst/>
              </a:prstGeom>
              <a:blipFill>
                <a:blip r:embed="rId8"/>
                <a:stretch>
                  <a:fillRect l="-5625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4A95B3DE-55B0-4918-8023-C370A9E02AC7}"/>
                  </a:ext>
                </a:extLst>
              </p:cNvPr>
              <p:cNvSpPr/>
              <p:nvPr/>
            </p:nvSpPr>
            <p:spPr>
              <a:xfrm>
                <a:off x="8289912" y="1202969"/>
                <a:ext cx="287740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只剩一个问题：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怎么求</a:t>
                </a:r>
                <a:r>
                  <a:rPr lang="en-US" altLang="zh-TW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梯度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？</a:t>
                </a:r>
                <a:endParaRPr lang="zh-TW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4A95B3DE-55B0-4918-8023-C370A9E02A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9912" y="1202969"/>
                <a:ext cx="2877400" cy="830997"/>
              </a:xfrm>
              <a:prstGeom prst="rect">
                <a:avLst/>
              </a:prstGeom>
              <a:blipFill>
                <a:blip r:embed="rId9"/>
                <a:stretch>
                  <a:fillRect l="-3390" t="-24818" r="-13771" b="-105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9BA4C41C-E532-43C1-A21C-2D5EBB6ECD5A}"/>
                  </a:ext>
                </a:extLst>
              </p:cNvPr>
              <p:cNvSpPr/>
              <p:nvPr/>
            </p:nvSpPr>
            <p:spPr>
              <a:xfrm>
                <a:off x="4873623" y="2668933"/>
                <a:ext cx="311006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以此类推更新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………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9BA4C41C-E532-43C1-A21C-2D5EBB6EC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623" y="2668933"/>
                <a:ext cx="3110066" cy="369332"/>
              </a:xfrm>
              <a:prstGeom prst="rect">
                <a:avLst/>
              </a:prstGeom>
              <a:blipFill>
                <a:blip r:embed="rId10"/>
                <a:stretch>
                  <a:fillRect l="-1566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文字方塊 59">
            <a:extLst>
              <a:ext uri="{FF2B5EF4-FFF2-40B4-BE49-F238E27FC236}">
                <a16:creationId xmlns:a16="http://schemas.microsoft.com/office/drawing/2014/main" id="{3A350776-6815-44B6-A904-7E8C90A06FB7}"/>
              </a:ext>
            </a:extLst>
          </p:cNvPr>
          <p:cNvSpPr txBox="1"/>
          <p:nvPr/>
        </p:nvSpPr>
        <p:spPr>
          <a:xfrm>
            <a:off x="3485945" y="6136514"/>
            <a:ext cx="1559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隐藏层</a:t>
            </a:r>
            <a:endParaRPr lang="zh-TW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43D624EF-B418-41FE-8097-BDFA59D25707}"/>
              </a:ext>
            </a:extLst>
          </p:cNvPr>
          <p:cNvSpPr txBox="1"/>
          <p:nvPr/>
        </p:nvSpPr>
        <p:spPr>
          <a:xfrm>
            <a:off x="2072367" y="3355186"/>
            <a:ext cx="1184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Input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92C8569C-31F3-4C24-8F8E-80FE4B960B6A}"/>
              </a:ext>
            </a:extLst>
          </p:cNvPr>
          <p:cNvSpPr txBox="1"/>
          <p:nvPr/>
        </p:nvSpPr>
        <p:spPr>
          <a:xfrm>
            <a:off x="3284047" y="3107747"/>
            <a:ext cx="1184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Layer1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AA09D8BF-FEE1-4660-899C-9B618E0B410C}"/>
              </a:ext>
            </a:extLst>
          </p:cNvPr>
          <p:cNvSpPr txBox="1"/>
          <p:nvPr/>
        </p:nvSpPr>
        <p:spPr>
          <a:xfrm>
            <a:off x="4493723" y="3117268"/>
            <a:ext cx="1184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Layer2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8B68FF69-CB9F-4AAA-B7A8-7520BAAECAC1}"/>
              </a:ext>
            </a:extLst>
          </p:cNvPr>
          <p:cNvSpPr txBox="1"/>
          <p:nvPr/>
        </p:nvSpPr>
        <p:spPr>
          <a:xfrm>
            <a:off x="6428656" y="3351725"/>
            <a:ext cx="1184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Output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10857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  <p:bldP spid="134" grpId="0"/>
      <p:bldP spid="138" grpId="0"/>
      <p:bldP spid="139" grpId="0"/>
      <p:bldP spid="140" grpId="0"/>
      <p:bldP spid="14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组合 86">
            <a:extLst>
              <a:ext uri="{FF2B5EF4-FFF2-40B4-BE49-F238E27FC236}">
                <a16:creationId xmlns:a16="http://schemas.microsoft.com/office/drawing/2014/main" id="{E723838E-E5E1-41D2-B211-07930A053849}"/>
              </a:ext>
            </a:extLst>
          </p:cNvPr>
          <p:cNvGrpSpPr/>
          <p:nvPr/>
        </p:nvGrpSpPr>
        <p:grpSpPr>
          <a:xfrm>
            <a:off x="723553" y="308620"/>
            <a:ext cx="3716053" cy="584901"/>
            <a:chOff x="698153" y="503365"/>
            <a:chExt cx="3716053" cy="584901"/>
          </a:xfrm>
        </p:grpSpPr>
        <p:sp>
          <p:nvSpPr>
            <p:cNvPr id="88" name="矩形: 圆角 87">
              <a:extLst>
                <a:ext uri="{FF2B5EF4-FFF2-40B4-BE49-F238E27FC236}">
                  <a16:creationId xmlns:a16="http://schemas.microsoft.com/office/drawing/2014/main" id="{79712456-EBED-4896-AA8D-449446B852F3}"/>
                </a:ext>
              </a:extLst>
            </p:cNvPr>
            <p:cNvSpPr/>
            <p:nvPr/>
          </p:nvSpPr>
          <p:spPr>
            <a:xfrm>
              <a:off x="698153" y="503539"/>
              <a:ext cx="3716053" cy="584727"/>
            </a:xfrm>
            <a:prstGeom prst="roundRect">
              <a:avLst>
                <a:gd name="adj" fmla="val 50000"/>
              </a:avLst>
            </a:prstGeom>
            <a:solidFill>
              <a:srgbClr val="23B3D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89" name="Freeform 15">
              <a:extLst>
                <a:ext uri="{FF2B5EF4-FFF2-40B4-BE49-F238E27FC236}">
                  <a16:creationId xmlns:a16="http://schemas.microsoft.com/office/drawing/2014/main" id="{A431F8F7-79CF-4D6B-94C5-3D4525BC70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7045" y="651459"/>
              <a:ext cx="279141" cy="285788"/>
            </a:xfrm>
            <a:custGeom>
              <a:avLst/>
              <a:gdLst>
                <a:gd name="T0" fmla="*/ 224 w 411"/>
                <a:gd name="T1" fmla="*/ 346 h 411"/>
                <a:gd name="T2" fmla="*/ 193 w 411"/>
                <a:gd name="T3" fmla="*/ 320 h 411"/>
                <a:gd name="T4" fmla="*/ 272 w 411"/>
                <a:gd name="T5" fmla="*/ 227 h 411"/>
                <a:gd name="T6" fmla="*/ 67 w 411"/>
                <a:gd name="T7" fmla="*/ 227 h 411"/>
                <a:gd name="T8" fmla="*/ 67 w 411"/>
                <a:gd name="T9" fmla="*/ 183 h 411"/>
                <a:gd name="T10" fmla="*/ 272 w 411"/>
                <a:gd name="T11" fmla="*/ 183 h 411"/>
                <a:gd name="T12" fmla="*/ 193 w 411"/>
                <a:gd name="T13" fmla="*/ 91 h 411"/>
                <a:gd name="T14" fmla="*/ 224 w 411"/>
                <a:gd name="T15" fmla="*/ 64 h 411"/>
                <a:gd name="T16" fmla="*/ 345 w 411"/>
                <a:gd name="T17" fmla="*/ 205 h 411"/>
                <a:gd name="T18" fmla="*/ 224 w 411"/>
                <a:gd name="T19" fmla="*/ 346 h 411"/>
                <a:gd name="T20" fmla="*/ 206 w 411"/>
                <a:gd name="T21" fmla="*/ 0 h 411"/>
                <a:gd name="T22" fmla="*/ 411 w 411"/>
                <a:gd name="T23" fmla="*/ 205 h 411"/>
                <a:gd name="T24" fmla="*/ 206 w 411"/>
                <a:gd name="T25" fmla="*/ 411 h 411"/>
                <a:gd name="T26" fmla="*/ 0 w 411"/>
                <a:gd name="T27" fmla="*/ 205 h 411"/>
                <a:gd name="T28" fmla="*/ 206 w 411"/>
                <a:gd name="T29" fmla="*/ 0 h 411"/>
                <a:gd name="T30" fmla="*/ 206 w 411"/>
                <a:gd name="T31" fmla="*/ 26 h 411"/>
                <a:gd name="T32" fmla="*/ 385 w 411"/>
                <a:gd name="T33" fmla="*/ 205 h 411"/>
                <a:gd name="T34" fmla="*/ 206 w 411"/>
                <a:gd name="T35" fmla="*/ 385 h 411"/>
                <a:gd name="T36" fmla="*/ 27 w 411"/>
                <a:gd name="T37" fmla="*/ 205 h 411"/>
                <a:gd name="T38" fmla="*/ 206 w 411"/>
                <a:gd name="T39" fmla="*/ 2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1" h="411">
                  <a:moveTo>
                    <a:pt x="224" y="346"/>
                  </a:moveTo>
                  <a:lnTo>
                    <a:pt x="193" y="320"/>
                  </a:lnTo>
                  <a:lnTo>
                    <a:pt x="272" y="227"/>
                  </a:lnTo>
                  <a:lnTo>
                    <a:pt x="67" y="227"/>
                  </a:lnTo>
                  <a:lnTo>
                    <a:pt x="67" y="183"/>
                  </a:lnTo>
                  <a:lnTo>
                    <a:pt x="272" y="183"/>
                  </a:lnTo>
                  <a:lnTo>
                    <a:pt x="193" y="91"/>
                  </a:lnTo>
                  <a:lnTo>
                    <a:pt x="224" y="64"/>
                  </a:lnTo>
                  <a:lnTo>
                    <a:pt x="345" y="205"/>
                  </a:lnTo>
                  <a:lnTo>
                    <a:pt x="224" y="346"/>
                  </a:lnTo>
                  <a:close/>
                  <a:moveTo>
                    <a:pt x="206" y="0"/>
                  </a:moveTo>
                  <a:cubicBezTo>
                    <a:pt x="319" y="0"/>
                    <a:pt x="411" y="92"/>
                    <a:pt x="411" y="205"/>
                  </a:cubicBezTo>
                  <a:cubicBezTo>
                    <a:pt x="411" y="319"/>
                    <a:pt x="319" y="411"/>
                    <a:pt x="206" y="411"/>
                  </a:cubicBezTo>
                  <a:cubicBezTo>
                    <a:pt x="92" y="411"/>
                    <a:pt x="0" y="319"/>
                    <a:pt x="0" y="205"/>
                  </a:cubicBezTo>
                  <a:cubicBezTo>
                    <a:pt x="0" y="92"/>
                    <a:pt x="92" y="0"/>
                    <a:pt x="206" y="0"/>
                  </a:cubicBezTo>
                  <a:close/>
                  <a:moveTo>
                    <a:pt x="206" y="26"/>
                  </a:moveTo>
                  <a:cubicBezTo>
                    <a:pt x="305" y="26"/>
                    <a:pt x="385" y="106"/>
                    <a:pt x="385" y="205"/>
                  </a:cubicBezTo>
                  <a:cubicBezTo>
                    <a:pt x="385" y="304"/>
                    <a:pt x="305" y="385"/>
                    <a:pt x="206" y="385"/>
                  </a:cubicBezTo>
                  <a:cubicBezTo>
                    <a:pt x="107" y="385"/>
                    <a:pt x="27" y="304"/>
                    <a:pt x="27" y="205"/>
                  </a:cubicBezTo>
                  <a:cubicBezTo>
                    <a:pt x="27" y="106"/>
                    <a:pt x="107" y="26"/>
                    <a:pt x="206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90" name="TextBox 108">
              <a:extLst>
                <a:ext uri="{FF2B5EF4-FFF2-40B4-BE49-F238E27FC236}">
                  <a16:creationId xmlns:a16="http://schemas.microsoft.com/office/drawing/2014/main" id="{F5884A2B-BAED-4539-B6F3-745524FDDD3F}"/>
                </a:ext>
              </a:extLst>
            </p:cNvPr>
            <p:cNvSpPr txBox="1"/>
            <p:nvPr/>
          </p:nvSpPr>
          <p:spPr>
            <a:xfrm>
              <a:off x="1358178" y="503365"/>
              <a:ext cx="2646782" cy="584727"/>
            </a:xfrm>
            <a:prstGeom prst="rect">
              <a:avLst/>
            </a:prstGeom>
            <a:noFill/>
          </p:spPr>
          <p:txBody>
            <a:bodyPr wrap="none" lIns="91392" tIns="45696" rIns="91392" bIns="45696" rtlCol="0" anchor="ctr">
              <a:spAutoFit/>
            </a:bodyPr>
            <a:lstStyle/>
            <a:p>
              <a:r>
                <a:rPr lang="zh-CN" altLang="en-US" sz="3200" b="1" dirty="0">
                  <a:solidFill>
                    <a:srgbClr val="F8F8F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人工神经网络</a:t>
              </a:r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8E518023-D079-497A-9CA8-33425B923670}"/>
              </a:ext>
            </a:extLst>
          </p:cNvPr>
          <p:cNvGrpSpPr/>
          <p:nvPr/>
        </p:nvGrpSpPr>
        <p:grpSpPr>
          <a:xfrm>
            <a:off x="449413" y="243093"/>
            <a:ext cx="704498" cy="716130"/>
            <a:chOff x="424013" y="437838"/>
            <a:chExt cx="704498" cy="716130"/>
          </a:xfrm>
        </p:grpSpPr>
        <p:sp>
          <p:nvSpPr>
            <p:cNvPr id="92" name="Oval 12">
              <a:extLst>
                <a:ext uri="{FF2B5EF4-FFF2-40B4-BE49-F238E27FC236}">
                  <a16:creationId xmlns:a16="http://schemas.microsoft.com/office/drawing/2014/main" id="{3D7C6225-D109-4666-B959-0BDACF286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13" y="437838"/>
              <a:ext cx="704498" cy="716130"/>
            </a:xfrm>
            <a:prstGeom prst="ellipse">
              <a:avLst/>
            </a:prstGeom>
            <a:solidFill>
              <a:srgbClr val="0A2C70"/>
            </a:solidFill>
            <a:ln w="63500">
              <a:solidFill>
                <a:srgbClr val="F3F8FB"/>
              </a:solidFill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93" name="椭圆 11">
              <a:extLst>
                <a:ext uri="{FF2B5EF4-FFF2-40B4-BE49-F238E27FC236}">
                  <a16:creationId xmlns:a16="http://schemas.microsoft.com/office/drawing/2014/main" id="{90BCC2EA-F498-4837-A26A-39BE33B34960}"/>
                </a:ext>
              </a:extLst>
            </p:cNvPr>
            <p:cNvSpPr/>
            <p:nvPr/>
          </p:nvSpPr>
          <p:spPr>
            <a:xfrm>
              <a:off x="535308" y="624636"/>
              <a:ext cx="457200" cy="339435"/>
            </a:xfrm>
            <a:custGeom>
              <a:avLst/>
              <a:gdLst>
                <a:gd name="connsiteX0" fmla="*/ 16373 w 607639"/>
                <a:gd name="connsiteY0" fmla="*/ 391850 h 451125"/>
                <a:gd name="connsiteX1" fmla="*/ 591266 w 607639"/>
                <a:gd name="connsiteY1" fmla="*/ 391850 h 451125"/>
                <a:gd name="connsiteX2" fmla="*/ 607639 w 607639"/>
                <a:gd name="connsiteY2" fmla="*/ 408208 h 451125"/>
                <a:gd name="connsiteX3" fmla="*/ 564684 w 607639"/>
                <a:gd name="connsiteY3" fmla="*/ 451125 h 451125"/>
                <a:gd name="connsiteX4" fmla="*/ 42955 w 607639"/>
                <a:gd name="connsiteY4" fmla="*/ 451125 h 451125"/>
                <a:gd name="connsiteX5" fmla="*/ 0 w 607639"/>
                <a:gd name="connsiteY5" fmla="*/ 408208 h 451125"/>
                <a:gd name="connsiteX6" fmla="*/ 16373 w 607639"/>
                <a:gd name="connsiteY6" fmla="*/ 391850 h 451125"/>
                <a:gd name="connsiteX7" fmla="*/ 243452 w 607639"/>
                <a:gd name="connsiteY7" fmla="*/ 119577 h 451125"/>
                <a:gd name="connsiteX8" fmla="*/ 349014 w 607639"/>
                <a:gd name="connsiteY8" fmla="*/ 156328 h 451125"/>
                <a:gd name="connsiteX9" fmla="*/ 352867 w 607639"/>
                <a:gd name="connsiteY9" fmla="*/ 161234 h 451125"/>
                <a:gd name="connsiteX10" fmla="*/ 350074 w 607639"/>
                <a:gd name="connsiteY10" fmla="*/ 166911 h 451125"/>
                <a:gd name="connsiteX11" fmla="*/ 327054 w 607639"/>
                <a:gd name="connsiteY11" fmla="*/ 180765 h 451125"/>
                <a:gd name="connsiteX12" fmla="*/ 370300 w 607639"/>
                <a:gd name="connsiteY12" fmla="*/ 223866 h 451125"/>
                <a:gd name="connsiteX13" fmla="*/ 370300 w 607639"/>
                <a:gd name="connsiteY13" fmla="*/ 232236 h 451125"/>
                <a:gd name="connsiteX14" fmla="*/ 348725 w 607639"/>
                <a:gd name="connsiteY14" fmla="*/ 253786 h 451125"/>
                <a:gd name="connsiteX15" fmla="*/ 344487 w 607639"/>
                <a:gd name="connsiteY15" fmla="*/ 255518 h 451125"/>
                <a:gd name="connsiteX16" fmla="*/ 340346 w 607639"/>
                <a:gd name="connsiteY16" fmla="*/ 253786 h 451125"/>
                <a:gd name="connsiteX17" fmla="*/ 297196 w 607639"/>
                <a:gd name="connsiteY17" fmla="*/ 210685 h 451125"/>
                <a:gd name="connsiteX18" fmla="*/ 283327 w 607639"/>
                <a:gd name="connsiteY18" fmla="*/ 233583 h 451125"/>
                <a:gd name="connsiteX19" fmla="*/ 277644 w 607639"/>
                <a:gd name="connsiteY19" fmla="*/ 236373 h 451125"/>
                <a:gd name="connsiteX20" fmla="*/ 272636 w 607639"/>
                <a:gd name="connsiteY20" fmla="*/ 232428 h 451125"/>
                <a:gd name="connsiteX21" fmla="*/ 235939 w 607639"/>
                <a:gd name="connsiteY21" fmla="*/ 127081 h 451125"/>
                <a:gd name="connsiteX22" fmla="*/ 237384 w 607639"/>
                <a:gd name="connsiteY22" fmla="*/ 121020 h 451125"/>
                <a:gd name="connsiteX23" fmla="*/ 243452 w 607639"/>
                <a:gd name="connsiteY23" fmla="*/ 119577 h 451125"/>
                <a:gd name="connsiteX24" fmla="*/ 93794 w 607639"/>
                <a:gd name="connsiteY24" fmla="*/ 41738 h 451125"/>
                <a:gd name="connsiteX25" fmla="*/ 90423 w 607639"/>
                <a:gd name="connsiteY25" fmla="*/ 45103 h 451125"/>
                <a:gd name="connsiteX26" fmla="*/ 90423 w 607639"/>
                <a:gd name="connsiteY26" fmla="*/ 329766 h 451125"/>
                <a:gd name="connsiteX27" fmla="*/ 93794 w 607639"/>
                <a:gd name="connsiteY27" fmla="*/ 333035 h 451125"/>
                <a:gd name="connsiteX28" fmla="*/ 513942 w 607639"/>
                <a:gd name="connsiteY28" fmla="*/ 333035 h 451125"/>
                <a:gd name="connsiteX29" fmla="*/ 517217 w 607639"/>
                <a:gd name="connsiteY29" fmla="*/ 329766 h 451125"/>
                <a:gd name="connsiteX30" fmla="*/ 517217 w 607639"/>
                <a:gd name="connsiteY30" fmla="*/ 45103 h 451125"/>
                <a:gd name="connsiteX31" fmla="*/ 513942 w 607639"/>
                <a:gd name="connsiteY31" fmla="*/ 41738 h 451125"/>
                <a:gd name="connsiteX32" fmla="*/ 93794 w 607639"/>
                <a:gd name="connsiteY32" fmla="*/ 0 h 451125"/>
                <a:gd name="connsiteX33" fmla="*/ 513942 w 607639"/>
                <a:gd name="connsiteY33" fmla="*/ 0 h 451125"/>
                <a:gd name="connsiteX34" fmla="*/ 559020 w 607639"/>
                <a:gd name="connsiteY34" fmla="*/ 45103 h 451125"/>
                <a:gd name="connsiteX35" fmla="*/ 559020 w 607639"/>
                <a:gd name="connsiteY35" fmla="*/ 329766 h 451125"/>
                <a:gd name="connsiteX36" fmla="*/ 513942 w 607639"/>
                <a:gd name="connsiteY36" fmla="*/ 374773 h 451125"/>
                <a:gd name="connsiteX37" fmla="*/ 93794 w 607639"/>
                <a:gd name="connsiteY37" fmla="*/ 374773 h 451125"/>
                <a:gd name="connsiteX38" fmla="*/ 48620 w 607639"/>
                <a:gd name="connsiteY38" fmla="*/ 329766 h 451125"/>
                <a:gd name="connsiteX39" fmla="*/ 48620 w 607639"/>
                <a:gd name="connsiteY39" fmla="*/ 45103 h 451125"/>
                <a:gd name="connsiteX40" fmla="*/ 93794 w 607639"/>
                <a:gd name="connsiteY40" fmla="*/ 0 h 45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7639" h="451125">
                  <a:moveTo>
                    <a:pt x="16373" y="391850"/>
                  </a:moveTo>
                  <a:lnTo>
                    <a:pt x="591266" y="391850"/>
                  </a:lnTo>
                  <a:cubicBezTo>
                    <a:pt x="600319" y="391850"/>
                    <a:pt x="607639" y="399163"/>
                    <a:pt x="607639" y="408208"/>
                  </a:cubicBezTo>
                  <a:cubicBezTo>
                    <a:pt x="607639" y="431880"/>
                    <a:pt x="588377" y="451125"/>
                    <a:pt x="564684" y="451125"/>
                  </a:cubicBezTo>
                  <a:lnTo>
                    <a:pt x="42955" y="451125"/>
                  </a:lnTo>
                  <a:cubicBezTo>
                    <a:pt x="19262" y="451125"/>
                    <a:pt x="0" y="431880"/>
                    <a:pt x="0" y="408208"/>
                  </a:cubicBezTo>
                  <a:cubicBezTo>
                    <a:pt x="0" y="399163"/>
                    <a:pt x="7320" y="391850"/>
                    <a:pt x="16373" y="391850"/>
                  </a:cubicBezTo>
                  <a:close/>
                  <a:moveTo>
                    <a:pt x="243452" y="119577"/>
                  </a:moveTo>
                  <a:lnTo>
                    <a:pt x="349014" y="156328"/>
                  </a:lnTo>
                  <a:cubicBezTo>
                    <a:pt x="351133" y="157001"/>
                    <a:pt x="352674" y="158925"/>
                    <a:pt x="352867" y="161234"/>
                  </a:cubicBezTo>
                  <a:cubicBezTo>
                    <a:pt x="353156" y="163543"/>
                    <a:pt x="352000" y="165660"/>
                    <a:pt x="350074" y="166911"/>
                  </a:cubicBezTo>
                  <a:lnTo>
                    <a:pt x="327054" y="180765"/>
                  </a:lnTo>
                  <a:lnTo>
                    <a:pt x="370300" y="223866"/>
                  </a:lnTo>
                  <a:cubicBezTo>
                    <a:pt x="372515" y="226175"/>
                    <a:pt x="372515" y="229927"/>
                    <a:pt x="370300" y="232236"/>
                  </a:cubicBezTo>
                  <a:lnTo>
                    <a:pt x="348725" y="253786"/>
                  </a:lnTo>
                  <a:cubicBezTo>
                    <a:pt x="347569" y="254845"/>
                    <a:pt x="346125" y="255518"/>
                    <a:pt x="344487" y="255518"/>
                  </a:cubicBezTo>
                  <a:cubicBezTo>
                    <a:pt x="342946" y="255518"/>
                    <a:pt x="341502" y="254845"/>
                    <a:pt x="340346" y="253786"/>
                  </a:cubicBezTo>
                  <a:lnTo>
                    <a:pt x="297196" y="210685"/>
                  </a:lnTo>
                  <a:lnTo>
                    <a:pt x="283327" y="233583"/>
                  </a:lnTo>
                  <a:cubicBezTo>
                    <a:pt x="282075" y="235507"/>
                    <a:pt x="279859" y="236661"/>
                    <a:pt x="277644" y="236373"/>
                  </a:cubicBezTo>
                  <a:cubicBezTo>
                    <a:pt x="275333" y="236180"/>
                    <a:pt x="273406" y="234641"/>
                    <a:pt x="272636" y="232428"/>
                  </a:cubicBezTo>
                  <a:lnTo>
                    <a:pt x="235939" y="127081"/>
                  </a:lnTo>
                  <a:cubicBezTo>
                    <a:pt x="235265" y="124964"/>
                    <a:pt x="235747" y="122559"/>
                    <a:pt x="237384" y="121020"/>
                  </a:cubicBezTo>
                  <a:cubicBezTo>
                    <a:pt x="238925" y="119384"/>
                    <a:pt x="241333" y="118903"/>
                    <a:pt x="243452" y="119577"/>
                  </a:cubicBezTo>
                  <a:close/>
                  <a:moveTo>
                    <a:pt x="93794" y="41738"/>
                  </a:moveTo>
                  <a:cubicBezTo>
                    <a:pt x="91964" y="41738"/>
                    <a:pt x="90423" y="43276"/>
                    <a:pt x="90423" y="45103"/>
                  </a:cubicBezTo>
                  <a:lnTo>
                    <a:pt x="90423" y="329766"/>
                  </a:lnTo>
                  <a:cubicBezTo>
                    <a:pt x="90423" y="331593"/>
                    <a:pt x="91964" y="333035"/>
                    <a:pt x="93794" y="333035"/>
                  </a:cubicBezTo>
                  <a:lnTo>
                    <a:pt x="513942" y="333035"/>
                  </a:lnTo>
                  <a:cubicBezTo>
                    <a:pt x="515676" y="333035"/>
                    <a:pt x="517217" y="331593"/>
                    <a:pt x="517217" y="329766"/>
                  </a:cubicBezTo>
                  <a:lnTo>
                    <a:pt x="517217" y="45103"/>
                  </a:lnTo>
                  <a:cubicBezTo>
                    <a:pt x="517217" y="43276"/>
                    <a:pt x="515676" y="41738"/>
                    <a:pt x="513942" y="41738"/>
                  </a:cubicBezTo>
                  <a:close/>
                  <a:moveTo>
                    <a:pt x="93794" y="0"/>
                  </a:moveTo>
                  <a:lnTo>
                    <a:pt x="513942" y="0"/>
                  </a:lnTo>
                  <a:cubicBezTo>
                    <a:pt x="538793" y="0"/>
                    <a:pt x="559020" y="20196"/>
                    <a:pt x="559020" y="45103"/>
                  </a:cubicBezTo>
                  <a:lnTo>
                    <a:pt x="559020" y="329766"/>
                  </a:lnTo>
                  <a:cubicBezTo>
                    <a:pt x="559020" y="354577"/>
                    <a:pt x="538793" y="374773"/>
                    <a:pt x="513942" y="374773"/>
                  </a:cubicBezTo>
                  <a:lnTo>
                    <a:pt x="93794" y="374773"/>
                  </a:lnTo>
                  <a:cubicBezTo>
                    <a:pt x="68847" y="374773"/>
                    <a:pt x="48620" y="354577"/>
                    <a:pt x="48620" y="329766"/>
                  </a:cubicBezTo>
                  <a:lnTo>
                    <a:pt x="48620" y="45103"/>
                  </a:lnTo>
                  <a:cubicBezTo>
                    <a:pt x="48620" y="20196"/>
                    <a:pt x="68847" y="0"/>
                    <a:pt x="93794" y="0"/>
                  </a:cubicBezTo>
                  <a:close/>
                </a:path>
              </a:pathLst>
            </a:custGeom>
            <a:solidFill>
              <a:srgbClr val="0B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67E9F1E2-77D1-4BE6-B43A-B6EA4089CA53}"/>
              </a:ext>
            </a:extLst>
          </p:cNvPr>
          <p:cNvGrpSpPr/>
          <p:nvPr/>
        </p:nvGrpSpPr>
        <p:grpSpPr>
          <a:xfrm>
            <a:off x="448778" y="1213858"/>
            <a:ext cx="4309834" cy="588606"/>
            <a:chOff x="912010" y="1434317"/>
            <a:chExt cx="2549611" cy="588606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5F786E2F-8493-4B98-A019-4A98FBB92537}"/>
                </a:ext>
              </a:extLst>
            </p:cNvPr>
            <p:cNvGrpSpPr/>
            <p:nvPr/>
          </p:nvGrpSpPr>
          <p:grpSpPr>
            <a:xfrm>
              <a:off x="912010" y="1434317"/>
              <a:ext cx="2549611" cy="588606"/>
              <a:chOff x="589176" y="1891735"/>
              <a:chExt cx="2549611" cy="58860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D7D0BF19-42A0-47BE-B6E0-C1DBEE3F5895}"/>
                  </a:ext>
                </a:extLst>
              </p:cNvPr>
              <p:cNvGrpSpPr/>
              <p:nvPr/>
            </p:nvGrpSpPr>
            <p:grpSpPr>
              <a:xfrm>
                <a:off x="589176" y="2106775"/>
                <a:ext cx="2549611" cy="373566"/>
                <a:chOff x="811353" y="1796077"/>
                <a:chExt cx="2432971" cy="644757"/>
              </a:xfrm>
            </p:grpSpPr>
            <p:cxnSp>
              <p:nvCxnSpPr>
                <p:cNvPr id="99" name="直接连接符 98">
                  <a:extLst>
                    <a:ext uri="{FF2B5EF4-FFF2-40B4-BE49-F238E27FC236}">
                      <a16:creationId xmlns:a16="http://schemas.microsoft.com/office/drawing/2014/main" id="{E75846E6-229A-49F6-9BE9-D32C0AE57B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796077"/>
                  <a:ext cx="0" cy="641269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接连接符 99">
                  <a:extLst>
                    <a:ext uri="{FF2B5EF4-FFF2-40B4-BE49-F238E27FC236}">
                      <a16:creationId xmlns:a16="http://schemas.microsoft.com/office/drawing/2014/main" id="{B4A45E37-3D43-436D-AE68-A2F5F8FCC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2440833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接连接符 100">
                  <a:extLst>
                    <a:ext uri="{FF2B5EF4-FFF2-40B4-BE49-F238E27FC236}">
                      <a16:creationId xmlns:a16="http://schemas.microsoft.com/office/drawing/2014/main" id="{EF8E8FC1-1E24-4402-8D5E-D597EA9950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44324" y="1796077"/>
                  <a:ext cx="0" cy="644757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接连接符 101">
                  <a:extLst>
                    <a:ext uri="{FF2B5EF4-FFF2-40B4-BE49-F238E27FC236}">
                      <a16:creationId xmlns:a16="http://schemas.microsoft.com/office/drawing/2014/main" id="{93B81CC5-64F7-4A7B-8CD0-2E40576772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822372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8" name="矩形: 圆顶角 97">
                <a:extLst>
                  <a:ext uri="{FF2B5EF4-FFF2-40B4-BE49-F238E27FC236}">
                    <a16:creationId xmlns:a16="http://schemas.microsoft.com/office/drawing/2014/main" id="{F3C0CA25-09E5-4319-A1D8-DEF297512DCC}"/>
                  </a:ext>
                </a:extLst>
              </p:cNvPr>
              <p:cNvSpPr/>
              <p:nvPr/>
            </p:nvSpPr>
            <p:spPr>
              <a:xfrm>
                <a:off x="630810" y="1891735"/>
                <a:ext cx="2468161" cy="512681"/>
              </a:xfrm>
              <a:prstGeom prst="round2SameRect">
                <a:avLst/>
              </a:prstGeom>
              <a:solidFill>
                <a:srgbClr val="3263B1"/>
              </a:solidFill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00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2677F638-6D5E-4728-9B0E-EC3C62932183}"/>
                </a:ext>
              </a:extLst>
            </p:cNvPr>
            <p:cNvSpPr/>
            <p:nvPr/>
          </p:nvSpPr>
          <p:spPr>
            <a:xfrm>
              <a:off x="984462" y="1464437"/>
              <a:ext cx="24373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图像识别</a:t>
              </a:r>
            </a:p>
          </p:txBody>
        </p:sp>
      </p:grpSp>
      <p:sp>
        <p:nvSpPr>
          <p:cNvPr id="20" name="圆角矩形 42">
            <a:extLst>
              <a:ext uri="{FF2B5EF4-FFF2-40B4-BE49-F238E27FC236}">
                <a16:creationId xmlns:a16="http://schemas.microsoft.com/office/drawing/2014/main" id="{2BFC9A84-D55B-410A-BDE5-3E46FF733EAA}"/>
              </a:ext>
            </a:extLst>
          </p:cNvPr>
          <p:cNvSpPr/>
          <p:nvPr/>
        </p:nvSpPr>
        <p:spPr>
          <a:xfrm>
            <a:off x="1222744" y="3372476"/>
            <a:ext cx="1718161" cy="97671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建立模型</a:t>
            </a:r>
          </a:p>
        </p:txBody>
      </p:sp>
      <p:graphicFrame>
        <p:nvGraphicFramePr>
          <p:cNvPr id="21" name="Object 12">
            <a:extLst>
              <a:ext uri="{FF2B5EF4-FFF2-40B4-BE49-F238E27FC236}">
                <a16:creationId xmlns:a16="http://schemas.microsoft.com/office/drawing/2014/main" id="{6688C64D-95E6-44ED-A60A-DE74C2B065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6234847"/>
              </p:ext>
            </p:extLst>
          </p:nvPr>
        </p:nvGraphicFramePr>
        <p:xfrm>
          <a:off x="1416621" y="4342219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方程式" r:id="rId4" imgW="520560" imgH="215640" progId="Equation.3">
                  <p:embed/>
                </p:oleObj>
              </mc:Choice>
              <mc:Fallback>
                <p:oleObj name="方程式" r:id="rId4" imgW="520560" imgH="215640" progId="Equation.3">
                  <p:embed/>
                  <p:pic>
                    <p:nvPicPr>
                      <p:cNvPr id="21" name="Object 12">
                        <a:extLst>
                          <a:ext uri="{FF2B5EF4-FFF2-40B4-BE49-F238E27FC236}">
                            <a16:creationId xmlns:a16="http://schemas.microsoft.com/office/drawing/2014/main" id="{6688C64D-95E6-44ED-A60A-DE74C2B065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6621" y="4342219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圓角矩形 26">
            <a:extLst>
              <a:ext uri="{FF2B5EF4-FFF2-40B4-BE49-F238E27FC236}">
                <a16:creationId xmlns:a16="http://schemas.microsoft.com/office/drawing/2014/main" id="{7EA22D08-AA9E-467E-BBA0-C77D30C57751}"/>
              </a:ext>
            </a:extLst>
          </p:cNvPr>
          <p:cNvSpPr/>
          <p:nvPr/>
        </p:nvSpPr>
        <p:spPr>
          <a:xfrm>
            <a:off x="4130651" y="3369061"/>
            <a:ext cx="1692380" cy="9801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损失函数</a:t>
            </a:r>
            <a:endParaRPr lang="en-US" altLang="zh-TW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63B263B-7218-4550-A21D-06704A288281}"/>
              </a:ext>
            </a:extLst>
          </p:cNvPr>
          <p:cNvSpPr/>
          <p:nvPr/>
        </p:nvSpPr>
        <p:spPr>
          <a:xfrm>
            <a:off x="5797080" y="2861271"/>
            <a:ext cx="16080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“0”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圖片 30">
            <a:extLst>
              <a:ext uri="{FF2B5EF4-FFF2-40B4-BE49-F238E27FC236}">
                <a16:creationId xmlns:a16="http://schemas.microsoft.com/office/drawing/2014/main" id="{CC076CA5-424F-44BB-BDD6-3D9E1BF9BE2D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917" y="2086055"/>
            <a:ext cx="720000" cy="720000"/>
          </a:xfrm>
          <a:prstGeom prst="rect">
            <a:avLst/>
          </a:prstGeom>
        </p:spPr>
      </p:pic>
      <p:pic>
        <p:nvPicPr>
          <p:cNvPr id="25" name="圖片 31">
            <a:extLst>
              <a:ext uri="{FF2B5EF4-FFF2-40B4-BE49-F238E27FC236}">
                <a16:creationId xmlns:a16="http://schemas.microsoft.com/office/drawing/2014/main" id="{D58C913A-82EA-4EFE-B855-11FDBAC9457F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849" y="2082975"/>
            <a:ext cx="720000" cy="720000"/>
          </a:xfrm>
          <a:prstGeom prst="rect">
            <a:avLst/>
          </a:prstGeom>
        </p:spPr>
      </p:pic>
      <p:sp>
        <p:nvSpPr>
          <p:cNvPr id="26" name="文字方塊 32">
            <a:extLst>
              <a:ext uri="{FF2B5EF4-FFF2-40B4-BE49-F238E27FC236}">
                <a16:creationId xmlns:a16="http://schemas.microsoft.com/office/drawing/2014/main" id="{65CEA64D-E191-45D6-956E-93AB5A9CB058}"/>
              </a:ext>
            </a:extLst>
          </p:cNvPr>
          <p:cNvSpPr txBox="1"/>
          <p:nvPr/>
        </p:nvSpPr>
        <p:spPr>
          <a:xfrm>
            <a:off x="7272379" y="2893249"/>
            <a:ext cx="894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“2”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字方塊 33">
            <a:extLst>
              <a:ext uri="{FF2B5EF4-FFF2-40B4-BE49-F238E27FC236}">
                <a16:creationId xmlns:a16="http://schemas.microsoft.com/office/drawing/2014/main" id="{34EBA898-9D9E-4F64-B52C-5C48271C4407}"/>
              </a:ext>
            </a:extLst>
          </p:cNvPr>
          <p:cNvSpPr txBox="1"/>
          <p:nvPr/>
        </p:nvSpPr>
        <p:spPr>
          <a:xfrm>
            <a:off x="8462861" y="2878351"/>
            <a:ext cx="1016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“5”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" name="圖片 34">
            <a:extLst>
              <a:ext uri="{FF2B5EF4-FFF2-40B4-BE49-F238E27FC236}">
                <a16:creationId xmlns:a16="http://schemas.microsoft.com/office/drawing/2014/main" id="{A00AC4FA-38E5-40AC-ADB2-F15E1D87A574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542" y="2091641"/>
            <a:ext cx="720000" cy="720000"/>
          </a:xfrm>
          <a:prstGeom prst="rect">
            <a:avLst/>
          </a:prstGeom>
        </p:spPr>
      </p:pic>
      <p:graphicFrame>
        <p:nvGraphicFramePr>
          <p:cNvPr id="29" name="Object 12">
            <a:extLst>
              <a:ext uri="{FF2B5EF4-FFF2-40B4-BE49-F238E27FC236}">
                <a16:creationId xmlns:a16="http://schemas.microsoft.com/office/drawing/2014/main" id="{DF3DB268-93B9-4548-875D-28456ABF35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5412276"/>
              </p:ext>
            </p:extLst>
          </p:nvPr>
        </p:nvGraphicFramePr>
        <p:xfrm>
          <a:off x="7877828" y="4410094"/>
          <a:ext cx="433387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方程式" r:id="rId9" imgW="203040" imgH="228600" progId="Equation.3">
                  <p:embed/>
                </p:oleObj>
              </mc:Choice>
              <mc:Fallback>
                <p:oleObj name="方程式" r:id="rId9" imgW="203040" imgH="228600" progId="Equation.3">
                  <p:embed/>
                  <p:pic>
                    <p:nvPicPr>
                      <p:cNvPr id="29" name="Object 12">
                        <a:extLst>
                          <a:ext uri="{FF2B5EF4-FFF2-40B4-BE49-F238E27FC236}">
                            <a16:creationId xmlns:a16="http://schemas.microsoft.com/office/drawing/2014/main" id="{DF3DB268-93B9-4548-875D-28456ABF35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7828" y="4410094"/>
                        <a:ext cx="433387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文字方塊 24">
            <a:extLst>
              <a:ext uri="{FF2B5EF4-FFF2-40B4-BE49-F238E27FC236}">
                <a16:creationId xmlns:a16="http://schemas.microsoft.com/office/drawing/2014/main" id="{E0131140-BAD0-4012-8CC4-5235F90ED515}"/>
              </a:ext>
            </a:extLst>
          </p:cNvPr>
          <p:cNvSpPr txBox="1"/>
          <p:nvPr/>
        </p:nvSpPr>
        <p:spPr>
          <a:xfrm>
            <a:off x="7161350" y="3696556"/>
            <a:ext cx="1262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参数学习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圓角矩形 37">
            <a:extLst>
              <a:ext uri="{FF2B5EF4-FFF2-40B4-BE49-F238E27FC236}">
                <a16:creationId xmlns:a16="http://schemas.microsoft.com/office/drawing/2014/main" id="{E00C60E7-7A8B-4EB5-BCAC-8F87C992502E}"/>
              </a:ext>
            </a:extLst>
          </p:cNvPr>
          <p:cNvSpPr/>
          <p:nvPr/>
        </p:nvSpPr>
        <p:spPr>
          <a:xfrm>
            <a:off x="6962970" y="5096605"/>
            <a:ext cx="1700794" cy="96185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Using</a:t>
            </a:r>
          </a:p>
        </p:txBody>
      </p:sp>
      <p:cxnSp>
        <p:nvCxnSpPr>
          <p:cNvPr id="32" name="直線單箭頭接點 40">
            <a:extLst>
              <a:ext uri="{FF2B5EF4-FFF2-40B4-BE49-F238E27FC236}">
                <a16:creationId xmlns:a16="http://schemas.microsoft.com/office/drawing/2014/main" id="{7CB8238E-DDB1-4526-8705-D997F3FC77C3}"/>
              </a:ext>
            </a:extLst>
          </p:cNvPr>
          <p:cNvCxnSpPr/>
          <p:nvPr/>
        </p:nvCxnSpPr>
        <p:spPr>
          <a:xfrm flipV="1">
            <a:off x="5930584" y="5516966"/>
            <a:ext cx="837957" cy="2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單箭頭接點 41">
            <a:extLst>
              <a:ext uri="{FF2B5EF4-FFF2-40B4-BE49-F238E27FC236}">
                <a16:creationId xmlns:a16="http://schemas.microsoft.com/office/drawing/2014/main" id="{993F3A48-8A3D-4B8E-B28B-E7CFC9ABB095}"/>
              </a:ext>
            </a:extLst>
          </p:cNvPr>
          <p:cNvCxnSpPr/>
          <p:nvPr/>
        </p:nvCxnSpPr>
        <p:spPr>
          <a:xfrm flipV="1">
            <a:off x="8821227" y="5523157"/>
            <a:ext cx="74130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4" name="Object 12">
            <a:extLst>
              <a:ext uri="{FF2B5EF4-FFF2-40B4-BE49-F238E27FC236}">
                <a16:creationId xmlns:a16="http://schemas.microsoft.com/office/drawing/2014/main" id="{7FADCE56-EB90-4516-B398-E87ED94A28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1199078"/>
              </p:ext>
            </p:extLst>
          </p:nvPr>
        </p:nvGraphicFramePr>
        <p:xfrm>
          <a:off x="8124526" y="5297707"/>
          <a:ext cx="4333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方程式" r:id="rId11" imgW="203040" imgH="228600" progId="Equation.3">
                  <p:embed/>
                </p:oleObj>
              </mc:Choice>
              <mc:Fallback>
                <p:oleObj name="方程式" r:id="rId11" imgW="203040" imgH="228600" progId="Equation.3">
                  <p:embed/>
                  <p:pic>
                    <p:nvPicPr>
                      <p:cNvPr id="34" name="Object 12">
                        <a:extLst>
                          <a:ext uri="{FF2B5EF4-FFF2-40B4-BE49-F238E27FC236}">
                            <a16:creationId xmlns:a16="http://schemas.microsoft.com/office/drawing/2014/main" id="{7FADCE56-EB90-4516-B398-E87ED94A28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4526" y="5297707"/>
                        <a:ext cx="4333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5" name="Picture 12">
            <a:extLst>
              <a:ext uri="{FF2B5EF4-FFF2-40B4-BE49-F238E27FC236}">
                <a16:creationId xmlns:a16="http://schemas.microsoft.com/office/drawing/2014/main" id="{726DB4F0-EF4C-4E5B-84EA-37EE995459D0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3838" y="5157589"/>
            <a:ext cx="806819" cy="71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文字方塊 45">
            <a:extLst>
              <a:ext uri="{FF2B5EF4-FFF2-40B4-BE49-F238E27FC236}">
                <a16:creationId xmlns:a16="http://schemas.microsoft.com/office/drawing/2014/main" id="{05252804-87F5-4BAE-BEDB-56DF889C8D2D}"/>
              </a:ext>
            </a:extLst>
          </p:cNvPr>
          <p:cNvSpPr txBox="1"/>
          <p:nvPr/>
        </p:nvSpPr>
        <p:spPr>
          <a:xfrm>
            <a:off x="9270542" y="5332586"/>
            <a:ext cx="194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罗红霉素</a:t>
            </a:r>
            <a:r>
              <a:rPr lang="en-US" altLang="zh-TW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字方塊 47">
            <a:extLst>
              <a:ext uri="{FF2B5EF4-FFF2-40B4-BE49-F238E27FC236}">
                <a16:creationId xmlns:a16="http://schemas.microsoft.com/office/drawing/2014/main" id="{616DFF0B-070E-4995-9488-AE4F5BD85FED}"/>
              </a:ext>
            </a:extLst>
          </p:cNvPr>
          <p:cNvSpPr txBox="1"/>
          <p:nvPr/>
        </p:nvSpPr>
        <p:spPr>
          <a:xfrm>
            <a:off x="1222744" y="2318077"/>
            <a:ext cx="1429050" cy="461665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Training 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字方塊 48">
            <a:extLst>
              <a:ext uri="{FF2B5EF4-FFF2-40B4-BE49-F238E27FC236}">
                <a16:creationId xmlns:a16="http://schemas.microsoft.com/office/drawing/2014/main" id="{E3B3D19B-661A-4481-971A-5F48DB92B2E5}"/>
              </a:ext>
            </a:extLst>
          </p:cNvPr>
          <p:cNvSpPr txBox="1"/>
          <p:nvPr/>
        </p:nvSpPr>
        <p:spPr>
          <a:xfrm>
            <a:off x="1260333" y="5272265"/>
            <a:ext cx="1422237" cy="461665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Testing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字方塊 81">
            <a:extLst>
              <a:ext uri="{FF2B5EF4-FFF2-40B4-BE49-F238E27FC236}">
                <a16:creationId xmlns:a16="http://schemas.microsoft.com/office/drawing/2014/main" id="{9F362EB7-00DF-4EB8-8FE9-979B6ED581E8}"/>
              </a:ext>
            </a:extLst>
          </p:cNvPr>
          <p:cNvSpPr txBox="1"/>
          <p:nvPr/>
        </p:nvSpPr>
        <p:spPr>
          <a:xfrm>
            <a:off x="6942329" y="1369205"/>
            <a:ext cx="4087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监督学习任务</a:t>
            </a:r>
            <a:r>
              <a:rPr lang="en-US" altLang="zh-TW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手写识别</a:t>
            </a:r>
            <a:endParaRPr lang="zh-TW" altLang="en-US" sz="2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流程图: 数据 39">
            <a:extLst>
              <a:ext uri="{FF2B5EF4-FFF2-40B4-BE49-F238E27FC236}">
                <a16:creationId xmlns:a16="http://schemas.microsoft.com/office/drawing/2014/main" id="{CE6B70F2-EA1B-42AE-AD91-A5E7B28441F2}"/>
              </a:ext>
            </a:extLst>
          </p:cNvPr>
          <p:cNvSpPr/>
          <p:nvPr/>
        </p:nvSpPr>
        <p:spPr>
          <a:xfrm>
            <a:off x="4123142" y="2059742"/>
            <a:ext cx="1916151" cy="768518"/>
          </a:xfrm>
          <a:prstGeom prst="flowChartInputOutp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训练数据</a:t>
            </a:r>
          </a:p>
        </p:txBody>
      </p:sp>
      <p:sp>
        <p:nvSpPr>
          <p:cNvPr id="42" name="圆角矩形 43">
            <a:extLst>
              <a:ext uri="{FF2B5EF4-FFF2-40B4-BE49-F238E27FC236}">
                <a16:creationId xmlns:a16="http://schemas.microsoft.com/office/drawing/2014/main" id="{43139E30-1CCB-4B42-AC2D-12AB31B9FC5C}"/>
              </a:ext>
            </a:extLst>
          </p:cNvPr>
          <p:cNvSpPr/>
          <p:nvPr/>
        </p:nvSpPr>
        <p:spPr>
          <a:xfrm>
            <a:off x="6942329" y="3379134"/>
            <a:ext cx="1749978" cy="96451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下箭头 45">
            <a:extLst>
              <a:ext uri="{FF2B5EF4-FFF2-40B4-BE49-F238E27FC236}">
                <a16:creationId xmlns:a16="http://schemas.microsoft.com/office/drawing/2014/main" id="{30A82174-FD72-446F-8770-C72D0A5D2D28}"/>
              </a:ext>
            </a:extLst>
          </p:cNvPr>
          <p:cNvSpPr/>
          <p:nvPr/>
        </p:nvSpPr>
        <p:spPr>
          <a:xfrm>
            <a:off x="7685288" y="4415263"/>
            <a:ext cx="192540" cy="658774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右箭头 46">
            <a:extLst>
              <a:ext uri="{FF2B5EF4-FFF2-40B4-BE49-F238E27FC236}">
                <a16:creationId xmlns:a16="http://schemas.microsoft.com/office/drawing/2014/main" id="{B628FADF-91DE-466F-91F6-01A0460E7F00}"/>
              </a:ext>
            </a:extLst>
          </p:cNvPr>
          <p:cNvSpPr/>
          <p:nvPr/>
        </p:nvSpPr>
        <p:spPr>
          <a:xfrm>
            <a:off x="2997090" y="3827541"/>
            <a:ext cx="1025978" cy="182804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右箭头 39">
            <a:extLst>
              <a:ext uri="{FF2B5EF4-FFF2-40B4-BE49-F238E27FC236}">
                <a16:creationId xmlns:a16="http://schemas.microsoft.com/office/drawing/2014/main" id="{FD1C92EF-1A35-4F76-9DF7-34FEF2ED1233}"/>
              </a:ext>
            </a:extLst>
          </p:cNvPr>
          <p:cNvSpPr/>
          <p:nvPr/>
        </p:nvSpPr>
        <p:spPr>
          <a:xfrm>
            <a:off x="5838310" y="3820830"/>
            <a:ext cx="1025978" cy="182804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FD3120A0-B3CE-495C-9302-E490EE17F7D4}"/>
              </a:ext>
            </a:extLst>
          </p:cNvPr>
          <p:cNvSpPr/>
          <p:nvPr/>
        </p:nvSpPr>
        <p:spPr>
          <a:xfrm>
            <a:off x="999195" y="4837629"/>
            <a:ext cx="9814117" cy="158443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B3BABE4-1321-4C7E-A522-8FA9886C7AAE}"/>
              </a:ext>
            </a:extLst>
          </p:cNvPr>
          <p:cNvSpPr/>
          <p:nvPr/>
        </p:nvSpPr>
        <p:spPr>
          <a:xfrm>
            <a:off x="999194" y="1910888"/>
            <a:ext cx="9814118" cy="290417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EEF9337D-3A64-486B-9E21-98F8D1EED0D7}"/>
              </a:ext>
            </a:extLst>
          </p:cNvPr>
          <p:cNvSpPr/>
          <p:nvPr/>
        </p:nvSpPr>
        <p:spPr>
          <a:xfrm>
            <a:off x="4478811" y="5893273"/>
            <a:ext cx="15604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测试数据</a:t>
            </a:r>
          </a:p>
        </p:txBody>
      </p:sp>
      <p:cxnSp>
        <p:nvCxnSpPr>
          <p:cNvPr id="49" name="直線單箭頭接點 40">
            <a:extLst>
              <a:ext uri="{FF2B5EF4-FFF2-40B4-BE49-F238E27FC236}">
                <a16:creationId xmlns:a16="http://schemas.microsoft.com/office/drawing/2014/main" id="{DD22FFD3-A379-4D6E-AC54-50106FED03D1}"/>
              </a:ext>
            </a:extLst>
          </p:cNvPr>
          <p:cNvCxnSpPr/>
          <p:nvPr/>
        </p:nvCxnSpPr>
        <p:spPr>
          <a:xfrm>
            <a:off x="4917596" y="2901064"/>
            <a:ext cx="13007" cy="4453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00C817B6-92AF-48E5-95E3-24959F8C8B91}"/>
              </a:ext>
            </a:extLst>
          </p:cNvPr>
          <p:cNvSpPr/>
          <p:nvPr/>
        </p:nvSpPr>
        <p:spPr>
          <a:xfrm>
            <a:off x="1163097" y="3289725"/>
            <a:ext cx="1849937" cy="11007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字方塊 52">
            <a:extLst>
              <a:ext uri="{FF2B5EF4-FFF2-40B4-BE49-F238E27FC236}">
                <a16:creationId xmlns:a16="http://schemas.microsoft.com/office/drawing/2014/main" id="{F90D4917-BC7A-4CEE-8432-A91108DADC41}"/>
              </a:ext>
            </a:extLst>
          </p:cNvPr>
          <p:cNvSpPr txBox="1"/>
          <p:nvPr/>
        </p:nvSpPr>
        <p:spPr>
          <a:xfrm>
            <a:off x="2116158" y="4149494"/>
            <a:ext cx="1457812" cy="523220"/>
          </a:xfrm>
          <a:prstGeom prst="rect">
            <a:avLst/>
          </a:prstGeom>
          <a:solidFill>
            <a:schemeClr val="accent5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Step 1</a:t>
            </a:r>
            <a:endParaRPr lang="zh-TW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47DB0CAA-DE6F-4EC1-9041-D95EBB05301F}"/>
              </a:ext>
            </a:extLst>
          </p:cNvPr>
          <p:cNvSpPr/>
          <p:nvPr/>
        </p:nvSpPr>
        <p:spPr>
          <a:xfrm>
            <a:off x="4047912" y="3289725"/>
            <a:ext cx="1849937" cy="11007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962BB8AE-43C2-4602-9905-3BDEDE1E943B}"/>
              </a:ext>
            </a:extLst>
          </p:cNvPr>
          <p:cNvSpPr txBox="1"/>
          <p:nvPr/>
        </p:nvSpPr>
        <p:spPr>
          <a:xfrm>
            <a:off x="4891751" y="4175996"/>
            <a:ext cx="1457812" cy="523220"/>
          </a:xfrm>
          <a:prstGeom prst="rect">
            <a:avLst/>
          </a:prstGeom>
          <a:solidFill>
            <a:schemeClr val="accent5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Step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TW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5F62792E-9B4F-45FF-99C4-30A36C4ED96D}"/>
              </a:ext>
            </a:extLst>
          </p:cNvPr>
          <p:cNvSpPr/>
          <p:nvPr/>
        </p:nvSpPr>
        <p:spPr>
          <a:xfrm>
            <a:off x="6921064" y="3289725"/>
            <a:ext cx="1849937" cy="11203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字方塊 52">
            <a:extLst>
              <a:ext uri="{FF2B5EF4-FFF2-40B4-BE49-F238E27FC236}">
                <a16:creationId xmlns:a16="http://schemas.microsoft.com/office/drawing/2014/main" id="{2921A9AE-4A91-426D-A3E4-6EA0BC873240}"/>
              </a:ext>
            </a:extLst>
          </p:cNvPr>
          <p:cNvSpPr txBox="1"/>
          <p:nvPr/>
        </p:nvSpPr>
        <p:spPr>
          <a:xfrm>
            <a:off x="8424181" y="4175996"/>
            <a:ext cx="1457812" cy="523220"/>
          </a:xfrm>
          <a:prstGeom prst="rect">
            <a:avLst/>
          </a:prstGeom>
          <a:solidFill>
            <a:schemeClr val="accent5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Step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TW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33817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组合 86">
            <a:extLst>
              <a:ext uri="{FF2B5EF4-FFF2-40B4-BE49-F238E27FC236}">
                <a16:creationId xmlns:a16="http://schemas.microsoft.com/office/drawing/2014/main" id="{E723838E-E5E1-41D2-B211-07930A053849}"/>
              </a:ext>
            </a:extLst>
          </p:cNvPr>
          <p:cNvGrpSpPr/>
          <p:nvPr/>
        </p:nvGrpSpPr>
        <p:grpSpPr>
          <a:xfrm>
            <a:off x="723553" y="308620"/>
            <a:ext cx="3716053" cy="584901"/>
            <a:chOff x="698153" y="503365"/>
            <a:chExt cx="3716053" cy="584901"/>
          </a:xfrm>
        </p:grpSpPr>
        <p:sp>
          <p:nvSpPr>
            <p:cNvPr id="88" name="矩形: 圆角 87">
              <a:extLst>
                <a:ext uri="{FF2B5EF4-FFF2-40B4-BE49-F238E27FC236}">
                  <a16:creationId xmlns:a16="http://schemas.microsoft.com/office/drawing/2014/main" id="{79712456-EBED-4896-AA8D-449446B852F3}"/>
                </a:ext>
              </a:extLst>
            </p:cNvPr>
            <p:cNvSpPr/>
            <p:nvPr/>
          </p:nvSpPr>
          <p:spPr>
            <a:xfrm>
              <a:off x="698153" y="503539"/>
              <a:ext cx="3716053" cy="584727"/>
            </a:xfrm>
            <a:prstGeom prst="roundRect">
              <a:avLst>
                <a:gd name="adj" fmla="val 50000"/>
              </a:avLst>
            </a:prstGeom>
            <a:solidFill>
              <a:srgbClr val="23B3D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89" name="Freeform 15">
              <a:extLst>
                <a:ext uri="{FF2B5EF4-FFF2-40B4-BE49-F238E27FC236}">
                  <a16:creationId xmlns:a16="http://schemas.microsoft.com/office/drawing/2014/main" id="{A431F8F7-79CF-4D6B-94C5-3D4525BC70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7045" y="651459"/>
              <a:ext cx="279141" cy="285788"/>
            </a:xfrm>
            <a:custGeom>
              <a:avLst/>
              <a:gdLst>
                <a:gd name="T0" fmla="*/ 224 w 411"/>
                <a:gd name="T1" fmla="*/ 346 h 411"/>
                <a:gd name="T2" fmla="*/ 193 w 411"/>
                <a:gd name="T3" fmla="*/ 320 h 411"/>
                <a:gd name="T4" fmla="*/ 272 w 411"/>
                <a:gd name="T5" fmla="*/ 227 h 411"/>
                <a:gd name="T6" fmla="*/ 67 w 411"/>
                <a:gd name="T7" fmla="*/ 227 h 411"/>
                <a:gd name="T8" fmla="*/ 67 w 411"/>
                <a:gd name="T9" fmla="*/ 183 h 411"/>
                <a:gd name="T10" fmla="*/ 272 w 411"/>
                <a:gd name="T11" fmla="*/ 183 h 411"/>
                <a:gd name="T12" fmla="*/ 193 w 411"/>
                <a:gd name="T13" fmla="*/ 91 h 411"/>
                <a:gd name="T14" fmla="*/ 224 w 411"/>
                <a:gd name="T15" fmla="*/ 64 h 411"/>
                <a:gd name="T16" fmla="*/ 345 w 411"/>
                <a:gd name="T17" fmla="*/ 205 h 411"/>
                <a:gd name="T18" fmla="*/ 224 w 411"/>
                <a:gd name="T19" fmla="*/ 346 h 411"/>
                <a:gd name="T20" fmla="*/ 206 w 411"/>
                <a:gd name="T21" fmla="*/ 0 h 411"/>
                <a:gd name="T22" fmla="*/ 411 w 411"/>
                <a:gd name="T23" fmla="*/ 205 h 411"/>
                <a:gd name="T24" fmla="*/ 206 w 411"/>
                <a:gd name="T25" fmla="*/ 411 h 411"/>
                <a:gd name="T26" fmla="*/ 0 w 411"/>
                <a:gd name="T27" fmla="*/ 205 h 411"/>
                <a:gd name="T28" fmla="*/ 206 w 411"/>
                <a:gd name="T29" fmla="*/ 0 h 411"/>
                <a:gd name="T30" fmla="*/ 206 w 411"/>
                <a:gd name="T31" fmla="*/ 26 h 411"/>
                <a:gd name="T32" fmla="*/ 385 w 411"/>
                <a:gd name="T33" fmla="*/ 205 h 411"/>
                <a:gd name="T34" fmla="*/ 206 w 411"/>
                <a:gd name="T35" fmla="*/ 385 h 411"/>
                <a:gd name="T36" fmla="*/ 27 w 411"/>
                <a:gd name="T37" fmla="*/ 205 h 411"/>
                <a:gd name="T38" fmla="*/ 206 w 411"/>
                <a:gd name="T39" fmla="*/ 2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1" h="411">
                  <a:moveTo>
                    <a:pt x="224" y="346"/>
                  </a:moveTo>
                  <a:lnTo>
                    <a:pt x="193" y="320"/>
                  </a:lnTo>
                  <a:lnTo>
                    <a:pt x="272" y="227"/>
                  </a:lnTo>
                  <a:lnTo>
                    <a:pt x="67" y="227"/>
                  </a:lnTo>
                  <a:lnTo>
                    <a:pt x="67" y="183"/>
                  </a:lnTo>
                  <a:lnTo>
                    <a:pt x="272" y="183"/>
                  </a:lnTo>
                  <a:lnTo>
                    <a:pt x="193" y="91"/>
                  </a:lnTo>
                  <a:lnTo>
                    <a:pt x="224" y="64"/>
                  </a:lnTo>
                  <a:lnTo>
                    <a:pt x="345" y="205"/>
                  </a:lnTo>
                  <a:lnTo>
                    <a:pt x="224" y="346"/>
                  </a:lnTo>
                  <a:close/>
                  <a:moveTo>
                    <a:pt x="206" y="0"/>
                  </a:moveTo>
                  <a:cubicBezTo>
                    <a:pt x="319" y="0"/>
                    <a:pt x="411" y="92"/>
                    <a:pt x="411" y="205"/>
                  </a:cubicBezTo>
                  <a:cubicBezTo>
                    <a:pt x="411" y="319"/>
                    <a:pt x="319" y="411"/>
                    <a:pt x="206" y="411"/>
                  </a:cubicBezTo>
                  <a:cubicBezTo>
                    <a:pt x="92" y="411"/>
                    <a:pt x="0" y="319"/>
                    <a:pt x="0" y="205"/>
                  </a:cubicBezTo>
                  <a:cubicBezTo>
                    <a:pt x="0" y="92"/>
                    <a:pt x="92" y="0"/>
                    <a:pt x="206" y="0"/>
                  </a:cubicBezTo>
                  <a:close/>
                  <a:moveTo>
                    <a:pt x="206" y="26"/>
                  </a:moveTo>
                  <a:cubicBezTo>
                    <a:pt x="305" y="26"/>
                    <a:pt x="385" y="106"/>
                    <a:pt x="385" y="205"/>
                  </a:cubicBezTo>
                  <a:cubicBezTo>
                    <a:pt x="385" y="304"/>
                    <a:pt x="305" y="385"/>
                    <a:pt x="206" y="385"/>
                  </a:cubicBezTo>
                  <a:cubicBezTo>
                    <a:pt x="107" y="385"/>
                    <a:pt x="27" y="304"/>
                    <a:pt x="27" y="205"/>
                  </a:cubicBezTo>
                  <a:cubicBezTo>
                    <a:pt x="27" y="106"/>
                    <a:pt x="107" y="26"/>
                    <a:pt x="206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90" name="TextBox 108">
              <a:extLst>
                <a:ext uri="{FF2B5EF4-FFF2-40B4-BE49-F238E27FC236}">
                  <a16:creationId xmlns:a16="http://schemas.microsoft.com/office/drawing/2014/main" id="{F5884A2B-BAED-4539-B6F3-745524FDDD3F}"/>
                </a:ext>
              </a:extLst>
            </p:cNvPr>
            <p:cNvSpPr txBox="1"/>
            <p:nvPr/>
          </p:nvSpPr>
          <p:spPr>
            <a:xfrm>
              <a:off x="1358178" y="503365"/>
              <a:ext cx="2646782" cy="584727"/>
            </a:xfrm>
            <a:prstGeom prst="rect">
              <a:avLst/>
            </a:prstGeom>
            <a:noFill/>
          </p:spPr>
          <p:txBody>
            <a:bodyPr wrap="none" lIns="91392" tIns="45696" rIns="91392" bIns="45696" rtlCol="0" anchor="ctr">
              <a:spAutoFit/>
            </a:bodyPr>
            <a:lstStyle/>
            <a:p>
              <a:r>
                <a:rPr lang="zh-CN" altLang="en-US" sz="3200" b="1" dirty="0">
                  <a:solidFill>
                    <a:srgbClr val="F8F8F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人工神经网络</a:t>
              </a:r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8E518023-D079-497A-9CA8-33425B923670}"/>
              </a:ext>
            </a:extLst>
          </p:cNvPr>
          <p:cNvGrpSpPr/>
          <p:nvPr/>
        </p:nvGrpSpPr>
        <p:grpSpPr>
          <a:xfrm>
            <a:off x="449413" y="243093"/>
            <a:ext cx="704498" cy="716130"/>
            <a:chOff x="424013" y="437838"/>
            <a:chExt cx="704498" cy="716130"/>
          </a:xfrm>
        </p:grpSpPr>
        <p:sp>
          <p:nvSpPr>
            <p:cNvPr id="92" name="Oval 12">
              <a:extLst>
                <a:ext uri="{FF2B5EF4-FFF2-40B4-BE49-F238E27FC236}">
                  <a16:creationId xmlns:a16="http://schemas.microsoft.com/office/drawing/2014/main" id="{3D7C6225-D109-4666-B959-0BDACF286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13" y="437838"/>
              <a:ext cx="704498" cy="716130"/>
            </a:xfrm>
            <a:prstGeom prst="ellipse">
              <a:avLst/>
            </a:prstGeom>
            <a:solidFill>
              <a:srgbClr val="0A2C70"/>
            </a:solidFill>
            <a:ln w="63500">
              <a:solidFill>
                <a:srgbClr val="F3F8FB"/>
              </a:solidFill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93" name="椭圆 11">
              <a:extLst>
                <a:ext uri="{FF2B5EF4-FFF2-40B4-BE49-F238E27FC236}">
                  <a16:creationId xmlns:a16="http://schemas.microsoft.com/office/drawing/2014/main" id="{90BCC2EA-F498-4837-A26A-39BE33B34960}"/>
                </a:ext>
              </a:extLst>
            </p:cNvPr>
            <p:cNvSpPr/>
            <p:nvPr/>
          </p:nvSpPr>
          <p:spPr>
            <a:xfrm>
              <a:off x="535308" y="624636"/>
              <a:ext cx="457200" cy="339435"/>
            </a:xfrm>
            <a:custGeom>
              <a:avLst/>
              <a:gdLst>
                <a:gd name="connsiteX0" fmla="*/ 16373 w 607639"/>
                <a:gd name="connsiteY0" fmla="*/ 391850 h 451125"/>
                <a:gd name="connsiteX1" fmla="*/ 591266 w 607639"/>
                <a:gd name="connsiteY1" fmla="*/ 391850 h 451125"/>
                <a:gd name="connsiteX2" fmla="*/ 607639 w 607639"/>
                <a:gd name="connsiteY2" fmla="*/ 408208 h 451125"/>
                <a:gd name="connsiteX3" fmla="*/ 564684 w 607639"/>
                <a:gd name="connsiteY3" fmla="*/ 451125 h 451125"/>
                <a:gd name="connsiteX4" fmla="*/ 42955 w 607639"/>
                <a:gd name="connsiteY4" fmla="*/ 451125 h 451125"/>
                <a:gd name="connsiteX5" fmla="*/ 0 w 607639"/>
                <a:gd name="connsiteY5" fmla="*/ 408208 h 451125"/>
                <a:gd name="connsiteX6" fmla="*/ 16373 w 607639"/>
                <a:gd name="connsiteY6" fmla="*/ 391850 h 451125"/>
                <a:gd name="connsiteX7" fmla="*/ 243452 w 607639"/>
                <a:gd name="connsiteY7" fmla="*/ 119577 h 451125"/>
                <a:gd name="connsiteX8" fmla="*/ 349014 w 607639"/>
                <a:gd name="connsiteY8" fmla="*/ 156328 h 451125"/>
                <a:gd name="connsiteX9" fmla="*/ 352867 w 607639"/>
                <a:gd name="connsiteY9" fmla="*/ 161234 h 451125"/>
                <a:gd name="connsiteX10" fmla="*/ 350074 w 607639"/>
                <a:gd name="connsiteY10" fmla="*/ 166911 h 451125"/>
                <a:gd name="connsiteX11" fmla="*/ 327054 w 607639"/>
                <a:gd name="connsiteY11" fmla="*/ 180765 h 451125"/>
                <a:gd name="connsiteX12" fmla="*/ 370300 w 607639"/>
                <a:gd name="connsiteY12" fmla="*/ 223866 h 451125"/>
                <a:gd name="connsiteX13" fmla="*/ 370300 w 607639"/>
                <a:gd name="connsiteY13" fmla="*/ 232236 h 451125"/>
                <a:gd name="connsiteX14" fmla="*/ 348725 w 607639"/>
                <a:gd name="connsiteY14" fmla="*/ 253786 h 451125"/>
                <a:gd name="connsiteX15" fmla="*/ 344487 w 607639"/>
                <a:gd name="connsiteY15" fmla="*/ 255518 h 451125"/>
                <a:gd name="connsiteX16" fmla="*/ 340346 w 607639"/>
                <a:gd name="connsiteY16" fmla="*/ 253786 h 451125"/>
                <a:gd name="connsiteX17" fmla="*/ 297196 w 607639"/>
                <a:gd name="connsiteY17" fmla="*/ 210685 h 451125"/>
                <a:gd name="connsiteX18" fmla="*/ 283327 w 607639"/>
                <a:gd name="connsiteY18" fmla="*/ 233583 h 451125"/>
                <a:gd name="connsiteX19" fmla="*/ 277644 w 607639"/>
                <a:gd name="connsiteY19" fmla="*/ 236373 h 451125"/>
                <a:gd name="connsiteX20" fmla="*/ 272636 w 607639"/>
                <a:gd name="connsiteY20" fmla="*/ 232428 h 451125"/>
                <a:gd name="connsiteX21" fmla="*/ 235939 w 607639"/>
                <a:gd name="connsiteY21" fmla="*/ 127081 h 451125"/>
                <a:gd name="connsiteX22" fmla="*/ 237384 w 607639"/>
                <a:gd name="connsiteY22" fmla="*/ 121020 h 451125"/>
                <a:gd name="connsiteX23" fmla="*/ 243452 w 607639"/>
                <a:gd name="connsiteY23" fmla="*/ 119577 h 451125"/>
                <a:gd name="connsiteX24" fmla="*/ 93794 w 607639"/>
                <a:gd name="connsiteY24" fmla="*/ 41738 h 451125"/>
                <a:gd name="connsiteX25" fmla="*/ 90423 w 607639"/>
                <a:gd name="connsiteY25" fmla="*/ 45103 h 451125"/>
                <a:gd name="connsiteX26" fmla="*/ 90423 w 607639"/>
                <a:gd name="connsiteY26" fmla="*/ 329766 h 451125"/>
                <a:gd name="connsiteX27" fmla="*/ 93794 w 607639"/>
                <a:gd name="connsiteY27" fmla="*/ 333035 h 451125"/>
                <a:gd name="connsiteX28" fmla="*/ 513942 w 607639"/>
                <a:gd name="connsiteY28" fmla="*/ 333035 h 451125"/>
                <a:gd name="connsiteX29" fmla="*/ 517217 w 607639"/>
                <a:gd name="connsiteY29" fmla="*/ 329766 h 451125"/>
                <a:gd name="connsiteX30" fmla="*/ 517217 w 607639"/>
                <a:gd name="connsiteY30" fmla="*/ 45103 h 451125"/>
                <a:gd name="connsiteX31" fmla="*/ 513942 w 607639"/>
                <a:gd name="connsiteY31" fmla="*/ 41738 h 451125"/>
                <a:gd name="connsiteX32" fmla="*/ 93794 w 607639"/>
                <a:gd name="connsiteY32" fmla="*/ 0 h 451125"/>
                <a:gd name="connsiteX33" fmla="*/ 513942 w 607639"/>
                <a:gd name="connsiteY33" fmla="*/ 0 h 451125"/>
                <a:gd name="connsiteX34" fmla="*/ 559020 w 607639"/>
                <a:gd name="connsiteY34" fmla="*/ 45103 h 451125"/>
                <a:gd name="connsiteX35" fmla="*/ 559020 w 607639"/>
                <a:gd name="connsiteY35" fmla="*/ 329766 h 451125"/>
                <a:gd name="connsiteX36" fmla="*/ 513942 w 607639"/>
                <a:gd name="connsiteY36" fmla="*/ 374773 h 451125"/>
                <a:gd name="connsiteX37" fmla="*/ 93794 w 607639"/>
                <a:gd name="connsiteY37" fmla="*/ 374773 h 451125"/>
                <a:gd name="connsiteX38" fmla="*/ 48620 w 607639"/>
                <a:gd name="connsiteY38" fmla="*/ 329766 h 451125"/>
                <a:gd name="connsiteX39" fmla="*/ 48620 w 607639"/>
                <a:gd name="connsiteY39" fmla="*/ 45103 h 451125"/>
                <a:gd name="connsiteX40" fmla="*/ 93794 w 607639"/>
                <a:gd name="connsiteY40" fmla="*/ 0 h 45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7639" h="451125">
                  <a:moveTo>
                    <a:pt x="16373" y="391850"/>
                  </a:moveTo>
                  <a:lnTo>
                    <a:pt x="591266" y="391850"/>
                  </a:lnTo>
                  <a:cubicBezTo>
                    <a:pt x="600319" y="391850"/>
                    <a:pt x="607639" y="399163"/>
                    <a:pt x="607639" y="408208"/>
                  </a:cubicBezTo>
                  <a:cubicBezTo>
                    <a:pt x="607639" y="431880"/>
                    <a:pt x="588377" y="451125"/>
                    <a:pt x="564684" y="451125"/>
                  </a:cubicBezTo>
                  <a:lnTo>
                    <a:pt x="42955" y="451125"/>
                  </a:lnTo>
                  <a:cubicBezTo>
                    <a:pt x="19262" y="451125"/>
                    <a:pt x="0" y="431880"/>
                    <a:pt x="0" y="408208"/>
                  </a:cubicBezTo>
                  <a:cubicBezTo>
                    <a:pt x="0" y="399163"/>
                    <a:pt x="7320" y="391850"/>
                    <a:pt x="16373" y="391850"/>
                  </a:cubicBezTo>
                  <a:close/>
                  <a:moveTo>
                    <a:pt x="243452" y="119577"/>
                  </a:moveTo>
                  <a:lnTo>
                    <a:pt x="349014" y="156328"/>
                  </a:lnTo>
                  <a:cubicBezTo>
                    <a:pt x="351133" y="157001"/>
                    <a:pt x="352674" y="158925"/>
                    <a:pt x="352867" y="161234"/>
                  </a:cubicBezTo>
                  <a:cubicBezTo>
                    <a:pt x="353156" y="163543"/>
                    <a:pt x="352000" y="165660"/>
                    <a:pt x="350074" y="166911"/>
                  </a:cubicBezTo>
                  <a:lnTo>
                    <a:pt x="327054" y="180765"/>
                  </a:lnTo>
                  <a:lnTo>
                    <a:pt x="370300" y="223866"/>
                  </a:lnTo>
                  <a:cubicBezTo>
                    <a:pt x="372515" y="226175"/>
                    <a:pt x="372515" y="229927"/>
                    <a:pt x="370300" y="232236"/>
                  </a:cubicBezTo>
                  <a:lnTo>
                    <a:pt x="348725" y="253786"/>
                  </a:lnTo>
                  <a:cubicBezTo>
                    <a:pt x="347569" y="254845"/>
                    <a:pt x="346125" y="255518"/>
                    <a:pt x="344487" y="255518"/>
                  </a:cubicBezTo>
                  <a:cubicBezTo>
                    <a:pt x="342946" y="255518"/>
                    <a:pt x="341502" y="254845"/>
                    <a:pt x="340346" y="253786"/>
                  </a:cubicBezTo>
                  <a:lnTo>
                    <a:pt x="297196" y="210685"/>
                  </a:lnTo>
                  <a:lnTo>
                    <a:pt x="283327" y="233583"/>
                  </a:lnTo>
                  <a:cubicBezTo>
                    <a:pt x="282075" y="235507"/>
                    <a:pt x="279859" y="236661"/>
                    <a:pt x="277644" y="236373"/>
                  </a:cubicBezTo>
                  <a:cubicBezTo>
                    <a:pt x="275333" y="236180"/>
                    <a:pt x="273406" y="234641"/>
                    <a:pt x="272636" y="232428"/>
                  </a:cubicBezTo>
                  <a:lnTo>
                    <a:pt x="235939" y="127081"/>
                  </a:lnTo>
                  <a:cubicBezTo>
                    <a:pt x="235265" y="124964"/>
                    <a:pt x="235747" y="122559"/>
                    <a:pt x="237384" y="121020"/>
                  </a:cubicBezTo>
                  <a:cubicBezTo>
                    <a:pt x="238925" y="119384"/>
                    <a:pt x="241333" y="118903"/>
                    <a:pt x="243452" y="119577"/>
                  </a:cubicBezTo>
                  <a:close/>
                  <a:moveTo>
                    <a:pt x="93794" y="41738"/>
                  </a:moveTo>
                  <a:cubicBezTo>
                    <a:pt x="91964" y="41738"/>
                    <a:pt x="90423" y="43276"/>
                    <a:pt x="90423" y="45103"/>
                  </a:cubicBezTo>
                  <a:lnTo>
                    <a:pt x="90423" y="329766"/>
                  </a:lnTo>
                  <a:cubicBezTo>
                    <a:pt x="90423" y="331593"/>
                    <a:pt x="91964" y="333035"/>
                    <a:pt x="93794" y="333035"/>
                  </a:cubicBezTo>
                  <a:lnTo>
                    <a:pt x="513942" y="333035"/>
                  </a:lnTo>
                  <a:cubicBezTo>
                    <a:pt x="515676" y="333035"/>
                    <a:pt x="517217" y="331593"/>
                    <a:pt x="517217" y="329766"/>
                  </a:cubicBezTo>
                  <a:lnTo>
                    <a:pt x="517217" y="45103"/>
                  </a:lnTo>
                  <a:cubicBezTo>
                    <a:pt x="517217" y="43276"/>
                    <a:pt x="515676" y="41738"/>
                    <a:pt x="513942" y="41738"/>
                  </a:cubicBezTo>
                  <a:close/>
                  <a:moveTo>
                    <a:pt x="93794" y="0"/>
                  </a:moveTo>
                  <a:lnTo>
                    <a:pt x="513942" y="0"/>
                  </a:lnTo>
                  <a:cubicBezTo>
                    <a:pt x="538793" y="0"/>
                    <a:pt x="559020" y="20196"/>
                    <a:pt x="559020" y="45103"/>
                  </a:cubicBezTo>
                  <a:lnTo>
                    <a:pt x="559020" y="329766"/>
                  </a:lnTo>
                  <a:cubicBezTo>
                    <a:pt x="559020" y="354577"/>
                    <a:pt x="538793" y="374773"/>
                    <a:pt x="513942" y="374773"/>
                  </a:cubicBezTo>
                  <a:lnTo>
                    <a:pt x="93794" y="374773"/>
                  </a:lnTo>
                  <a:cubicBezTo>
                    <a:pt x="68847" y="374773"/>
                    <a:pt x="48620" y="354577"/>
                    <a:pt x="48620" y="329766"/>
                  </a:cubicBezTo>
                  <a:lnTo>
                    <a:pt x="48620" y="45103"/>
                  </a:lnTo>
                  <a:cubicBezTo>
                    <a:pt x="48620" y="20196"/>
                    <a:pt x="68847" y="0"/>
                    <a:pt x="93794" y="0"/>
                  </a:cubicBezTo>
                  <a:close/>
                </a:path>
              </a:pathLst>
            </a:custGeom>
            <a:solidFill>
              <a:srgbClr val="0B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67E9F1E2-77D1-4BE6-B43A-B6EA4089CA53}"/>
              </a:ext>
            </a:extLst>
          </p:cNvPr>
          <p:cNvGrpSpPr/>
          <p:nvPr/>
        </p:nvGrpSpPr>
        <p:grpSpPr>
          <a:xfrm>
            <a:off x="448778" y="1213858"/>
            <a:ext cx="4309834" cy="588606"/>
            <a:chOff x="912010" y="1434317"/>
            <a:chExt cx="2549611" cy="588606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5F786E2F-8493-4B98-A019-4A98FBB92537}"/>
                </a:ext>
              </a:extLst>
            </p:cNvPr>
            <p:cNvGrpSpPr/>
            <p:nvPr/>
          </p:nvGrpSpPr>
          <p:grpSpPr>
            <a:xfrm>
              <a:off x="912010" y="1434317"/>
              <a:ext cx="2549611" cy="588606"/>
              <a:chOff x="589176" y="1891735"/>
              <a:chExt cx="2549611" cy="58860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D7D0BF19-42A0-47BE-B6E0-C1DBEE3F5895}"/>
                  </a:ext>
                </a:extLst>
              </p:cNvPr>
              <p:cNvGrpSpPr/>
              <p:nvPr/>
            </p:nvGrpSpPr>
            <p:grpSpPr>
              <a:xfrm>
                <a:off x="589176" y="2106775"/>
                <a:ext cx="2549611" cy="373566"/>
                <a:chOff x="811353" y="1796077"/>
                <a:chExt cx="2432971" cy="644757"/>
              </a:xfrm>
            </p:grpSpPr>
            <p:cxnSp>
              <p:nvCxnSpPr>
                <p:cNvPr id="99" name="直接连接符 98">
                  <a:extLst>
                    <a:ext uri="{FF2B5EF4-FFF2-40B4-BE49-F238E27FC236}">
                      <a16:creationId xmlns:a16="http://schemas.microsoft.com/office/drawing/2014/main" id="{E75846E6-229A-49F6-9BE9-D32C0AE57B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796077"/>
                  <a:ext cx="0" cy="641269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接连接符 99">
                  <a:extLst>
                    <a:ext uri="{FF2B5EF4-FFF2-40B4-BE49-F238E27FC236}">
                      <a16:creationId xmlns:a16="http://schemas.microsoft.com/office/drawing/2014/main" id="{B4A45E37-3D43-436D-AE68-A2F5F8FCC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2440833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接连接符 100">
                  <a:extLst>
                    <a:ext uri="{FF2B5EF4-FFF2-40B4-BE49-F238E27FC236}">
                      <a16:creationId xmlns:a16="http://schemas.microsoft.com/office/drawing/2014/main" id="{EF8E8FC1-1E24-4402-8D5E-D597EA9950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44324" y="1796077"/>
                  <a:ext cx="0" cy="644757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接连接符 101">
                  <a:extLst>
                    <a:ext uri="{FF2B5EF4-FFF2-40B4-BE49-F238E27FC236}">
                      <a16:creationId xmlns:a16="http://schemas.microsoft.com/office/drawing/2014/main" id="{93B81CC5-64F7-4A7B-8CD0-2E40576772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822372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8" name="矩形: 圆顶角 97">
                <a:extLst>
                  <a:ext uri="{FF2B5EF4-FFF2-40B4-BE49-F238E27FC236}">
                    <a16:creationId xmlns:a16="http://schemas.microsoft.com/office/drawing/2014/main" id="{F3C0CA25-09E5-4319-A1D8-DEF297512DCC}"/>
                  </a:ext>
                </a:extLst>
              </p:cNvPr>
              <p:cNvSpPr/>
              <p:nvPr/>
            </p:nvSpPr>
            <p:spPr>
              <a:xfrm>
                <a:off x="630810" y="1891735"/>
                <a:ext cx="2468161" cy="512681"/>
              </a:xfrm>
              <a:prstGeom prst="round2SameRect">
                <a:avLst/>
              </a:prstGeom>
              <a:solidFill>
                <a:srgbClr val="3263B1"/>
              </a:solidFill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00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2677F638-6D5E-4728-9B0E-EC3C62932183}"/>
                </a:ext>
              </a:extLst>
            </p:cNvPr>
            <p:cNvSpPr/>
            <p:nvPr/>
          </p:nvSpPr>
          <p:spPr>
            <a:xfrm>
              <a:off x="984462" y="1464437"/>
              <a:ext cx="24373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初始值影响</a:t>
              </a:r>
            </a:p>
          </p:txBody>
        </p:sp>
      </p:grpSp>
      <p:sp>
        <p:nvSpPr>
          <p:cNvPr id="18" name="文字方塊 8">
            <a:extLst>
              <a:ext uri="{FF2B5EF4-FFF2-40B4-BE49-F238E27FC236}">
                <a16:creationId xmlns:a16="http://schemas.microsoft.com/office/drawing/2014/main" id="{D5C2C94F-053B-4D23-A961-BC799CAEB426}"/>
              </a:ext>
            </a:extLst>
          </p:cNvPr>
          <p:cNvSpPr txBox="1"/>
          <p:nvPr/>
        </p:nvSpPr>
        <p:spPr>
          <a:xfrm>
            <a:off x="6452565" y="4221512"/>
            <a:ext cx="4342436" cy="83099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选取不同的初始值，可能到达不同的局部最小值</a:t>
            </a:r>
            <a:endParaRPr lang="zh-TW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324DC66D-3B5B-4ACF-B3CC-95AC4BE8F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73" y="2150620"/>
            <a:ext cx="5610225" cy="3479539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283091E6-4776-4DC0-832E-B640A97114D1}"/>
              </a:ext>
            </a:extLst>
          </p:cNvPr>
          <p:cNvSpPr/>
          <p:nvPr/>
        </p:nvSpPr>
        <p:spPr>
          <a:xfrm>
            <a:off x="4677071" y="5008120"/>
            <a:ext cx="1387227" cy="6220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3B56BB0-A9B6-487D-B9A1-BB7B696179A6}"/>
              </a:ext>
            </a:extLst>
          </p:cNvPr>
          <p:cNvSpPr txBox="1"/>
          <p:nvPr/>
        </p:nvSpPr>
        <p:spPr>
          <a:xfrm>
            <a:off x="2623465" y="3181082"/>
            <a:ext cx="346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</a:t>
            </a:r>
            <a:endParaRPr lang="zh-CN" altLang="en-US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5971235-F759-4DC9-8D15-9A4EA5AA7543}"/>
              </a:ext>
            </a:extLst>
          </p:cNvPr>
          <p:cNvSpPr txBox="1"/>
          <p:nvPr/>
        </p:nvSpPr>
        <p:spPr>
          <a:xfrm>
            <a:off x="2801620" y="3024386"/>
            <a:ext cx="346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B</a:t>
            </a:r>
            <a:endParaRPr lang="zh-CN" altLang="en-US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5901133-6AA3-41E5-9AB7-7E18CFFC9FE2}"/>
              </a:ext>
            </a:extLst>
          </p:cNvPr>
          <p:cNvSpPr txBox="1"/>
          <p:nvPr/>
        </p:nvSpPr>
        <p:spPr>
          <a:xfrm>
            <a:off x="2796763" y="4580876"/>
            <a:ext cx="346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</a:t>
            </a:r>
            <a:endParaRPr lang="zh-CN" altLang="en-US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3B5D670-AD74-4696-916B-216F4CBBB661}"/>
              </a:ext>
            </a:extLst>
          </p:cNvPr>
          <p:cNvSpPr txBox="1"/>
          <p:nvPr/>
        </p:nvSpPr>
        <p:spPr>
          <a:xfrm>
            <a:off x="4556208" y="4036846"/>
            <a:ext cx="346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</a:t>
            </a:r>
            <a:endParaRPr lang="zh-CN" altLang="en-US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380B25A-CC08-4E52-BFBA-CA80ABAD9F85}"/>
              </a:ext>
            </a:extLst>
          </p:cNvPr>
          <p:cNvSpPr txBox="1"/>
          <p:nvPr/>
        </p:nvSpPr>
        <p:spPr>
          <a:xfrm>
            <a:off x="6387921" y="2863751"/>
            <a:ext cx="366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A</a:t>
            </a:r>
            <a:endParaRPr lang="zh-CN" altLang="en-US" sz="2800" dirty="0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073E9254-DE8C-47CD-8854-C8155042F85F}"/>
              </a:ext>
            </a:extLst>
          </p:cNvPr>
          <p:cNvCxnSpPr>
            <a:stCxn id="25" idx="3"/>
            <a:endCxn id="27" idx="1"/>
          </p:cNvCxnSpPr>
          <p:nvPr/>
        </p:nvCxnSpPr>
        <p:spPr>
          <a:xfrm>
            <a:off x="6754303" y="3125361"/>
            <a:ext cx="10374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A8C4FD05-2BE4-40F2-8F8C-7CF4C5995AA6}"/>
              </a:ext>
            </a:extLst>
          </p:cNvPr>
          <p:cNvSpPr txBox="1"/>
          <p:nvPr/>
        </p:nvSpPr>
        <p:spPr>
          <a:xfrm>
            <a:off x="7791718" y="2863751"/>
            <a:ext cx="346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C</a:t>
            </a:r>
            <a:endParaRPr lang="zh-CN" altLang="en-US" sz="28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92A7F77-3037-4690-B309-3C9758F312FD}"/>
              </a:ext>
            </a:extLst>
          </p:cNvPr>
          <p:cNvSpPr txBox="1"/>
          <p:nvPr/>
        </p:nvSpPr>
        <p:spPr>
          <a:xfrm>
            <a:off x="6392680" y="3388389"/>
            <a:ext cx="346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B</a:t>
            </a:r>
            <a:endParaRPr lang="zh-CN" altLang="en-US" sz="2800" dirty="0"/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184CA27E-9E3C-4253-8D60-7EA4875D7A16}"/>
              </a:ext>
            </a:extLst>
          </p:cNvPr>
          <p:cNvCxnSpPr>
            <a:stCxn id="28" idx="3"/>
            <a:endCxn id="30" idx="1"/>
          </p:cNvCxnSpPr>
          <p:nvPr/>
        </p:nvCxnSpPr>
        <p:spPr>
          <a:xfrm>
            <a:off x="6739276" y="3649999"/>
            <a:ext cx="10374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7FE77794-517F-4864-BA1E-08E06524E02E}"/>
              </a:ext>
            </a:extLst>
          </p:cNvPr>
          <p:cNvSpPr txBox="1"/>
          <p:nvPr/>
        </p:nvSpPr>
        <p:spPr>
          <a:xfrm>
            <a:off x="7776691" y="3388389"/>
            <a:ext cx="346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D</a:t>
            </a:r>
            <a:endParaRPr lang="zh-CN" altLang="en-US" sz="28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4F623C7-F014-4DB7-9BD4-C39D92FC54E1}"/>
              </a:ext>
            </a:extLst>
          </p:cNvPr>
          <p:cNvSpPr txBox="1"/>
          <p:nvPr/>
        </p:nvSpPr>
        <p:spPr>
          <a:xfrm>
            <a:off x="6339470" y="2302059"/>
            <a:ext cx="1867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例如：</a:t>
            </a:r>
          </a:p>
        </p:txBody>
      </p:sp>
    </p:spTree>
    <p:extLst>
      <p:ext uri="{BB962C8B-B14F-4D97-AF65-F5344CB8AC3E}">
        <p14:creationId xmlns:p14="http://schemas.microsoft.com/office/powerpoint/2010/main" val="23641669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组合 86">
            <a:extLst>
              <a:ext uri="{FF2B5EF4-FFF2-40B4-BE49-F238E27FC236}">
                <a16:creationId xmlns:a16="http://schemas.microsoft.com/office/drawing/2014/main" id="{E723838E-E5E1-41D2-B211-07930A053849}"/>
              </a:ext>
            </a:extLst>
          </p:cNvPr>
          <p:cNvGrpSpPr/>
          <p:nvPr/>
        </p:nvGrpSpPr>
        <p:grpSpPr>
          <a:xfrm>
            <a:off x="723553" y="308620"/>
            <a:ext cx="3716053" cy="584901"/>
            <a:chOff x="698153" y="503365"/>
            <a:chExt cx="3716053" cy="584901"/>
          </a:xfrm>
        </p:grpSpPr>
        <p:sp>
          <p:nvSpPr>
            <p:cNvPr id="88" name="矩形: 圆角 87">
              <a:extLst>
                <a:ext uri="{FF2B5EF4-FFF2-40B4-BE49-F238E27FC236}">
                  <a16:creationId xmlns:a16="http://schemas.microsoft.com/office/drawing/2014/main" id="{79712456-EBED-4896-AA8D-449446B852F3}"/>
                </a:ext>
              </a:extLst>
            </p:cNvPr>
            <p:cNvSpPr/>
            <p:nvPr/>
          </p:nvSpPr>
          <p:spPr>
            <a:xfrm>
              <a:off x="698153" y="503539"/>
              <a:ext cx="3716053" cy="584727"/>
            </a:xfrm>
            <a:prstGeom prst="roundRect">
              <a:avLst>
                <a:gd name="adj" fmla="val 50000"/>
              </a:avLst>
            </a:prstGeom>
            <a:solidFill>
              <a:srgbClr val="23B3D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89" name="Freeform 15">
              <a:extLst>
                <a:ext uri="{FF2B5EF4-FFF2-40B4-BE49-F238E27FC236}">
                  <a16:creationId xmlns:a16="http://schemas.microsoft.com/office/drawing/2014/main" id="{A431F8F7-79CF-4D6B-94C5-3D4525BC70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7045" y="651459"/>
              <a:ext cx="279141" cy="285788"/>
            </a:xfrm>
            <a:custGeom>
              <a:avLst/>
              <a:gdLst>
                <a:gd name="T0" fmla="*/ 224 w 411"/>
                <a:gd name="T1" fmla="*/ 346 h 411"/>
                <a:gd name="T2" fmla="*/ 193 w 411"/>
                <a:gd name="T3" fmla="*/ 320 h 411"/>
                <a:gd name="T4" fmla="*/ 272 w 411"/>
                <a:gd name="T5" fmla="*/ 227 h 411"/>
                <a:gd name="T6" fmla="*/ 67 w 411"/>
                <a:gd name="T7" fmla="*/ 227 h 411"/>
                <a:gd name="T8" fmla="*/ 67 w 411"/>
                <a:gd name="T9" fmla="*/ 183 h 411"/>
                <a:gd name="T10" fmla="*/ 272 w 411"/>
                <a:gd name="T11" fmla="*/ 183 h 411"/>
                <a:gd name="T12" fmla="*/ 193 w 411"/>
                <a:gd name="T13" fmla="*/ 91 h 411"/>
                <a:gd name="T14" fmla="*/ 224 w 411"/>
                <a:gd name="T15" fmla="*/ 64 h 411"/>
                <a:gd name="T16" fmla="*/ 345 w 411"/>
                <a:gd name="T17" fmla="*/ 205 h 411"/>
                <a:gd name="T18" fmla="*/ 224 w 411"/>
                <a:gd name="T19" fmla="*/ 346 h 411"/>
                <a:gd name="T20" fmla="*/ 206 w 411"/>
                <a:gd name="T21" fmla="*/ 0 h 411"/>
                <a:gd name="T22" fmla="*/ 411 w 411"/>
                <a:gd name="T23" fmla="*/ 205 h 411"/>
                <a:gd name="T24" fmla="*/ 206 w 411"/>
                <a:gd name="T25" fmla="*/ 411 h 411"/>
                <a:gd name="T26" fmla="*/ 0 w 411"/>
                <a:gd name="T27" fmla="*/ 205 h 411"/>
                <a:gd name="T28" fmla="*/ 206 w 411"/>
                <a:gd name="T29" fmla="*/ 0 h 411"/>
                <a:gd name="T30" fmla="*/ 206 w 411"/>
                <a:gd name="T31" fmla="*/ 26 h 411"/>
                <a:gd name="T32" fmla="*/ 385 w 411"/>
                <a:gd name="T33" fmla="*/ 205 h 411"/>
                <a:gd name="T34" fmla="*/ 206 w 411"/>
                <a:gd name="T35" fmla="*/ 385 h 411"/>
                <a:gd name="T36" fmla="*/ 27 w 411"/>
                <a:gd name="T37" fmla="*/ 205 h 411"/>
                <a:gd name="T38" fmla="*/ 206 w 411"/>
                <a:gd name="T39" fmla="*/ 2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1" h="411">
                  <a:moveTo>
                    <a:pt x="224" y="346"/>
                  </a:moveTo>
                  <a:lnTo>
                    <a:pt x="193" y="320"/>
                  </a:lnTo>
                  <a:lnTo>
                    <a:pt x="272" y="227"/>
                  </a:lnTo>
                  <a:lnTo>
                    <a:pt x="67" y="227"/>
                  </a:lnTo>
                  <a:lnTo>
                    <a:pt x="67" y="183"/>
                  </a:lnTo>
                  <a:lnTo>
                    <a:pt x="272" y="183"/>
                  </a:lnTo>
                  <a:lnTo>
                    <a:pt x="193" y="91"/>
                  </a:lnTo>
                  <a:lnTo>
                    <a:pt x="224" y="64"/>
                  </a:lnTo>
                  <a:lnTo>
                    <a:pt x="345" y="205"/>
                  </a:lnTo>
                  <a:lnTo>
                    <a:pt x="224" y="346"/>
                  </a:lnTo>
                  <a:close/>
                  <a:moveTo>
                    <a:pt x="206" y="0"/>
                  </a:moveTo>
                  <a:cubicBezTo>
                    <a:pt x="319" y="0"/>
                    <a:pt x="411" y="92"/>
                    <a:pt x="411" y="205"/>
                  </a:cubicBezTo>
                  <a:cubicBezTo>
                    <a:pt x="411" y="319"/>
                    <a:pt x="319" y="411"/>
                    <a:pt x="206" y="411"/>
                  </a:cubicBezTo>
                  <a:cubicBezTo>
                    <a:pt x="92" y="411"/>
                    <a:pt x="0" y="319"/>
                    <a:pt x="0" y="205"/>
                  </a:cubicBezTo>
                  <a:cubicBezTo>
                    <a:pt x="0" y="92"/>
                    <a:pt x="92" y="0"/>
                    <a:pt x="206" y="0"/>
                  </a:cubicBezTo>
                  <a:close/>
                  <a:moveTo>
                    <a:pt x="206" y="26"/>
                  </a:moveTo>
                  <a:cubicBezTo>
                    <a:pt x="305" y="26"/>
                    <a:pt x="385" y="106"/>
                    <a:pt x="385" y="205"/>
                  </a:cubicBezTo>
                  <a:cubicBezTo>
                    <a:pt x="385" y="304"/>
                    <a:pt x="305" y="385"/>
                    <a:pt x="206" y="385"/>
                  </a:cubicBezTo>
                  <a:cubicBezTo>
                    <a:pt x="107" y="385"/>
                    <a:pt x="27" y="304"/>
                    <a:pt x="27" y="205"/>
                  </a:cubicBezTo>
                  <a:cubicBezTo>
                    <a:pt x="27" y="106"/>
                    <a:pt x="107" y="26"/>
                    <a:pt x="206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90" name="TextBox 108">
              <a:extLst>
                <a:ext uri="{FF2B5EF4-FFF2-40B4-BE49-F238E27FC236}">
                  <a16:creationId xmlns:a16="http://schemas.microsoft.com/office/drawing/2014/main" id="{F5884A2B-BAED-4539-B6F3-745524FDDD3F}"/>
                </a:ext>
              </a:extLst>
            </p:cNvPr>
            <p:cNvSpPr txBox="1"/>
            <p:nvPr/>
          </p:nvSpPr>
          <p:spPr>
            <a:xfrm>
              <a:off x="1358178" y="503365"/>
              <a:ext cx="2646782" cy="584727"/>
            </a:xfrm>
            <a:prstGeom prst="rect">
              <a:avLst/>
            </a:prstGeom>
            <a:noFill/>
          </p:spPr>
          <p:txBody>
            <a:bodyPr wrap="none" lIns="91392" tIns="45696" rIns="91392" bIns="45696" rtlCol="0" anchor="ctr">
              <a:spAutoFit/>
            </a:bodyPr>
            <a:lstStyle/>
            <a:p>
              <a:r>
                <a:rPr lang="zh-CN" altLang="en-US" sz="3200" b="1" dirty="0">
                  <a:solidFill>
                    <a:srgbClr val="F8F8F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人工神经网络</a:t>
              </a:r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8E518023-D079-497A-9CA8-33425B923670}"/>
              </a:ext>
            </a:extLst>
          </p:cNvPr>
          <p:cNvGrpSpPr/>
          <p:nvPr/>
        </p:nvGrpSpPr>
        <p:grpSpPr>
          <a:xfrm>
            <a:off x="449413" y="243093"/>
            <a:ext cx="704498" cy="716130"/>
            <a:chOff x="424013" y="437838"/>
            <a:chExt cx="704498" cy="716130"/>
          </a:xfrm>
        </p:grpSpPr>
        <p:sp>
          <p:nvSpPr>
            <p:cNvPr id="92" name="Oval 12">
              <a:extLst>
                <a:ext uri="{FF2B5EF4-FFF2-40B4-BE49-F238E27FC236}">
                  <a16:creationId xmlns:a16="http://schemas.microsoft.com/office/drawing/2014/main" id="{3D7C6225-D109-4666-B959-0BDACF286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13" y="437838"/>
              <a:ext cx="704498" cy="716130"/>
            </a:xfrm>
            <a:prstGeom prst="ellipse">
              <a:avLst/>
            </a:prstGeom>
            <a:solidFill>
              <a:srgbClr val="0A2C70"/>
            </a:solidFill>
            <a:ln w="63500">
              <a:solidFill>
                <a:srgbClr val="F3F8FB"/>
              </a:solidFill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93" name="椭圆 11">
              <a:extLst>
                <a:ext uri="{FF2B5EF4-FFF2-40B4-BE49-F238E27FC236}">
                  <a16:creationId xmlns:a16="http://schemas.microsoft.com/office/drawing/2014/main" id="{90BCC2EA-F498-4837-A26A-39BE33B34960}"/>
                </a:ext>
              </a:extLst>
            </p:cNvPr>
            <p:cNvSpPr/>
            <p:nvPr/>
          </p:nvSpPr>
          <p:spPr>
            <a:xfrm>
              <a:off x="535308" y="624636"/>
              <a:ext cx="457200" cy="339435"/>
            </a:xfrm>
            <a:custGeom>
              <a:avLst/>
              <a:gdLst>
                <a:gd name="connsiteX0" fmla="*/ 16373 w 607639"/>
                <a:gd name="connsiteY0" fmla="*/ 391850 h 451125"/>
                <a:gd name="connsiteX1" fmla="*/ 591266 w 607639"/>
                <a:gd name="connsiteY1" fmla="*/ 391850 h 451125"/>
                <a:gd name="connsiteX2" fmla="*/ 607639 w 607639"/>
                <a:gd name="connsiteY2" fmla="*/ 408208 h 451125"/>
                <a:gd name="connsiteX3" fmla="*/ 564684 w 607639"/>
                <a:gd name="connsiteY3" fmla="*/ 451125 h 451125"/>
                <a:gd name="connsiteX4" fmla="*/ 42955 w 607639"/>
                <a:gd name="connsiteY4" fmla="*/ 451125 h 451125"/>
                <a:gd name="connsiteX5" fmla="*/ 0 w 607639"/>
                <a:gd name="connsiteY5" fmla="*/ 408208 h 451125"/>
                <a:gd name="connsiteX6" fmla="*/ 16373 w 607639"/>
                <a:gd name="connsiteY6" fmla="*/ 391850 h 451125"/>
                <a:gd name="connsiteX7" fmla="*/ 243452 w 607639"/>
                <a:gd name="connsiteY7" fmla="*/ 119577 h 451125"/>
                <a:gd name="connsiteX8" fmla="*/ 349014 w 607639"/>
                <a:gd name="connsiteY8" fmla="*/ 156328 h 451125"/>
                <a:gd name="connsiteX9" fmla="*/ 352867 w 607639"/>
                <a:gd name="connsiteY9" fmla="*/ 161234 h 451125"/>
                <a:gd name="connsiteX10" fmla="*/ 350074 w 607639"/>
                <a:gd name="connsiteY10" fmla="*/ 166911 h 451125"/>
                <a:gd name="connsiteX11" fmla="*/ 327054 w 607639"/>
                <a:gd name="connsiteY11" fmla="*/ 180765 h 451125"/>
                <a:gd name="connsiteX12" fmla="*/ 370300 w 607639"/>
                <a:gd name="connsiteY12" fmla="*/ 223866 h 451125"/>
                <a:gd name="connsiteX13" fmla="*/ 370300 w 607639"/>
                <a:gd name="connsiteY13" fmla="*/ 232236 h 451125"/>
                <a:gd name="connsiteX14" fmla="*/ 348725 w 607639"/>
                <a:gd name="connsiteY14" fmla="*/ 253786 h 451125"/>
                <a:gd name="connsiteX15" fmla="*/ 344487 w 607639"/>
                <a:gd name="connsiteY15" fmla="*/ 255518 h 451125"/>
                <a:gd name="connsiteX16" fmla="*/ 340346 w 607639"/>
                <a:gd name="connsiteY16" fmla="*/ 253786 h 451125"/>
                <a:gd name="connsiteX17" fmla="*/ 297196 w 607639"/>
                <a:gd name="connsiteY17" fmla="*/ 210685 h 451125"/>
                <a:gd name="connsiteX18" fmla="*/ 283327 w 607639"/>
                <a:gd name="connsiteY18" fmla="*/ 233583 h 451125"/>
                <a:gd name="connsiteX19" fmla="*/ 277644 w 607639"/>
                <a:gd name="connsiteY19" fmla="*/ 236373 h 451125"/>
                <a:gd name="connsiteX20" fmla="*/ 272636 w 607639"/>
                <a:gd name="connsiteY20" fmla="*/ 232428 h 451125"/>
                <a:gd name="connsiteX21" fmla="*/ 235939 w 607639"/>
                <a:gd name="connsiteY21" fmla="*/ 127081 h 451125"/>
                <a:gd name="connsiteX22" fmla="*/ 237384 w 607639"/>
                <a:gd name="connsiteY22" fmla="*/ 121020 h 451125"/>
                <a:gd name="connsiteX23" fmla="*/ 243452 w 607639"/>
                <a:gd name="connsiteY23" fmla="*/ 119577 h 451125"/>
                <a:gd name="connsiteX24" fmla="*/ 93794 w 607639"/>
                <a:gd name="connsiteY24" fmla="*/ 41738 h 451125"/>
                <a:gd name="connsiteX25" fmla="*/ 90423 w 607639"/>
                <a:gd name="connsiteY25" fmla="*/ 45103 h 451125"/>
                <a:gd name="connsiteX26" fmla="*/ 90423 w 607639"/>
                <a:gd name="connsiteY26" fmla="*/ 329766 h 451125"/>
                <a:gd name="connsiteX27" fmla="*/ 93794 w 607639"/>
                <a:gd name="connsiteY27" fmla="*/ 333035 h 451125"/>
                <a:gd name="connsiteX28" fmla="*/ 513942 w 607639"/>
                <a:gd name="connsiteY28" fmla="*/ 333035 h 451125"/>
                <a:gd name="connsiteX29" fmla="*/ 517217 w 607639"/>
                <a:gd name="connsiteY29" fmla="*/ 329766 h 451125"/>
                <a:gd name="connsiteX30" fmla="*/ 517217 w 607639"/>
                <a:gd name="connsiteY30" fmla="*/ 45103 h 451125"/>
                <a:gd name="connsiteX31" fmla="*/ 513942 w 607639"/>
                <a:gd name="connsiteY31" fmla="*/ 41738 h 451125"/>
                <a:gd name="connsiteX32" fmla="*/ 93794 w 607639"/>
                <a:gd name="connsiteY32" fmla="*/ 0 h 451125"/>
                <a:gd name="connsiteX33" fmla="*/ 513942 w 607639"/>
                <a:gd name="connsiteY33" fmla="*/ 0 h 451125"/>
                <a:gd name="connsiteX34" fmla="*/ 559020 w 607639"/>
                <a:gd name="connsiteY34" fmla="*/ 45103 h 451125"/>
                <a:gd name="connsiteX35" fmla="*/ 559020 w 607639"/>
                <a:gd name="connsiteY35" fmla="*/ 329766 h 451125"/>
                <a:gd name="connsiteX36" fmla="*/ 513942 w 607639"/>
                <a:gd name="connsiteY36" fmla="*/ 374773 h 451125"/>
                <a:gd name="connsiteX37" fmla="*/ 93794 w 607639"/>
                <a:gd name="connsiteY37" fmla="*/ 374773 h 451125"/>
                <a:gd name="connsiteX38" fmla="*/ 48620 w 607639"/>
                <a:gd name="connsiteY38" fmla="*/ 329766 h 451125"/>
                <a:gd name="connsiteX39" fmla="*/ 48620 w 607639"/>
                <a:gd name="connsiteY39" fmla="*/ 45103 h 451125"/>
                <a:gd name="connsiteX40" fmla="*/ 93794 w 607639"/>
                <a:gd name="connsiteY40" fmla="*/ 0 h 45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7639" h="451125">
                  <a:moveTo>
                    <a:pt x="16373" y="391850"/>
                  </a:moveTo>
                  <a:lnTo>
                    <a:pt x="591266" y="391850"/>
                  </a:lnTo>
                  <a:cubicBezTo>
                    <a:pt x="600319" y="391850"/>
                    <a:pt x="607639" y="399163"/>
                    <a:pt x="607639" y="408208"/>
                  </a:cubicBezTo>
                  <a:cubicBezTo>
                    <a:pt x="607639" y="431880"/>
                    <a:pt x="588377" y="451125"/>
                    <a:pt x="564684" y="451125"/>
                  </a:cubicBezTo>
                  <a:lnTo>
                    <a:pt x="42955" y="451125"/>
                  </a:lnTo>
                  <a:cubicBezTo>
                    <a:pt x="19262" y="451125"/>
                    <a:pt x="0" y="431880"/>
                    <a:pt x="0" y="408208"/>
                  </a:cubicBezTo>
                  <a:cubicBezTo>
                    <a:pt x="0" y="399163"/>
                    <a:pt x="7320" y="391850"/>
                    <a:pt x="16373" y="391850"/>
                  </a:cubicBezTo>
                  <a:close/>
                  <a:moveTo>
                    <a:pt x="243452" y="119577"/>
                  </a:moveTo>
                  <a:lnTo>
                    <a:pt x="349014" y="156328"/>
                  </a:lnTo>
                  <a:cubicBezTo>
                    <a:pt x="351133" y="157001"/>
                    <a:pt x="352674" y="158925"/>
                    <a:pt x="352867" y="161234"/>
                  </a:cubicBezTo>
                  <a:cubicBezTo>
                    <a:pt x="353156" y="163543"/>
                    <a:pt x="352000" y="165660"/>
                    <a:pt x="350074" y="166911"/>
                  </a:cubicBezTo>
                  <a:lnTo>
                    <a:pt x="327054" y="180765"/>
                  </a:lnTo>
                  <a:lnTo>
                    <a:pt x="370300" y="223866"/>
                  </a:lnTo>
                  <a:cubicBezTo>
                    <a:pt x="372515" y="226175"/>
                    <a:pt x="372515" y="229927"/>
                    <a:pt x="370300" y="232236"/>
                  </a:cubicBezTo>
                  <a:lnTo>
                    <a:pt x="348725" y="253786"/>
                  </a:lnTo>
                  <a:cubicBezTo>
                    <a:pt x="347569" y="254845"/>
                    <a:pt x="346125" y="255518"/>
                    <a:pt x="344487" y="255518"/>
                  </a:cubicBezTo>
                  <a:cubicBezTo>
                    <a:pt x="342946" y="255518"/>
                    <a:pt x="341502" y="254845"/>
                    <a:pt x="340346" y="253786"/>
                  </a:cubicBezTo>
                  <a:lnTo>
                    <a:pt x="297196" y="210685"/>
                  </a:lnTo>
                  <a:lnTo>
                    <a:pt x="283327" y="233583"/>
                  </a:lnTo>
                  <a:cubicBezTo>
                    <a:pt x="282075" y="235507"/>
                    <a:pt x="279859" y="236661"/>
                    <a:pt x="277644" y="236373"/>
                  </a:cubicBezTo>
                  <a:cubicBezTo>
                    <a:pt x="275333" y="236180"/>
                    <a:pt x="273406" y="234641"/>
                    <a:pt x="272636" y="232428"/>
                  </a:cubicBezTo>
                  <a:lnTo>
                    <a:pt x="235939" y="127081"/>
                  </a:lnTo>
                  <a:cubicBezTo>
                    <a:pt x="235265" y="124964"/>
                    <a:pt x="235747" y="122559"/>
                    <a:pt x="237384" y="121020"/>
                  </a:cubicBezTo>
                  <a:cubicBezTo>
                    <a:pt x="238925" y="119384"/>
                    <a:pt x="241333" y="118903"/>
                    <a:pt x="243452" y="119577"/>
                  </a:cubicBezTo>
                  <a:close/>
                  <a:moveTo>
                    <a:pt x="93794" y="41738"/>
                  </a:moveTo>
                  <a:cubicBezTo>
                    <a:pt x="91964" y="41738"/>
                    <a:pt x="90423" y="43276"/>
                    <a:pt x="90423" y="45103"/>
                  </a:cubicBezTo>
                  <a:lnTo>
                    <a:pt x="90423" y="329766"/>
                  </a:lnTo>
                  <a:cubicBezTo>
                    <a:pt x="90423" y="331593"/>
                    <a:pt x="91964" y="333035"/>
                    <a:pt x="93794" y="333035"/>
                  </a:cubicBezTo>
                  <a:lnTo>
                    <a:pt x="513942" y="333035"/>
                  </a:lnTo>
                  <a:cubicBezTo>
                    <a:pt x="515676" y="333035"/>
                    <a:pt x="517217" y="331593"/>
                    <a:pt x="517217" y="329766"/>
                  </a:cubicBezTo>
                  <a:lnTo>
                    <a:pt x="517217" y="45103"/>
                  </a:lnTo>
                  <a:cubicBezTo>
                    <a:pt x="517217" y="43276"/>
                    <a:pt x="515676" y="41738"/>
                    <a:pt x="513942" y="41738"/>
                  </a:cubicBezTo>
                  <a:close/>
                  <a:moveTo>
                    <a:pt x="93794" y="0"/>
                  </a:moveTo>
                  <a:lnTo>
                    <a:pt x="513942" y="0"/>
                  </a:lnTo>
                  <a:cubicBezTo>
                    <a:pt x="538793" y="0"/>
                    <a:pt x="559020" y="20196"/>
                    <a:pt x="559020" y="45103"/>
                  </a:cubicBezTo>
                  <a:lnTo>
                    <a:pt x="559020" y="329766"/>
                  </a:lnTo>
                  <a:cubicBezTo>
                    <a:pt x="559020" y="354577"/>
                    <a:pt x="538793" y="374773"/>
                    <a:pt x="513942" y="374773"/>
                  </a:cubicBezTo>
                  <a:lnTo>
                    <a:pt x="93794" y="374773"/>
                  </a:lnTo>
                  <a:cubicBezTo>
                    <a:pt x="68847" y="374773"/>
                    <a:pt x="48620" y="354577"/>
                    <a:pt x="48620" y="329766"/>
                  </a:cubicBezTo>
                  <a:lnTo>
                    <a:pt x="48620" y="45103"/>
                  </a:lnTo>
                  <a:cubicBezTo>
                    <a:pt x="48620" y="20196"/>
                    <a:pt x="68847" y="0"/>
                    <a:pt x="93794" y="0"/>
                  </a:cubicBezTo>
                  <a:close/>
                </a:path>
              </a:pathLst>
            </a:custGeom>
            <a:solidFill>
              <a:srgbClr val="0B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67E9F1E2-77D1-4BE6-B43A-B6EA4089CA53}"/>
              </a:ext>
            </a:extLst>
          </p:cNvPr>
          <p:cNvGrpSpPr/>
          <p:nvPr/>
        </p:nvGrpSpPr>
        <p:grpSpPr>
          <a:xfrm>
            <a:off x="448778" y="1213858"/>
            <a:ext cx="4309834" cy="588606"/>
            <a:chOff x="912010" y="1434317"/>
            <a:chExt cx="2549611" cy="588606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5F786E2F-8493-4B98-A019-4A98FBB92537}"/>
                </a:ext>
              </a:extLst>
            </p:cNvPr>
            <p:cNvGrpSpPr/>
            <p:nvPr/>
          </p:nvGrpSpPr>
          <p:grpSpPr>
            <a:xfrm>
              <a:off x="912010" y="1434317"/>
              <a:ext cx="2549611" cy="588606"/>
              <a:chOff x="589176" y="1891735"/>
              <a:chExt cx="2549611" cy="58860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D7D0BF19-42A0-47BE-B6E0-C1DBEE3F5895}"/>
                  </a:ext>
                </a:extLst>
              </p:cNvPr>
              <p:cNvGrpSpPr/>
              <p:nvPr/>
            </p:nvGrpSpPr>
            <p:grpSpPr>
              <a:xfrm>
                <a:off x="589176" y="2106775"/>
                <a:ext cx="2549611" cy="373566"/>
                <a:chOff x="811353" y="1796077"/>
                <a:chExt cx="2432971" cy="644757"/>
              </a:xfrm>
            </p:grpSpPr>
            <p:cxnSp>
              <p:nvCxnSpPr>
                <p:cNvPr id="99" name="直接连接符 98">
                  <a:extLst>
                    <a:ext uri="{FF2B5EF4-FFF2-40B4-BE49-F238E27FC236}">
                      <a16:creationId xmlns:a16="http://schemas.microsoft.com/office/drawing/2014/main" id="{E75846E6-229A-49F6-9BE9-D32C0AE57B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796077"/>
                  <a:ext cx="0" cy="641269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接连接符 99">
                  <a:extLst>
                    <a:ext uri="{FF2B5EF4-FFF2-40B4-BE49-F238E27FC236}">
                      <a16:creationId xmlns:a16="http://schemas.microsoft.com/office/drawing/2014/main" id="{B4A45E37-3D43-436D-AE68-A2F5F8FCC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2440833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接连接符 100">
                  <a:extLst>
                    <a:ext uri="{FF2B5EF4-FFF2-40B4-BE49-F238E27FC236}">
                      <a16:creationId xmlns:a16="http://schemas.microsoft.com/office/drawing/2014/main" id="{EF8E8FC1-1E24-4402-8D5E-D597EA9950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44324" y="1796077"/>
                  <a:ext cx="0" cy="644757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接连接符 101">
                  <a:extLst>
                    <a:ext uri="{FF2B5EF4-FFF2-40B4-BE49-F238E27FC236}">
                      <a16:creationId xmlns:a16="http://schemas.microsoft.com/office/drawing/2014/main" id="{93B81CC5-64F7-4A7B-8CD0-2E40576772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822372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8" name="矩形: 圆顶角 97">
                <a:extLst>
                  <a:ext uri="{FF2B5EF4-FFF2-40B4-BE49-F238E27FC236}">
                    <a16:creationId xmlns:a16="http://schemas.microsoft.com/office/drawing/2014/main" id="{F3C0CA25-09E5-4319-A1D8-DEF297512DCC}"/>
                  </a:ext>
                </a:extLst>
              </p:cNvPr>
              <p:cNvSpPr/>
              <p:nvPr/>
            </p:nvSpPr>
            <p:spPr>
              <a:xfrm>
                <a:off x="630810" y="1891735"/>
                <a:ext cx="2468161" cy="512681"/>
              </a:xfrm>
              <a:prstGeom prst="round2SameRect">
                <a:avLst/>
              </a:prstGeom>
              <a:solidFill>
                <a:srgbClr val="3263B1"/>
              </a:solidFill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00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2677F638-6D5E-4728-9B0E-EC3C62932183}"/>
                </a:ext>
              </a:extLst>
            </p:cNvPr>
            <p:cNvSpPr/>
            <p:nvPr/>
          </p:nvSpPr>
          <p:spPr>
            <a:xfrm>
              <a:off x="984462" y="1464437"/>
              <a:ext cx="24373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步骤</a:t>
              </a:r>
            </a:p>
          </p:txBody>
        </p:sp>
      </p:grpSp>
      <p:sp>
        <p:nvSpPr>
          <p:cNvPr id="63" name="矩形 62">
            <a:extLst>
              <a:ext uri="{FF2B5EF4-FFF2-40B4-BE49-F238E27FC236}">
                <a16:creationId xmlns:a16="http://schemas.microsoft.com/office/drawing/2014/main" id="{969E1131-C53E-4355-A75B-55ED6EF0A228}"/>
              </a:ext>
            </a:extLst>
          </p:cNvPr>
          <p:cNvSpPr/>
          <p:nvPr/>
        </p:nvSpPr>
        <p:spPr>
          <a:xfrm>
            <a:off x="855791" y="1897263"/>
            <a:ext cx="5114435" cy="51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建立模型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6FD7CBCC-DEF8-419F-A571-04B8D70A1024}"/>
              </a:ext>
            </a:extLst>
          </p:cNvPr>
          <p:cNvSpPr/>
          <p:nvPr/>
        </p:nvSpPr>
        <p:spPr>
          <a:xfrm>
            <a:off x="937809" y="2377414"/>
            <a:ext cx="96472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选择什么样的网络结构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选择多少层数，每层选择多少神经元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B7DA954E-0F8F-454B-A93C-1D9A674A71AF}"/>
              </a:ext>
            </a:extLst>
          </p:cNvPr>
          <p:cNvSpPr/>
          <p:nvPr/>
        </p:nvSpPr>
        <p:spPr>
          <a:xfrm>
            <a:off x="855791" y="3577743"/>
            <a:ext cx="5343035" cy="51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损失函数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E46E3849-87C7-40B8-9B82-727151E48AF2}"/>
              </a:ext>
            </a:extLst>
          </p:cNvPr>
          <p:cNvSpPr/>
          <p:nvPr/>
        </p:nvSpPr>
        <p:spPr>
          <a:xfrm>
            <a:off x="937809" y="4206883"/>
            <a:ext cx="96472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选择常用损失函数，平方误差，交叉熵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….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6664C24F-579D-460F-9D6B-17F57797EB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25" y="1903684"/>
            <a:ext cx="498966" cy="498966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CBC6D725-E4D0-4B31-85C5-4240019864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67" y="5024968"/>
            <a:ext cx="498966" cy="498966"/>
          </a:xfrm>
          <a:prstGeom prst="rect">
            <a:avLst/>
          </a:prstGeom>
        </p:spPr>
      </p:pic>
      <p:sp>
        <p:nvSpPr>
          <p:cNvPr id="70" name="矩形 69">
            <a:extLst>
              <a:ext uri="{FF2B5EF4-FFF2-40B4-BE49-F238E27FC236}">
                <a16:creationId xmlns:a16="http://schemas.microsoft.com/office/drawing/2014/main" id="{CD4C9C9B-4FFA-4435-AA0E-CCEDC3081EC0}"/>
              </a:ext>
            </a:extLst>
          </p:cNvPr>
          <p:cNvSpPr/>
          <p:nvPr/>
        </p:nvSpPr>
        <p:spPr>
          <a:xfrm>
            <a:off x="937809" y="5048809"/>
            <a:ext cx="5343035" cy="51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参数学习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F712C412-E581-437E-88A9-9E8AD9405333}"/>
              </a:ext>
            </a:extLst>
          </p:cNvPr>
          <p:cNvSpPr/>
          <p:nvPr/>
        </p:nvSpPr>
        <p:spPr>
          <a:xfrm>
            <a:off x="937809" y="5523934"/>
            <a:ext cx="96472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梯度下降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反向传播算法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73E0610B-C4A1-423C-9CA7-7D7A32E5F5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25" y="3593745"/>
            <a:ext cx="498966" cy="4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585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5" grpId="0"/>
      <p:bldP spid="7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6C606D1-03D7-4993-8C2B-098C7B2B6FE2}"/>
              </a:ext>
            </a:extLst>
          </p:cNvPr>
          <p:cNvGrpSpPr/>
          <p:nvPr/>
        </p:nvGrpSpPr>
        <p:grpSpPr>
          <a:xfrm>
            <a:off x="3580772" y="2035122"/>
            <a:ext cx="6869783" cy="2209735"/>
            <a:chOff x="2232283" y="2106686"/>
            <a:chExt cx="5161369" cy="1660206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AFAE3CB5-E8AD-4540-9C7A-AA2C891E02F0}"/>
                </a:ext>
              </a:extLst>
            </p:cNvPr>
            <p:cNvSpPr/>
            <p:nvPr/>
          </p:nvSpPr>
          <p:spPr>
            <a:xfrm>
              <a:off x="2232283" y="2229278"/>
              <a:ext cx="4821660" cy="1428038"/>
            </a:xfrm>
            <a:prstGeom prst="rect">
              <a:avLst/>
            </a:prstGeom>
            <a:solidFill>
              <a:srgbClr val="23B3D2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CCDED856-FABD-41FE-9A90-C659C86D495A}"/>
                </a:ext>
              </a:extLst>
            </p:cNvPr>
            <p:cNvGrpSpPr/>
            <p:nvPr/>
          </p:nvGrpSpPr>
          <p:grpSpPr>
            <a:xfrm rot="10800000">
              <a:off x="2850918" y="2106686"/>
              <a:ext cx="4542734" cy="1660206"/>
              <a:chOff x="2807179" y="2437039"/>
              <a:chExt cx="3621480" cy="1323521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63E0CA8-435F-4437-9608-40ECEAF3D515}"/>
                  </a:ext>
                </a:extLst>
              </p:cNvPr>
              <p:cNvSpPr/>
              <p:nvPr/>
            </p:nvSpPr>
            <p:spPr>
              <a:xfrm>
                <a:off x="2913619" y="2437041"/>
                <a:ext cx="80797" cy="1318182"/>
              </a:xfrm>
              <a:prstGeom prst="rect">
                <a:avLst/>
              </a:prstGeom>
              <a:solidFill>
                <a:srgbClr val="23B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9819929-0FF0-4109-8826-6BB698BE09F3}"/>
                  </a:ext>
                </a:extLst>
              </p:cNvPr>
              <p:cNvSpPr/>
              <p:nvPr/>
            </p:nvSpPr>
            <p:spPr>
              <a:xfrm rot="5400000">
                <a:off x="3436405" y="3236387"/>
                <a:ext cx="36447" cy="1001223"/>
              </a:xfrm>
              <a:prstGeom prst="rect">
                <a:avLst/>
              </a:prstGeom>
              <a:solidFill>
                <a:srgbClr val="23B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1E260B8-1D51-4722-8CDB-83AF20530CA3}"/>
                  </a:ext>
                </a:extLst>
              </p:cNvPr>
              <p:cNvSpPr/>
              <p:nvPr/>
            </p:nvSpPr>
            <p:spPr>
              <a:xfrm>
                <a:off x="2807179" y="2437039"/>
                <a:ext cx="45719" cy="1323521"/>
              </a:xfrm>
              <a:prstGeom prst="rect">
                <a:avLst/>
              </a:prstGeom>
              <a:solidFill>
                <a:srgbClr val="3263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CA478E7B-79E1-46A3-9477-1FDEF617EF3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4020466" y="3741936"/>
                <a:ext cx="1813135" cy="0"/>
              </a:xfrm>
              <a:prstGeom prst="line">
                <a:avLst/>
              </a:prstGeom>
              <a:ln>
                <a:solidFill>
                  <a:srgbClr val="3263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0DD352D7-F9EB-4807-9C93-02EF2A0543A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3914660" y="2463550"/>
                <a:ext cx="2513999" cy="0"/>
              </a:xfrm>
              <a:prstGeom prst="line">
                <a:avLst/>
              </a:prstGeom>
              <a:ln>
                <a:solidFill>
                  <a:srgbClr val="3263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7089288-17B7-4A6F-AA36-9DFAE574D4D6}"/>
                  </a:ext>
                </a:extLst>
              </p:cNvPr>
              <p:cNvSpPr/>
              <p:nvPr/>
            </p:nvSpPr>
            <p:spPr>
              <a:xfrm rot="5400000">
                <a:off x="3395823" y="1955371"/>
                <a:ext cx="36447" cy="1001223"/>
              </a:xfrm>
              <a:prstGeom prst="rect">
                <a:avLst/>
              </a:prstGeom>
              <a:solidFill>
                <a:srgbClr val="23B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pic>
        <p:nvPicPr>
          <p:cNvPr id="12" name="图形 11">
            <a:extLst>
              <a:ext uri="{FF2B5EF4-FFF2-40B4-BE49-F238E27FC236}">
                <a16:creationId xmlns:a16="http://schemas.microsoft.com/office/drawing/2014/main" id="{5E284604-CD4B-4B8B-9586-54291DADD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42030" y="3736637"/>
            <a:ext cx="1115341" cy="109348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D8576D0-E91D-49F2-BDA9-6E72F72D69B4}"/>
              </a:ext>
            </a:extLst>
          </p:cNvPr>
          <p:cNvSpPr/>
          <p:nvPr/>
        </p:nvSpPr>
        <p:spPr>
          <a:xfrm>
            <a:off x="4867343" y="2537341"/>
            <a:ext cx="5334467" cy="923330"/>
          </a:xfrm>
          <a:prstGeom prst="rect">
            <a:avLst/>
          </a:prstGeom>
          <a:noFill/>
          <a:effectLst>
            <a:outerShdw blurRad="63500" dist="50800" dir="2700000" algn="tl" rotWithShape="0">
              <a:srgbClr val="A9CBE9"/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5400" spc="300" dirty="0">
                <a:ln w="3175">
                  <a:solidFill>
                    <a:schemeClr val="bg1"/>
                  </a:solidFill>
                </a:ln>
                <a:solidFill>
                  <a:srgbClr val="032854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深度学习简介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5583AAF-E8A3-4F0A-AB57-5AF934ADA369}"/>
              </a:ext>
            </a:extLst>
          </p:cNvPr>
          <p:cNvGrpSpPr/>
          <p:nvPr/>
        </p:nvGrpSpPr>
        <p:grpSpPr>
          <a:xfrm>
            <a:off x="1496956" y="1486365"/>
            <a:ext cx="3128877" cy="3129479"/>
            <a:chOff x="291945" y="1721454"/>
            <a:chExt cx="2350772" cy="2351224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C237F75E-B31C-4DFA-B1DA-376CF24F616E}"/>
                </a:ext>
              </a:extLst>
            </p:cNvPr>
            <p:cNvGrpSpPr/>
            <p:nvPr/>
          </p:nvGrpSpPr>
          <p:grpSpPr>
            <a:xfrm>
              <a:off x="291945" y="1721454"/>
              <a:ext cx="2350772" cy="2351224"/>
              <a:chOff x="1865533" y="685800"/>
              <a:chExt cx="4041080" cy="4041856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DDBA96D0-46B6-4073-9061-DEC826A41B31}"/>
                  </a:ext>
                </a:extLst>
              </p:cNvPr>
              <p:cNvSpPr/>
              <p:nvPr/>
            </p:nvSpPr>
            <p:spPr>
              <a:xfrm>
                <a:off x="2157047" y="996807"/>
                <a:ext cx="3419255" cy="3419840"/>
              </a:xfrm>
              <a:prstGeom prst="ellipse">
                <a:avLst/>
              </a:prstGeom>
              <a:gradFill flip="none" rotWithShape="1">
                <a:gsLst>
                  <a:gs pos="61000">
                    <a:srgbClr val="EBEBEB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900000" scaled="1"/>
                <a:tileRect/>
              </a:gradFill>
              <a:ln w="15875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18900000" scaled="1"/>
                  <a:tileRect/>
                </a:gradFill>
              </a:ln>
              <a:effectLst>
                <a:outerShdw blurRad="203200" dist="38100" dir="1140000" sx="102000" sy="102000" algn="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383" tIns="45692" rIns="91383" bIns="45692" rtlCol="0" anchor="ctr"/>
              <a:lstStyle/>
              <a:p>
                <a:pPr algn="ctr"/>
                <a:endParaRPr lang="zh-CN" altLang="en-US" sz="5400" b="1">
                  <a:solidFill>
                    <a:schemeClr val="accen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8" name="弧形 17">
                <a:extLst>
                  <a:ext uri="{FF2B5EF4-FFF2-40B4-BE49-F238E27FC236}">
                    <a16:creationId xmlns:a16="http://schemas.microsoft.com/office/drawing/2014/main" id="{99026E7F-9C03-40D3-B270-497E08596E3D}"/>
                  </a:ext>
                </a:extLst>
              </p:cNvPr>
              <p:cNvSpPr/>
              <p:nvPr/>
            </p:nvSpPr>
            <p:spPr>
              <a:xfrm>
                <a:off x="2265508" y="1085850"/>
                <a:ext cx="3241130" cy="3241754"/>
              </a:xfrm>
              <a:prstGeom prst="arc">
                <a:avLst>
                  <a:gd name="adj1" fmla="val 1188827"/>
                  <a:gd name="adj2" fmla="val 12363011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9" name="弧形 18">
                <a:extLst>
                  <a:ext uri="{FF2B5EF4-FFF2-40B4-BE49-F238E27FC236}">
                    <a16:creationId xmlns:a16="http://schemas.microsoft.com/office/drawing/2014/main" id="{D62050E0-8D0F-4041-9AF4-A96908B9E401}"/>
                  </a:ext>
                </a:extLst>
              </p:cNvPr>
              <p:cNvSpPr/>
              <p:nvPr/>
            </p:nvSpPr>
            <p:spPr>
              <a:xfrm>
                <a:off x="2332169" y="1152526"/>
                <a:ext cx="3107810" cy="3108404"/>
              </a:xfrm>
              <a:prstGeom prst="arc">
                <a:avLst>
                  <a:gd name="adj1" fmla="val 10727695"/>
                  <a:gd name="adj2" fmla="val 5816273"/>
                </a:avLst>
              </a:prstGeom>
              <a:ln w="3175">
                <a:solidFill>
                  <a:srgbClr val="23B3D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0" name="弧形 19">
                <a:extLst>
                  <a:ext uri="{FF2B5EF4-FFF2-40B4-BE49-F238E27FC236}">
                    <a16:creationId xmlns:a16="http://schemas.microsoft.com/office/drawing/2014/main" id="{A13CEC1D-EB72-4695-A3A0-45153B2D04A7}"/>
                  </a:ext>
                </a:extLst>
              </p:cNvPr>
              <p:cNvSpPr/>
              <p:nvPr/>
            </p:nvSpPr>
            <p:spPr>
              <a:xfrm>
                <a:off x="2045994" y="866298"/>
                <a:ext cx="3680160" cy="3680863"/>
              </a:xfrm>
              <a:prstGeom prst="arc">
                <a:avLst>
                  <a:gd name="adj1" fmla="val 4833914"/>
                  <a:gd name="adj2" fmla="val 18668007"/>
                </a:avLst>
              </a:prstGeom>
              <a:noFill/>
              <a:ln w="3175">
                <a:solidFill>
                  <a:srgbClr val="0070C0">
                    <a:alpha val="50196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1" name="弧形 20">
                <a:extLst>
                  <a:ext uri="{FF2B5EF4-FFF2-40B4-BE49-F238E27FC236}">
                    <a16:creationId xmlns:a16="http://schemas.microsoft.com/office/drawing/2014/main" id="{CDB3F34B-43F6-45F0-ADC8-52FB5D8A72ED}"/>
                  </a:ext>
                </a:extLst>
              </p:cNvPr>
              <p:cNvSpPr/>
              <p:nvPr/>
            </p:nvSpPr>
            <p:spPr>
              <a:xfrm>
                <a:off x="1865533" y="685800"/>
                <a:ext cx="4041080" cy="4041856"/>
              </a:xfrm>
              <a:prstGeom prst="arc">
                <a:avLst>
                  <a:gd name="adj1" fmla="val 16059351"/>
                  <a:gd name="adj2" fmla="val 8789058"/>
                </a:avLst>
              </a:prstGeom>
              <a:ln w="28575">
                <a:solidFill>
                  <a:srgbClr val="0070C0">
                    <a:alpha val="50196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1812729-39B2-4C1F-BA1F-8E1392F9BD85}"/>
                </a:ext>
              </a:extLst>
            </p:cNvPr>
            <p:cNvSpPr/>
            <p:nvPr/>
          </p:nvSpPr>
          <p:spPr>
            <a:xfrm>
              <a:off x="588972" y="2215297"/>
              <a:ext cx="1760051" cy="14567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000" spc="300" dirty="0">
                  <a:solidFill>
                    <a:srgbClr val="23B3D2"/>
                  </a:solidFill>
                  <a:effectLst>
                    <a:outerShdw blurRad="38100" dist="38100" dir="2700000" algn="tl">
                      <a:srgbClr val="032854"/>
                    </a:outerShdw>
                  </a:effectLst>
                  <a:latin typeface="Impact" panose="020B0806030902050204" pitchFamily="34" charset="0"/>
                  <a:ea typeface="思源黑体 CN Medium" panose="020B0600000000000000" pitchFamily="34" charset="-122"/>
                </a:rPr>
                <a:t>PART</a:t>
              </a:r>
            </a:p>
            <a:p>
              <a:pPr algn="ctr"/>
              <a:r>
                <a:rPr lang="en-US" altLang="zh-CN" sz="6000" spc="300" dirty="0">
                  <a:solidFill>
                    <a:srgbClr val="23B3D2"/>
                  </a:solidFill>
                  <a:effectLst>
                    <a:outerShdw blurRad="38100" dist="38100" dir="2700000" algn="tl">
                      <a:srgbClr val="032854"/>
                    </a:outerShdw>
                  </a:effectLst>
                  <a:latin typeface="Impact" panose="020B0806030902050204" pitchFamily="34" charset="0"/>
                  <a:ea typeface="思源黑体 CN Medium" panose="020B0600000000000000" pitchFamily="34" charset="-122"/>
                </a:rPr>
                <a:t>01</a:t>
              </a: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394DB44E-691F-4492-B494-B7C6E45BC66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357" y="3170272"/>
            <a:ext cx="1032282" cy="103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45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8D70C78-1FE7-4AB4-925C-BA4F8E8273A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3009630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请简要描述机器学习的过程（语言描述、画图描述、符号描述皆可）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3280B82B-96A2-4F0D-8393-1B618FE758C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FC2794C-B5EB-44AC-9AFC-51F0DDE954DD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C70F3146-B961-47C1-AB42-FB750F949314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2452DDB0-B850-44DB-82B9-F27057DD9773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69AEB6A5-51F6-4197-9357-39A8EE16C17A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F98D7C76-E034-43AD-947D-9B9B7CAA0394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F571F03-4F76-417C-B39B-9382EC6E4A72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65086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65FD34C-2B7C-4CFE-A012-CAF59E18B9A1}"/>
              </a:ext>
            </a:extLst>
          </p:cNvPr>
          <p:cNvGrpSpPr/>
          <p:nvPr/>
        </p:nvGrpSpPr>
        <p:grpSpPr>
          <a:xfrm>
            <a:off x="723553" y="308620"/>
            <a:ext cx="3716053" cy="584901"/>
            <a:chOff x="698153" y="503365"/>
            <a:chExt cx="3716053" cy="584901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03740B4A-28A0-487D-882F-E631A96FCD09}"/>
                </a:ext>
              </a:extLst>
            </p:cNvPr>
            <p:cNvSpPr/>
            <p:nvPr/>
          </p:nvSpPr>
          <p:spPr>
            <a:xfrm>
              <a:off x="698153" y="503539"/>
              <a:ext cx="3716053" cy="584727"/>
            </a:xfrm>
            <a:prstGeom prst="roundRect">
              <a:avLst>
                <a:gd name="adj" fmla="val 50000"/>
              </a:avLst>
            </a:prstGeom>
            <a:solidFill>
              <a:srgbClr val="23B3D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" name="Freeform 15">
              <a:extLst>
                <a:ext uri="{FF2B5EF4-FFF2-40B4-BE49-F238E27FC236}">
                  <a16:creationId xmlns:a16="http://schemas.microsoft.com/office/drawing/2014/main" id="{50BF36C3-828C-4B6E-AD82-4D04DF22A0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7045" y="651459"/>
              <a:ext cx="279141" cy="285788"/>
            </a:xfrm>
            <a:custGeom>
              <a:avLst/>
              <a:gdLst>
                <a:gd name="T0" fmla="*/ 224 w 411"/>
                <a:gd name="T1" fmla="*/ 346 h 411"/>
                <a:gd name="T2" fmla="*/ 193 w 411"/>
                <a:gd name="T3" fmla="*/ 320 h 411"/>
                <a:gd name="T4" fmla="*/ 272 w 411"/>
                <a:gd name="T5" fmla="*/ 227 h 411"/>
                <a:gd name="T6" fmla="*/ 67 w 411"/>
                <a:gd name="T7" fmla="*/ 227 h 411"/>
                <a:gd name="T8" fmla="*/ 67 w 411"/>
                <a:gd name="T9" fmla="*/ 183 h 411"/>
                <a:gd name="T10" fmla="*/ 272 w 411"/>
                <a:gd name="T11" fmla="*/ 183 h 411"/>
                <a:gd name="T12" fmla="*/ 193 w 411"/>
                <a:gd name="T13" fmla="*/ 91 h 411"/>
                <a:gd name="T14" fmla="*/ 224 w 411"/>
                <a:gd name="T15" fmla="*/ 64 h 411"/>
                <a:gd name="T16" fmla="*/ 345 w 411"/>
                <a:gd name="T17" fmla="*/ 205 h 411"/>
                <a:gd name="T18" fmla="*/ 224 w 411"/>
                <a:gd name="T19" fmla="*/ 346 h 411"/>
                <a:gd name="T20" fmla="*/ 206 w 411"/>
                <a:gd name="T21" fmla="*/ 0 h 411"/>
                <a:gd name="T22" fmla="*/ 411 w 411"/>
                <a:gd name="T23" fmla="*/ 205 h 411"/>
                <a:gd name="T24" fmla="*/ 206 w 411"/>
                <a:gd name="T25" fmla="*/ 411 h 411"/>
                <a:gd name="T26" fmla="*/ 0 w 411"/>
                <a:gd name="T27" fmla="*/ 205 h 411"/>
                <a:gd name="T28" fmla="*/ 206 w 411"/>
                <a:gd name="T29" fmla="*/ 0 h 411"/>
                <a:gd name="T30" fmla="*/ 206 w 411"/>
                <a:gd name="T31" fmla="*/ 26 h 411"/>
                <a:gd name="T32" fmla="*/ 385 w 411"/>
                <a:gd name="T33" fmla="*/ 205 h 411"/>
                <a:gd name="T34" fmla="*/ 206 w 411"/>
                <a:gd name="T35" fmla="*/ 385 h 411"/>
                <a:gd name="T36" fmla="*/ 27 w 411"/>
                <a:gd name="T37" fmla="*/ 205 h 411"/>
                <a:gd name="T38" fmla="*/ 206 w 411"/>
                <a:gd name="T39" fmla="*/ 2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1" h="411">
                  <a:moveTo>
                    <a:pt x="224" y="346"/>
                  </a:moveTo>
                  <a:lnTo>
                    <a:pt x="193" y="320"/>
                  </a:lnTo>
                  <a:lnTo>
                    <a:pt x="272" y="227"/>
                  </a:lnTo>
                  <a:lnTo>
                    <a:pt x="67" y="227"/>
                  </a:lnTo>
                  <a:lnTo>
                    <a:pt x="67" y="183"/>
                  </a:lnTo>
                  <a:lnTo>
                    <a:pt x="272" y="183"/>
                  </a:lnTo>
                  <a:lnTo>
                    <a:pt x="193" y="91"/>
                  </a:lnTo>
                  <a:lnTo>
                    <a:pt x="224" y="64"/>
                  </a:lnTo>
                  <a:lnTo>
                    <a:pt x="345" y="205"/>
                  </a:lnTo>
                  <a:lnTo>
                    <a:pt x="224" y="346"/>
                  </a:lnTo>
                  <a:close/>
                  <a:moveTo>
                    <a:pt x="206" y="0"/>
                  </a:moveTo>
                  <a:cubicBezTo>
                    <a:pt x="319" y="0"/>
                    <a:pt x="411" y="92"/>
                    <a:pt x="411" y="205"/>
                  </a:cubicBezTo>
                  <a:cubicBezTo>
                    <a:pt x="411" y="319"/>
                    <a:pt x="319" y="411"/>
                    <a:pt x="206" y="411"/>
                  </a:cubicBezTo>
                  <a:cubicBezTo>
                    <a:pt x="92" y="411"/>
                    <a:pt x="0" y="319"/>
                    <a:pt x="0" y="205"/>
                  </a:cubicBezTo>
                  <a:cubicBezTo>
                    <a:pt x="0" y="92"/>
                    <a:pt x="92" y="0"/>
                    <a:pt x="206" y="0"/>
                  </a:cubicBezTo>
                  <a:close/>
                  <a:moveTo>
                    <a:pt x="206" y="26"/>
                  </a:moveTo>
                  <a:cubicBezTo>
                    <a:pt x="305" y="26"/>
                    <a:pt x="385" y="106"/>
                    <a:pt x="385" y="205"/>
                  </a:cubicBezTo>
                  <a:cubicBezTo>
                    <a:pt x="385" y="304"/>
                    <a:pt x="305" y="385"/>
                    <a:pt x="206" y="385"/>
                  </a:cubicBezTo>
                  <a:cubicBezTo>
                    <a:pt x="107" y="385"/>
                    <a:pt x="27" y="304"/>
                    <a:pt x="27" y="205"/>
                  </a:cubicBezTo>
                  <a:cubicBezTo>
                    <a:pt x="27" y="106"/>
                    <a:pt x="107" y="26"/>
                    <a:pt x="206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5" name="TextBox 108">
              <a:extLst>
                <a:ext uri="{FF2B5EF4-FFF2-40B4-BE49-F238E27FC236}">
                  <a16:creationId xmlns:a16="http://schemas.microsoft.com/office/drawing/2014/main" id="{3BD8815D-A245-4CE9-BCD6-14E4691C90BA}"/>
                </a:ext>
              </a:extLst>
            </p:cNvPr>
            <p:cNvSpPr txBox="1"/>
            <p:nvPr/>
          </p:nvSpPr>
          <p:spPr>
            <a:xfrm>
              <a:off x="1358178" y="503365"/>
              <a:ext cx="2646782" cy="584727"/>
            </a:xfrm>
            <a:prstGeom prst="rect">
              <a:avLst/>
            </a:prstGeom>
            <a:noFill/>
          </p:spPr>
          <p:txBody>
            <a:bodyPr wrap="none" lIns="91392" tIns="45696" rIns="91392" bIns="45696" rtlCol="0" anchor="ctr">
              <a:spAutoFit/>
            </a:bodyPr>
            <a:lstStyle/>
            <a:p>
              <a:r>
                <a:rPr lang="zh-CN" altLang="en-US" sz="3200" b="1" dirty="0">
                  <a:solidFill>
                    <a:srgbClr val="F8F8F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深度学习简介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85F0634-406B-43D5-9302-1E971D034D05}"/>
              </a:ext>
            </a:extLst>
          </p:cNvPr>
          <p:cNvGrpSpPr/>
          <p:nvPr/>
        </p:nvGrpSpPr>
        <p:grpSpPr>
          <a:xfrm>
            <a:off x="449413" y="243093"/>
            <a:ext cx="704498" cy="716130"/>
            <a:chOff x="424013" y="437838"/>
            <a:chExt cx="704498" cy="716130"/>
          </a:xfrm>
        </p:grpSpPr>
        <p:sp>
          <p:nvSpPr>
            <p:cNvPr id="7" name="Oval 12">
              <a:extLst>
                <a:ext uri="{FF2B5EF4-FFF2-40B4-BE49-F238E27FC236}">
                  <a16:creationId xmlns:a16="http://schemas.microsoft.com/office/drawing/2014/main" id="{D7B72A6E-A790-4DBA-B8CE-D98C5CAC3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13" y="437838"/>
              <a:ext cx="704498" cy="716130"/>
            </a:xfrm>
            <a:prstGeom prst="ellipse">
              <a:avLst/>
            </a:prstGeom>
            <a:solidFill>
              <a:srgbClr val="0A2C70"/>
            </a:solidFill>
            <a:ln w="63500">
              <a:solidFill>
                <a:srgbClr val="F3F8FB"/>
              </a:solidFill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9" name="椭圆 11">
              <a:extLst>
                <a:ext uri="{FF2B5EF4-FFF2-40B4-BE49-F238E27FC236}">
                  <a16:creationId xmlns:a16="http://schemas.microsoft.com/office/drawing/2014/main" id="{3F708C02-88E6-471C-8BBC-E5FA4DB67345}"/>
                </a:ext>
              </a:extLst>
            </p:cNvPr>
            <p:cNvSpPr/>
            <p:nvPr/>
          </p:nvSpPr>
          <p:spPr>
            <a:xfrm>
              <a:off x="535308" y="624636"/>
              <a:ext cx="457200" cy="339435"/>
            </a:xfrm>
            <a:custGeom>
              <a:avLst/>
              <a:gdLst>
                <a:gd name="connsiteX0" fmla="*/ 16373 w 607639"/>
                <a:gd name="connsiteY0" fmla="*/ 391850 h 451125"/>
                <a:gd name="connsiteX1" fmla="*/ 591266 w 607639"/>
                <a:gd name="connsiteY1" fmla="*/ 391850 h 451125"/>
                <a:gd name="connsiteX2" fmla="*/ 607639 w 607639"/>
                <a:gd name="connsiteY2" fmla="*/ 408208 h 451125"/>
                <a:gd name="connsiteX3" fmla="*/ 564684 w 607639"/>
                <a:gd name="connsiteY3" fmla="*/ 451125 h 451125"/>
                <a:gd name="connsiteX4" fmla="*/ 42955 w 607639"/>
                <a:gd name="connsiteY4" fmla="*/ 451125 h 451125"/>
                <a:gd name="connsiteX5" fmla="*/ 0 w 607639"/>
                <a:gd name="connsiteY5" fmla="*/ 408208 h 451125"/>
                <a:gd name="connsiteX6" fmla="*/ 16373 w 607639"/>
                <a:gd name="connsiteY6" fmla="*/ 391850 h 451125"/>
                <a:gd name="connsiteX7" fmla="*/ 243452 w 607639"/>
                <a:gd name="connsiteY7" fmla="*/ 119577 h 451125"/>
                <a:gd name="connsiteX8" fmla="*/ 349014 w 607639"/>
                <a:gd name="connsiteY8" fmla="*/ 156328 h 451125"/>
                <a:gd name="connsiteX9" fmla="*/ 352867 w 607639"/>
                <a:gd name="connsiteY9" fmla="*/ 161234 h 451125"/>
                <a:gd name="connsiteX10" fmla="*/ 350074 w 607639"/>
                <a:gd name="connsiteY10" fmla="*/ 166911 h 451125"/>
                <a:gd name="connsiteX11" fmla="*/ 327054 w 607639"/>
                <a:gd name="connsiteY11" fmla="*/ 180765 h 451125"/>
                <a:gd name="connsiteX12" fmla="*/ 370300 w 607639"/>
                <a:gd name="connsiteY12" fmla="*/ 223866 h 451125"/>
                <a:gd name="connsiteX13" fmla="*/ 370300 w 607639"/>
                <a:gd name="connsiteY13" fmla="*/ 232236 h 451125"/>
                <a:gd name="connsiteX14" fmla="*/ 348725 w 607639"/>
                <a:gd name="connsiteY14" fmla="*/ 253786 h 451125"/>
                <a:gd name="connsiteX15" fmla="*/ 344487 w 607639"/>
                <a:gd name="connsiteY15" fmla="*/ 255518 h 451125"/>
                <a:gd name="connsiteX16" fmla="*/ 340346 w 607639"/>
                <a:gd name="connsiteY16" fmla="*/ 253786 h 451125"/>
                <a:gd name="connsiteX17" fmla="*/ 297196 w 607639"/>
                <a:gd name="connsiteY17" fmla="*/ 210685 h 451125"/>
                <a:gd name="connsiteX18" fmla="*/ 283327 w 607639"/>
                <a:gd name="connsiteY18" fmla="*/ 233583 h 451125"/>
                <a:gd name="connsiteX19" fmla="*/ 277644 w 607639"/>
                <a:gd name="connsiteY19" fmla="*/ 236373 h 451125"/>
                <a:gd name="connsiteX20" fmla="*/ 272636 w 607639"/>
                <a:gd name="connsiteY20" fmla="*/ 232428 h 451125"/>
                <a:gd name="connsiteX21" fmla="*/ 235939 w 607639"/>
                <a:gd name="connsiteY21" fmla="*/ 127081 h 451125"/>
                <a:gd name="connsiteX22" fmla="*/ 237384 w 607639"/>
                <a:gd name="connsiteY22" fmla="*/ 121020 h 451125"/>
                <a:gd name="connsiteX23" fmla="*/ 243452 w 607639"/>
                <a:gd name="connsiteY23" fmla="*/ 119577 h 451125"/>
                <a:gd name="connsiteX24" fmla="*/ 93794 w 607639"/>
                <a:gd name="connsiteY24" fmla="*/ 41738 h 451125"/>
                <a:gd name="connsiteX25" fmla="*/ 90423 w 607639"/>
                <a:gd name="connsiteY25" fmla="*/ 45103 h 451125"/>
                <a:gd name="connsiteX26" fmla="*/ 90423 w 607639"/>
                <a:gd name="connsiteY26" fmla="*/ 329766 h 451125"/>
                <a:gd name="connsiteX27" fmla="*/ 93794 w 607639"/>
                <a:gd name="connsiteY27" fmla="*/ 333035 h 451125"/>
                <a:gd name="connsiteX28" fmla="*/ 513942 w 607639"/>
                <a:gd name="connsiteY28" fmla="*/ 333035 h 451125"/>
                <a:gd name="connsiteX29" fmla="*/ 517217 w 607639"/>
                <a:gd name="connsiteY29" fmla="*/ 329766 h 451125"/>
                <a:gd name="connsiteX30" fmla="*/ 517217 w 607639"/>
                <a:gd name="connsiteY30" fmla="*/ 45103 h 451125"/>
                <a:gd name="connsiteX31" fmla="*/ 513942 w 607639"/>
                <a:gd name="connsiteY31" fmla="*/ 41738 h 451125"/>
                <a:gd name="connsiteX32" fmla="*/ 93794 w 607639"/>
                <a:gd name="connsiteY32" fmla="*/ 0 h 451125"/>
                <a:gd name="connsiteX33" fmla="*/ 513942 w 607639"/>
                <a:gd name="connsiteY33" fmla="*/ 0 h 451125"/>
                <a:gd name="connsiteX34" fmla="*/ 559020 w 607639"/>
                <a:gd name="connsiteY34" fmla="*/ 45103 h 451125"/>
                <a:gd name="connsiteX35" fmla="*/ 559020 w 607639"/>
                <a:gd name="connsiteY35" fmla="*/ 329766 h 451125"/>
                <a:gd name="connsiteX36" fmla="*/ 513942 w 607639"/>
                <a:gd name="connsiteY36" fmla="*/ 374773 h 451125"/>
                <a:gd name="connsiteX37" fmla="*/ 93794 w 607639"/>
                <a:gd name="connsiteY37" fmla="*/ 374773 h 451125"/>
                <a:gd name="connsiteX38" fmla="*/ 48620 w 607639"/>
                <a:gd name="connsiteY38" fmla="*/ 329766 h 451125"/>
                <a:gd name="connsiteX39" fmla="*/ 48620 w 607639"/>
                <a:gd name="connsiteY39" fmla="*/ 45103 h 451125"/>
                <a:gd name="connsiteX40" fmla="*/ 93794 w 607639"/>
                <a:gd name="connsiteY40" fmla="*/ 0 h 45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7639" h="451125">
                  <a:moveTo>
                    <a:pt x="16373" y="391850"/>
                  </a:moveTo>
                  <a:lnTo>
                    <a:pt x="591266" y="391850"/>
                  </a:lnTo>
                  <a:cubicBezTo>
                    <a:pt x="600319" y="391850"/>
                    <a:pt x="607639" y="399163"/>
                    <a:pt x="607639" y="408208"/>
                  </a:cubicBezTo>
                  <a:cubicBezTo>
                    <a:pt x="607639" y="431880"/>
                    <a:pt x="588377" y="451125"/>
                    <a:pt x="564684" y="451125"/>
                  </a:cubicBezTo>
                  <a:lnTo>
                    <a:pt x="42955" y="451125"/>
                  </a:lnTo>
                  <a:cubicBezTo>
                    <a:pt x="19262" y="451125"/>
                    <a:pt x="0" y="431880"/>
                    <a:pt x="0" y="408208"/>
                  </a:cubicBezTo>
                  <a:cubicBezTo>
                    <a:pt x="0" y="399163"/>
                    <a:pt x="7320" y="391850"/>
                    <a:pt x="16373" y="391850"/>
                  </a:cubicBezTo>
                  <a:close/>
                  <a:moveTo>
                    <a:pt x="243452" y="119577"/>
                  </a:moveTo>
                  <a:lnTo>
                    <a:pt x="349014" y="156328"/>
                  </a:lnTo>
                  <a:cubicBezTo>
                    <a:pt x="351133" y="157001"/>
                    <a:pt x="352674" y="158925"/>
                    <a:pt x="352867" y="161234"/>
                  </a:cubicBezTo>
                  <a:cubicBezTo>
                    <a:pt x="353156" y="163543"/>
                    <a:pt x="352000" y="165660"/>
                    <a:pt x="350074" y="166911"/>
                  </a:cubicBezTo>
                  <a:lnTo>
                    <a:pt x="327054" y="180765"/>
                  </a:lnTo>
                  <a:lnTo>
                    <a:pt x="370300" y="223866"/>
                  </a:lnTo>
                  <a:cubicBezTo>
                    <a:pt x="372515" y="226175"/>
                    <a:pt x="372515" y="229927"/>
                    <a:pt x="370300" y="232236"/>
                  </a:cubicBezTo>
                  <a:lnTo>
                    <a:pt x="348725" y="253786"/>
                  </a:lnTo>
                  <a:cubicBezTo>
                    <a:pt x="347569" y="254845"/>
                    <a:pt x="346125" y="255518"/>
                    <a:pt x="344487" y="255518"/>
                  </a:cubicBezTo>
                  <a:cubicBezTo>
                    <a:pt x="342946" y="255518"/>
                    <a:pt x="341502" y="254845"/>
                    <a:pt x="340346" y="253786"/>
                  </a:cubicBezTo>
                  <a:lnTo>
                    <a:pt x="297196" y="210685"/>
                  </a:lnTo>
                  <a:lnTo>
                    <a:pt x="283327" y="233583"/>
                  </a:lnTo>
                  <a:cubicBezTo>
                    <a:pt x="282075" y="235507"/>
                    <a:pt x="279859" y="236661"/>
                    <a:pt x="277644" y="236373"/>
                  </a:cubicBezTo>
                  <a:cubicBezTo>
                    <a:pt x="275333" y="236180"/>
                    <a:pt x="273406" y="234641"/>
                    <a:pt x="272636" y="232428"/>
                  </a:cubicBezTo>
                  <a:lnTo>
                    <a:pt x="235939" y="127081"/>
                  </a:lnTo>
                  <a:cubicBezTo>
                    <a:pt x="235265" y="124964"/>
                    <a:pt x="235747" y="122559"/>
                    <a:pt x="237384" y="121020"/>
                  </a:cubicBezTo>
                  <a:cubicBezTo>
                    <a:pt x="238925" y="119384"/>
                    <a:pt x="241333" y="118903"/>
                    <a:pt x="243452" y="119577"/>
                  </a:cubicBezTo>
                  <a:close/>
                  <a:moveTo>
                    <a:pt x="93794" y="41738"/>
                  </a:moveTo>
                  <a:cubicBezTo>
                    <a:pt x="91964" y="41738"/>
                    <a:pt x="90423" y="43276"/>
                    <a:pt x="90423" y="45103"/>
                  </a:cubicBezTo>
                  <a:lnTo>
                    <a:pt x="90423" y="329766"/>
                  </a:lnTo>
                  <a:cubicBezTo>
                    <a:pt x="90423" y="331593"/>
                    <a:pt x="91964" y="333035"/>
                    <a:pt x="93794" y="333035"/>
                  </a:cubicBezTo>
                  <a:lnTo>
                    <a:pt x="513942" y="333035"/>
                  </a:lnTo>
                  <a:cubicBezTo>
                    <a:pt x="515676" y="333035"/>
                    <a:pt x="517217" y="331593"/>
                    <a:pt x="517217" y="329766"/>
                  </a:cubicBezTo>
                  <a:lnTo>
                    <a:pt x="517217" y="45103"/>
                  </a:lnTo>
                  <a:cubicBezTo>
                    <a:pt x="517217" y="43276"/>
                    <a:pt x="515676" y="41738"/>
                    <a:pt x="513942" y="41738"/>
                  </a:cubicBezTo>
                  <a:close/>
                  <a:moveTo>
                    <a:pt x="93794" y="0"/>
                  </a:moveTo>
                  <a:lnTo>
                    <a:pt x="513942" y="0"/>
                  </a:lnTo>
                  <a:cubicBezTo>
                    <a:pt x="538793" y="0"/>
                    <a:pt x="559020" y="20196"/>
                    <a:pt x="559020" y="45103"/>
                  </a:cubicBezTo>
                  <a:lnTo>
                    <a:pt x="559020" y="329766"/>
                  </a:lnTo>
                  <a:cubicBezTo>
                    <a:pt x="559020" y="354577"/>
                    <a:pt x="538793" y="374773"/>
                    <a:pt x="513942" y="374773"/>
                  </a:cubicBezTo>
                  <a:lnTo>
                    <a:pt x="93794" y="374773"/>
                  </a:lnTo>
                  <a:cubicBezTo>
                    <a:pt x="68847" y="374773"/>
                    <a:pt x="48620" y="354577"/>
                    <a:pt x="48620" y="329766"/>
                  </a:cubicBezTo>
                  <a:lnTo>
                    <a:pt x="48620" y="45103"/>
                  </a:lnTo>
                  <a:cubicBezTo>
                    <a:pt x="48620" y="20196"/>
                    <a:pt x="68847" y="0"/>
                    <a:pt x="93794" y="0"/>
                  </a:cubicBezTo>
                  <a:close/>
                </a:path>
              </a:pathLst>
            </a:custGeom>
            <a:solidFill>
              <a:srgbClr val="0B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53E976B8-5BB6-41AC-83FA-B21AD7360776}"/>
              </a:ext>
            </a:extLst>
          </p:cNvPr>
          <p:cNvGrpSpPr/>
          <p:nvPr/>
        </p:nvGrpSpPr>
        <p:grpSpPr>
          <a:xfrm>
            <a:off x="5736977" y="1514513"/>
            <a:ext cx="5734705" cy="4569045"/>
            <a:chOff x="0" y="0"/>
            <a:chExt cx="3424518" cy="2728409"/>
          </a:xfrm>
        </p:grpSpPr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91B46F4C-A819-4C74-B3ED-C657C25D5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835" y="0"/>
              <a:ext cx="2606040" cy="2674620"/>
            </a:xfrm>
            <a:prstGeom prst="rect">
              <a:avLst/>
            </a:prstGeom>
          </p:spPr>
        </p:pic>
        <p:sp>
          <p:nvSpPr>
            <p:cNvPr id="44" name="文本框 7">
              <a:extLst>
                <a:ext uri="{FF2B5EF4-FFF2-40B4-BE49-F238E27FC236}">
                  <a16:creationId xmlns:a16="http://schemas.microsoft.com/office/drawing/2014/main" id="{3811C75B-D40A-4864-A9EA-89EA4C638732}"/>
                </a:ext>
              </a:extLst>
            </p:cNvPr>
            <p:cNvSpPr txBox="1"/>
            <p:nvPr/>
          </p:nvSpPr>
          <p:spPr>
            <a:xfrm>
              <a:off x="833718" y="277906"/>
              <a:ext cx="1524000" cy="475130"/>
            </a:xfrm>
            <a:prstGeom prst="rect">
              <a:avLst/>
            </a:prstGeom>
            <a:solidFill>
              <a:srgbClr val="157DB7"/>
            </a:solidFill>
          </p:spPr>
          <p:txBody>
            <a:bodyPr wrap="square" rtlCol="0">
              <a:noAutofit/>
            </a:bodyPr>
            <a:lstStyle/>
            <a:p>
              <a:pPr indent="127000" algn="ctr">
                <a:lnSpc>
                  <a:spcPct val="150000"/>
                </a:lnSpc>
                <a:spcAft>
                  <a:spcPts val="0"/>
                </a:spcAft>
              </a:pPr>
              <a:r>
                <a:rPr lang="zh-CN" b="1" kern="1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宋体" panose="02010600030101010101" pitchFamily="2" charset="-122"/>
                </a:rPr>
                <a:t>人工智能</a:t>
              </a:r>
              <a:endParaRPr lang="zh-CN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45" name="文本框 10">
              <a:extLst>
                <a:ext uri="{FF2B5EF4-FFF2-40B4-BE49-F238E27FC236}">
                  <a16:creationId xmlns:a16="http://schemas.microsoft.com/office/drawing/2014/main" id="{18AD8FA2-6D4C-470E-ACF4-1257C84E9BDD}"/>
                </a:ext>
              </a:extLst>
            </p:cNvPr>
            <p:cNvSpPr txBox="1"/>
            <p:nvPr/>
          </p:nvSpPr>
          <p:spPr>
            <a:xfrm>
              <a:off x="950259" y="1057836"/>
              <a:ext cx="1283970" cy="391309"/>
            </a:xfrm>
            <a:prstGeom prst="rect">
              <a:avLst/>
            </a:prstGeom>
            <a:solidFill>
              <a:srgbClr val="1AA8A7"/>
            </a:solidFill>
          </p:spPr>
          <p:txBody>
            <a:bodyPr wrap="square" rtlCol="0">
              <a:noAutofit/>
            </a:bodyPr>
            <a:lstStyle/>
            <a:p>
              <a:pPr indent="267970">
                <a:lnSpc>
                  <a:spcPct val="150000"/>
                </a:lnSpc>
                <a:spcAft>
                  <a:spcPts val="0"/>
                </a:spcAft>
              </a:pPr>
              <a:r>
                <a:rPr lang="zh-CN" b="1" kern="1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宋体" panose="02010600030101010101" pitchFamily="2" charset="-122"/>
                </a:rPr>
                <a:t>机器学习</a:t>
              </a:r>
              <a:endParaRPr lang="zh-CN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46" name="文本框 11">
              <a:extLst>
                <a:ext uri="{FF2B5EF4-FFF2-40B4-BE49-F238E27FC236}">
                  <a16:creationId xmlns:a16="http://schemas.microsoft.com/office/drawing/2014/main" id="{4817E9E9-9324-4354-A7C9-1AC89C67D1DD}"/>
                </a:ext>
              </a:extLst>
            </p:cNvPr>
            <p:cNvSpPr txBox="1"/>
            <p:nvPr/>
          </p:nvSpPr>
          <p:spPr>
            <a:xfrm>
              <a:off x="1120588" y="1783977"/>
              <a:ext cx="956945" cy="591670"/>
            </a:xfrm>
            <a:prstGeom prst="rect">
              <a:avLst/>
            </a:prstGeom>
            <a:solidFill>
              <a:srgbClr val="C9A02B"/>
            </a:solidFill>
          </p:spPr>
          <p:txBody>
            <a:bodyPr wrap="square" rtlCol="0">
              <a:noAutofit/>
            </a:bodyPr>
            <a:lstStyle/>
            <a:p>
              <a:pPr indent="127000" algn="ctr">
                <a:lnSpc>
                  <a:spcPct val="150000"/>
                </a:lnSpc>
                <a:spcAft>
                  <a:spcPts val="0"/>
                </a:spcAft>
              </a:pPr>
              <a:r>
                <a:rPr lang="zh-CN" b="1" kern="1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宋体" panose="02010600030101010101" pitchFamily="2" charset="-122"/>
                </a:rPr>
                <a:t>深度学习</a:t>
              </a:r>
              <a:endParaRPr lang="zh-CN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B68992EB-8A5F-4F87-9D65-029AD671D649}"/>
                </a:ext>
              </a:extLst>
            </p:cNvPr>
            <p:cNvSpPr/>
            <p:nvPr/>
          </p:nvSpPr>
          <p:spPr>
            <a:xfrm>
              <a:off x="1990165" y="869577"/>
              <a:ext cx="1434353" cy="711835"/>
            </a:xfrm>
            <a:prstGeom prst="roundRect">
              <a:avLst/>
            </a:prstGeom>
            <a:solidFill>
              <a:srgbClr val="1AA8A7"/>
            </a:solidFill>
            <a:ln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>
                <a:spcAft>
                  <a:spcPts val="0"/>
                </a:spcAft>
              </a:pPr>
              <a:r>
                <a:rPr lang="zh-CN" b="1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系统可以自动学习并从经验中改进</a:t>
              </a:r>
              <a:endParaRPr lang="zh-CN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EBC583B4-5181-402C-B6D1-C8AD72EC3A29}"/>
                </a:ext>
              </a:extLst>
            </p:cNvPr>
            <p:cNvSpPr/>
            <p:nvPr/>
          </p:nvSpPr>
          <p:spPr>
            <a:xfrm>
              <a:off x="44824" y="2124636"/>
              <a:ext cx="1228165" cy="603773"/>
            </a:xfrm>
            <a:prstGeom prst="roundRect">
              <a:avLst/>
            </a:prstGeom>
            <a:solidFill>
              <a:srgbClr val="C9A02B"/>
            </a:solidFill>
            <a:ln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b="1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使用深度神经网络的机器学习</a:t>
              </a:r>
              <a:endParaRPr lang="zh-CN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67E5D577-F06D-4660-B61B-8D0B63371A35}"/>
                </a:ext>
              </a:extLst>
            </p:cNvPr>
            <p:cNvSpPr/>
            <p:nvPr/>
          </p:nvSpPr>
          <p:spPr>
            <a:xfrm>
              <a:off x="0" y="170330"/>
              <a:ext cx="1228165" cy="555812"/>
            </a:xfrm>
            <a:prstGeom prst="roundRect">
              <a:avLst/>
            </a:prstGeom>
            <a:solidFill>
              <a:srgbClr val="157DB7"/>
            </a:solidFill>
            <a:ln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b="1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机器模仿人类智能行为的能力</a:t>
              </a:r>
              <a:endParaRPr lang="zh-CN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55" name="矩形 54">
            <a:extLst>
              <a:ext uri="{FF2B5EF4-FFF2-40B4-BE49-F238E27FC236}">
                <a16:creationId xmlns:a16="http://schemas.microsoft.com/office/drawing/2014/main" id="{F9E1FC4D-FB48-487C-832E-9AB8AE58011D}"/>
              </a:ext>
            </a:extLst>
          </p:cNvPr>
          <p:cNvSpPr/>
          <p:nvPr/>
        </p:nvSpPr>
        <p:spPr>
          <a:xfrm>
            <a:off x="433250" y="2440585"/>
            <a:ext cx="5025157" cy="1884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思源黑体 CN Regular" panose="020B0500000000000000"/>
                <a:cs typeface="Times New Roman" panose="02020603050405020304" pitchFamily="18" charset="0"/>
              </a:rPr>
              <a:t>深度学习是机器学习的一种特殊形式，深度学习与机器学习和人工智能的关系，机器学习是人工智能的一个子领域，而深度学习是机器学习的一个子领域。</a:t>
            </a:r>
            <a:endParaRPr lang="zh-CN" altLang="en-US" sz="2000" dirty="0">
              <a:latin typeface="Times New Roman" panose="02020603050405020304" pitchFamily="18" charset="0"/>
              <a:ea typeface="思源黑体 CN Regular" panose="020B0500000000000000"/>
              <a:cs typeface="Times New Roman" panose="02020603050405020304" pitchFamily="18" charset="0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1D339ED4-9198-4167-A592-1B2CE8B71885}"/>
              </a:ext>
            </a:extLst>
          </p:cNvPr>
          <p:cNvGrpSpPr/>
          <p:nvPr/>
        </p:nvGrpSpPr>
        <p:grpSpPr>
          <a:xfrm>
            <a:off x="448778" y="1213858"/>
            <a:ext cx="3155797" cy="588606"/>
            <a:chOff x="912010" y="1434317"/>
            <a:chExt cx="2549611" cy="588606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4ECF956F-5D05-4A67-8224-1F2A206C51D7}"/>
                </a:ext>
              </a:extLst>
            </p:cNvPr>
            <p:cNvGrpSpPr/>
            <p:nvPr/>
          </p:nvGrpSpPr>
          <p:grpSpPr>
            <a:xfrm>
              <a:off x="912010" y="1434317"/>
              <a:ext cx="2549611" cy="588606"/>
              <a:chOff x="589176" y="1891735"/>
              <a:chExt cx="2549611" cy="58860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53E379B6-95A0-45E0-AF6A-012F48C801E3}"/>
                  </a:ext>
                </a:extLst>
              </p:cNvPr>
              <p:cNvGrpSpPr/>
              <p:nvPr/>
            </p:nvGrpSpPr>
            <p:grpSpPr>
              <a:xfrm>
                <a:off x="589176" y="2106775"/>
                <a:ext cx="2549611" cy="373566"/>
                <a:chOff x="811353" y="1796077"/>
                <a:chExt cx="2432971" cy="644757"/>
              </a:xfrm>
            </p:grpSpPr>
            <p:cxnSp>
              <p:nvCxnSpPr>
                <p:cNvPr id="61" name="直接连接符 60">
                  <a:extLst>
                    <a:ext uri="{FF2B5EF4-FFF2-40B4-BE49-F238E27FC236}">
                      <a16:creationId xmlns:a16="http://schemas.microsoft.com/office/drawing/2014/main" id="{8F640FA0-24EC-4F77-B427-648534D351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796077"/>
                  <a:ext cx="0" cy="641269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EAF66EF0-2024-4F15-BC2B-A0CD634C52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2440833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>
                  <a:extLst>
                    <a:ext uri="{FF2B5EF4-FFF2-40B4-BE49-F238E27FC236}">
                      <a16:creationId xmlns:a16="http://schemas.microsoft.com/office/drawing/2014/main" id="{4D822488-246E-44F3-964C-F9E81C7191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44324" y="1796077"/>
                  <a:ext cx="0" cy="644757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连接符 63">
                  <a:extLst>
                    <a:ext uri="{FF2B5EF4-FFF2-40B4-BE49-F238E27FC236}">
                      <a16:creationId xmlns:a16="http://schemas.microsoft.com/office/drawing/2014/main" id="{2C2BF234-B724-473F-9742-82F71989A5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822372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矩形: 圆顶角 59">
                <a:extLst>
                  <a:ext uri="{FF2B5EF4-FFF2-40B4-BE49-F238E27FC236}">
                    <a16:creationId xmlns:a16="http://schemas.microsoft.com/office/drawing/2014/main" id="{F53BA61A-1AFE-4E8B-94F2-B261D38C7462}"/>
                  </a:ext>
                </a:extLst>
              </p:cNvPr>
              <p:cNvSpPr/>
              <p:nvPr/>
            </p:nvSpPr>
            <p:spPr>
              <a:xfrm>
                <a:off x="630810" y="1891735"/>
                <a:ext cx="2468161" cy="512681"/>
              </a:xfrm>
              <a:prstGeom prst="round2SameRect">
                <a:avLst/>
              </a:prstGeom>
              <a:solidFill>
                <a:srgbClr val="3263B1"/>
              </a:solidFill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00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FD71BCC9-8010-4F5F-9CA4-FCD79E096171}"/>
                </a:ext>
              </a:extLst>
            </p:cNvPr>
            <p:cNvSpPr/>
            <p:nvPr/>
          </p:nvSpPr>
          <p:spPr>
            <a:xfrm>
              <a:off x="984462" y="1464437"/>
              <a:ext cx="24373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深度学习与机器学习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146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65FD34C-2B7C-4CFE-A012-CAF59E18B9A1}"/>
              </a:ext>
            </a:extLst>
          </p:cNvPr>
          <p:cNvGrpSpPr/>
          <p:nvPr/>
        </p:nvGrpSpPr>
        <p:grpSpPr>
          <a:xfrm>
            <a:off x="723553" y="308620"/>
            <a:ext cx="3716053" cy="584901"/>
            <a:chOff x="698153" y="503365"/>
            <a:chExt cx="3716053" cy="584901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03740B4A-28A0-487D-882F-E631A96FCD09}"/>
                </a:ext>
              </a:extLst>
            </p:cNvPr>
            <p:cNvSpPr/>
            <p:nvPr/>
          </p:nvSpPr>
          <p:spPr>
            <a:xfrm>
              <a:off x="698153" y="503539"/>
              <a:ext cx="3716053" cy="584727"/>
            </a:xfrm>
            <a:prstGeom prst="roundRect">
              <a:avLst>
                <a:gd name="adj" fmla="val 50000"/>
              </a:avLst>
            </a:prstGeom>
            <a:solidFill>
              <a:srgbClr val="23B3D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" name="Freeform 15">
              <a:extLst>
                <a:ext uri="{FF2B5EF4-FFF2-40B4-BE49-F238E27FC236}">
                  <a16:creationId xmlns:a16="http://schemas.microsoft.com/office/drawing/2014/main" id="{50BF36C3-828C-4B6E-AD82-4D04DF22A0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7045" y="651459"/>
              <a:ext cx="279141" cy="285788"/>
            </a:xfrm>
            <a:custGeom>
              <a:avLst/>
              <a:gdLst>
                <a:gd name="T0" fmla="*/ 224 w 411"/>
                <a:gd name="T1" fmla="*/ 346 h 411"/>
                <a:gd name="T2" fmla="*/ 193 w 411"/>
                <a:gd name="T3" fmla="*/ 320 h 411"/>
                <a:gd name="T4" fmla="*/ 272 w 411"/>
                <a:gd name="T5" fmla="*/ 227 h 411"/>
                <a:gd name="T6" fmla="*/ 67 w 411"/>
                <a:gd name="T7" fmla="*/ 227 h 411"/>
                <a:gd name="T8" fmla="*/ 67 w 411"/>
                <a:gd name="T9" fmla="*/ 183 h 411"/>
                <a:gd name="T10" fmla="*/ 272 w 411"/>
                <a:gd name="T11" fmla="*/ 183 h 411"/>
                <a:gd name="T12" fmla="*/ 193 w 411"/>
                <a:gd name="T13" fmla="*/ 91 h 411"/>
                <a:gd name="T14" fmla="*/ 224 w 411"/>
                <a:gd name="T15" fmla="*/ 64 h 411"/>
                <a:gd name="T16" fmla="*/ 345 w 411"/>
                <a:gd name="T17" fmla="*/ 205 h 411"/>
                <a:gd name="T18" fmla="*/ 224 w 411"/>
                <a:gd name="T19" fmla="*/ 346 h 411"/>
                <a:gd name="T20" fmla="*/ 206 w 411"/>
                <a:gd name="T21" fmla="*/ 0 h 411"/>
                <a:gd name="T22" fmla="*/ 411 w 411"/>
                <a:gd name="T23" fmla="*/ 205 h 411"/>
                <a:gd name="T24" fmla="*/ 206 w 411"/>
                <a:gd name="T25" fmla="*/ 411 h 411"/>
                <a:gd name="T26" fmla="*/ 0 w 411"/>
                <a:gd name="T27" fmla="*/ 205 h 411"/>
                <a:gd name="T28" fmla="*/ 206 w 411"/>
                <a:gd name="T29" fmla="*/ 0 h 411"/>
                <a:gd name="T30" fmla="*/ 206 w 411"/>
                <a:gd name="T31" fmla="*/ 26 h 411"/>
                <a:gd name="T32" fmla="*/ 385 w 411"/>
                <a:gd name="T33" fmla="*/ 205 h 411"/>
                <a:gd name="T34" fmla="*/ 206 w 411"/>
                <a:gd name="T35" fmla="*/ 385 h 411"/>
                <a:gd name="T36" fmla="*/ 27 w 411"/>
                <a:gd name="T37" fmla="*/ 205 h 411"/>
                <a:gd name="T38" fmla="*/ 206 w 411"/>
                <a:gd name="T39" fmla="*/ 2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1" h="411">
                  <a:moveTo>
                    <a:pt x="224" y="346"/>
                  </a:moveTo>
                  <a:lnTo>
                    <a:pt x="193" y="320"/>
                  </a:lnTo>
                  <a:lnTo>
                    <a:pt x="272" y="227"/>
                  </a:lnTo>
                  <a:lnTo>
                    <a:pt x="67" y="227"/>
                  </a:lnTo>
                  <a:lnTo>
                    <a:pt x="67" y="183"/>
                  </a:lnTo>
                  <a:lnTo>
                    <a:pt x="272" y="183"/>
                  </a:lnTo>
                  <a:lnTo>
                    <a:pt x="193" y="91"/>
                  </a:lnTo>
                  <a:lnTo>
                    <a:pt x="224" y="64"/>
                  </a:lnTo>
                  <a:lnTo>
                    <a:pt x="345" y="205"/>
                  </a:lnTo>
                  <a:lnTo>
                    <a:pt x="224" y="346"/>
                  </a:lnTo>
                  <a:close/>
                  <a:moveTo>
                    <a:pt x="206" y="0"/>
                  </a:moveTo>
                  <a:cubicBezTo>
                    <a:pt x="319" y="0"/>
                    <a:pt x="411" y="92"/>
                    <a:pt x="411" y="205"/>
                  </a:cubicBezTo>
                  <a:cubicBezTo>
                    <a:pt x="411" y="319"/>
                    <a:pt x="319" y="411"/>
                    <a:pt x="206" y="411"/>
                  </a:cubicBezTo>
                  <a:cubicBezTo>
                    <a:pt x="92" y="411"/>
                    <a:pt x="0" y="319"/>
                    <a:pt x="0" y="205"/>
                  </a:cubicBezTo>
                  <a:cubicBezTo>
                    <a:pt x="0" y="92"/>
                    <a:pt x="92" y="0"/>
                    <a:pt x="206" y="0"/>
                  </a:cubicBezTo>
                  <a:close/>
                  <a:moveTo>
                    <a:pt x="206" y="26"/>
                  </a:moveTo>
                  <a:cubicBezTo>
                    <a:pt x="305" y="26"/>
                    <a:pt x="385" y="106"/>
                    <a:pt x="385" y="205"/>
                  </a:cubicBezTo>
                  <a:cubicBezTo>
                    <a:pt x="385" y="304"/>
                    <a:pt x="305" y="385"/>
                    <a:pt x="206" y="385"/>
                  </a:cubicBezTo>
                  <a:cubicBezTo>
                    <a:pt x="107" y="385"/>
                    <a:pt x="27" y="304"/>
                    <a:pt x="27" y="205"/>
                  </a:cubicBezTo>
                  <a:cubicBezTo>
                    <a:pt x="27" y="106"/>
                    <a:pt x="107" y="26"/>
                    <a:pt x="206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5" name="TextBox 108">
              <a:extLst>
                <a:ext uri="{FF2B5EF4-FFF2-40B4-BE49-F238E27FC236}">
                  <a16:creationId xmlns:a16="http://schemas.microsoft.com/office/drawing/2014/main" id="{3BD8815D-A245-4CE9-BCD6-14E4691C90BA}"/>
                </a:ext>
              </a:extLst>
            </p:cNvPr>
            <p:cNvSpPr txBox="1"/>
            <p:nvPr/>
          </p:nvSpPr>
          <p:spPr>
            <a:xfrm>
              <a:off x="1358178" y="503365"/>
              <a:ext cx="2646782" cy="584727"/>
            </a:xfrm>
            <a:prstGeom prst="rect">
              <a:avLst/>
            </a:prstGeom>
            <a:noFill/>
          </p:spPr>
          <p:txBody>
            <a:bodyPr wrap="none" lIns="91392" tIns="45696" rIns="91392" bIns="45696" rtlCol="0" anchor="ctr">
              <a:spAutoFit/>
            </a:bodyPr>
            <a:lstStyle/>
            <a:p>
              <a:r>
                <a:rPr lang="zh-CN" altLang="en-US" sz="3200" b="1" dirty="0">
                  <a:solidFill>
                    <a:srgbClr val="F8F8F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深度学习简介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85F0634-406B-43D5-9302-1E971D034D05}"/>
              </a:ext>
            </a:extLst>
          </p:cNvPr>
          <p:cNvGrpSpPr/>
          <p:nvPr/>
        </p:nvGrpSpPr>
        <p:grpSpPr>
          <a:xfrm>
            <a:off x="449413" y="243093"/>
            <a:ext cx="704498" cy="716130"/>
            <a:chOff x="424013" y="437838"/>
            <a:chExt cx="704498" cy="716130"/>
          </a:xfrm>
        </p:grpSpPr>
        <p:sp>
          <p:nvSpPr>
            <p:cNvPr id="7" name="Oval 12">
              <a:extLst>
                <a:ext uri="{FF2B5EF4-FFF2-40B4-BE49-F238E27FC236}">
                  <a16:creationId xmlns:a16="http://schemas.microsoft.com/office/drawing/2014/main" id="{D7B72A6E-A790-4DBA-B8CE-D98C5CAC3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13" y="437838"/>
              <a:ext cx="704498" cy="716130"/>
            </a:xfrm>
            <a:prstGeom prst="ellipse">
              <a:avLst/>
            </a:prstGeom>
            <a:solidFill>
              <a:srgbClr val="0A2C70"/>
            </a:solidFill>
            <a:ln w="63500">
              <a:solidFill>
                <a:srgbClr val="F3F8FB"/>
              </a:solidFill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9" name="椭圆 11">
              <a:extLst>
                <a:ext uri="{FF2B5EF4-FFF2-40B4-BE49-F238E27FC236}">
                  <a16:creationId xmlns:a16="http://schemas.microsoft.com/office/drawing/2014/main" id="{3F708C02-88E6-471C-8BBC-E5FA4DB67345}"/>
                </a:ext>
              </a:extLst>
            </p:cNvPr>
            <p:cNvSpPr/>
            <p:nvPr/>
          </p:nvSpPr>
          <p:spPr>
            <a:xfrm>
              <a:off x="535308" y="624636"/>
              <a:ext cx="457200" cy="339435"/>
            </a:xfrm>
            <a:custGeom>
              <a:avLst/>
              <a:gdLst>
                <a:gd name="connsiteX0" fmla="*/ 16373 w 607639"/>
                <a:gd name="connsiteY0" fmla="*/ 391850 h 451125"/>
                <a:gd name="connsiteX1" fmla="*/ 591266 w 607639"/>
                <a:gd name="connsiteY1" fmla="*/ 391850 h 451125"/>
                <a:gd name="connsiteX2" fmla="*/ 607639 w 607639"/>
                <a:gd name="connsiteY2" fmla="*/ 408208 h 451125"/>
                <a:gd name="connsiteX3" fmla="*/ 564684 w 607639"/>
                <a:gd name="connsiteY3" fmla="*/ 451125 h 451125"/>
                <a:gd name="connsiteX4" fmla="*/ 42955 w 607639"/>
                <a:gd name="connsiteY4" fmla="*/ 451125 h 451125"/>
                <a:gd name="connsiteX5" fmla="*/ 0 w 607639"/>
                <a:gd name="connsiteY5" fmla="*/ 408208 h 451125"/>
                <a:gd name="connsiteX6" fmla="*/ 16373 w 607639"/>
                <a:gd name="connsiteY6" fmla="*/ 391850 h 451125"/>
                <a:gd name="connsiteX7" fmla="*/ 243452 w 607639"/>
                <a:gd name="connsiteY7" fmla="*/ 119577 h 451125"/>
                <a:gd name="connsiteX8" fmla="*/ 349014 w 607639"/>
                <a:gd name="connsiteY8" fmla="*/ 156328 h 451125"/>
                <a:gd name="connsiteX9" fmla="*/ 352867 w 607639"/>
                <a:gd name="connsiteY9" fmla="*/ 161234 h 451125"/>
                <a:gd name="connsiteX10" fmla="*/ 350074 w 607639"/>
                <a:gd name="connsiteY10" fmla="*/ 166911 h 451125"/>
                <a:gd name="connsiteX11" fmla="*/ 327054 w 607639"/>
                <a:gd name="connsiteY11" fmla="*/ 180765 h 451125"/>
                <a:gd name="connsiteX12" fmla="*/ 370300 w 607639"/>
                <a:gd name="connsiteY12" fmla="*/ 223866 h 451125"/>
                <a:gd name="connsiteX13" fmla="*/ 370300 w 607639"/>
                <a:gd name="connsiteY13" fmla="*/ 232236 h 451125"/>
                <a:gd name="connsiteX14" fmla="*/ 348725 w 607639"/>
                <a:gd name="connsiteY14" fmla="*/ 253786 h 451125"/>
                <a:gd name="connsiteX15" fmla="*/ 344487 w 607639"/>
                <a:gd name="connsiteY15" fmla="*/ 255518 h 451125"/>
                <a:gd name="connsiteX16" fmla="*/ 340346 w 607639"/>
                <a:gd name="connsiteY16" fmla="*/ 253786 h 451125"/>
                <a:gd name="connsiteX17" fmla="*/ 297196 w 607639"/>
                <a:gd name="connsiteY17" fmla="*/ 210685 h 451125"/>
                <a:gd name="connsiteX18" fmla="*/ 283327 w 607639"/>
                <a:gd name="connsiteY18" fmla="*/ 233583 h 451125"/>
                <a:gd name="connsiteX19" fmla="*/ 277644 w 607639"/>
                <a:gd name="connsiteY19" fmla="*/ 236373 h 451125"/>
                <a:gd name="connsiteX20" fmla="*/ 272636 w 607639"/>
                <a:gd name="connsiteY20" fmla="*/ 232428 h 451125"/>
                <a:gd name="connsiteX21" fmla="*/ 235939 w 607639"/>
                <a:gd name="connsiteY21" fmla="*/ 127081 h 451125"/>
                <a:gd name="connsiteX22" fmla="*/ 237384 w 607639"/>
                <a:gd name="connsiteY22" fmla="*/ 121020 h 451125"/>
                <a:gd name="connsiteX23" fmla="*/ 243452 w 607639"/>
                <a:gd name="connsiteY23" fmla="*/ 119577 h 451125"/>
                <a:gd name="connsiteX24" fmla="*/ 93794 w 607639"/>
                <a:gd name="connsiteY24" fmla="*/ 41738 h 451125"/>
                <a:gd name="connsiteX25" fmla="*/ 90423 w 607639"/>
                <a:gd name="connsiteY25" fmla="*/ 45103 h 451125"/>
                <a:gd name="connsiteX26" fmla="*/ 90423 w 607639"/>
                <a:gd name="connsiteY26" fmla="*/ 329766 h 451125"/>
                <a:gd name="connsiteX27" fmla="*/ 93794 w 607639"/>
                <a:gd name="connsiteY27" fmla="*/ 333035 h 451125"/>
                <a:gd name="connsiteX28" fmla="*/ 513942 w 607639"/>
                <a:gd name="connsiteY28" fmla="*/ 333035 h 451125"/>
                <a:gd name="connsiteX29" fmla="*/ 517217 w 607639"/>
                <a:gd name="connsiteY29" fmla="*/ 329766 h 451125"/>
                <a:gd name="connsiteX30" fmla="*/ 517217 w 607639"/>
                <a:gd name="connsiteY30" fmla="*/ 45103 h 451125"/>
                <a:gd name="connsiteX31" fmla="*/ 513942 w 607639"/>
                <a:gd name="connsiteY31" fmla="*/ 41738 h 451125"/>
                <a:gd name="connsiteX32" fmla="*/ 93794 w 607639"/>
                <a:gd name="connsiteY32" fmla="*/ 0 h 451125"/>
                <a:gd name="connsiteX33" fmla="*/ 513942 w 607639"/>
                <a:gd name="connsiteY33" fmla="*/ 0 h 451125"/>
                <a:gd name="connsiteX34" fmla="*/ 559020 w 607639"/>
                <a:gd name="connsiteY34" fmla="*/ 45103 h 451125"/>
                <a:gd name="connsiteX35" fmla="*/ 559020 w 607639"/>
                <a:gd name="connsiteY35" fmla="*/ 329766 h 451125"/>
                <a:gd name="connsiteX36" fmla="*/ 513942 w 607639"/>
                <a:gd name="connsiteY36" fmla="*/ 374773 h 451125"/>
                <a:gd name="connsiteX37" fmla="*/ 93794 w 607639"/>
                <a:gd name="connsiteY37" fmla="*/ 374773 h 451125"/>
                <a:gd name="connsiteX38" fmla="*/ 48620 w 607639"/>
                <a:gd name="connsiteY38" fmla="*/ 329766 h 451125"/>
                <a:gd name="connsiteX39" fmla="*/ 48620 w 607639"/>
                <a:gd name="connsiteY39" fmla="*/ 45103 h 451125"/>
                <a:gd name="connsiteX40" fmla="*/ 93794 w 607639"/>
                <a:gd name="connsiteY40" fmla="*/ 0 h 45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7639" h="451125">
                  <a:moveTo>
                    <a:pt x="16373" y="391850"/>
                  </a:moveTo>
                  <a:lnTo>
                    <a:pt x="591266" y="391850"/>
                  </a:lnTo>
                  <a:cubicBezTo>
                    <a:pt x="600319" y="391850"/>
                    <a:pt x="607639" y="399163"/>
                    <a:pt x="607639" y="408208"/>
                  </a:cubicBezTo>
                  <a:cubicBezTo>
                    <a:pt x="607639" y="431880"/>
                    <a:pt x="588377" y="451125"/>
                    <a:pt x="564684" y="451125"/>
                  </a:cubicBezTo>
                  <a:lnTo>
                    <a:pt x="42955" y="451125"/>
                  </a:lnTo>
                  <a:cubicBezTo>
                    <a:pt x="19262" y="451125"/>
                    <a:pt x="0" y="431880"/>
                    <a:pt x="0" y="408208"/>
                  </a:cubicBezTo>
                  <a:cubicBezTo>
                    <a:pt x="0" y="399163"/>
                    <a:pt x="7320" y="391850"/>
                    <a:pt x="16373" y="391850"/>
                  </a:cubicBezTo>
                  <a:close/>
                  <a:moveTo>
                    <a:pt x="243452" y="119577"/>
                  </a:moveTo>
                  <a:lnTo>
                    <a:pt x="349014" y="156328"/>
                  </a:lnTo>
                  <a:cubicBezTo>
                    <a:pt x="351133" y="157001"/>
                    <a:pt x="352674" y="158925"/>
                    <a:pt x="352867" y="161234"/>
                  </a:cubicBezTo>
                  <a:cubicBezTo>
                    <a:pt x="353156" y="163543"/>
                    <a:pt x="352000" y="165660"/>
                    <a:pt x="350074" y="166911"/>
                  </a:cubicBezTo>
                  <a:lnTo>
                    <a:pt x="327054" y="180765"/>
                  </a:lnTo>
                  <a:lnTo>
                    <a:pt x="370300" y="223866"/>
                  </a:lnTo>
                  <a:cubicBezTo>
                    <a:pt x="372515" y="226175"/>
                    <a:pt x="372515" y="229927"/>
                    <a:pt x="370300" y="232236"/>
                  </a:cubicBezTo>
                  <a:lnTo>
                    <a:pt x="348725" y="253786"/>
                  </a:lnTo>
                  <a:cubicBezTo>
                    <a:pt x="347569" y="254845"/>
                    <a:pt x="346125" y="255518"/>
                    <a:pt x="344487" y="255518"/>
                  </a:cubicBezTo>
                  <a:cubicBezTo>
                    <a:pt x="342946" y="255518"/>
                    <a:pt x="341502" y="254845"/>
                    <a:pt x="340346" y="253786"/>
                  </a:cubicBezTo>
                  <a:lnTo>
                    <a:pt x="297196" y="210685"/>
                  </a:lnTo>
                  <a:lnTo>
                    <a:pt x="283327" y="233583"/>
                  </a:lnTo>
                  <a:cubicBezTo>
                    <a:pt x="282075" y="235507"/>
                    <a:pt x="279859" y="236661"/>
                    <a:pt x="277644" y="236373"/>
                  </a:cubicBezTo>
                  <a:cubicBezTo>
                    <a:pt x="275333" y="236180"/>
                    <a:pt x="273406" y="234641"/>
                    <a:pt x="272636" y="232428"/>
                  </a:cubicBezTo>
                  <a:lnTo>
                    <a:pt x="235939" y="127081"/>
                  </a:lnTo>
                  <a:cubicBezTo>
                    <a:pt x="235265" y="124964"/>
                    <a:pt x="235747" y="122559"/>
                    <a:pt x="237384" y="121020"/>
                  </a:cubicBezTo>
                  <a:cubicBezTo>
                    <a:pt x="238925" y="119384"/>
                    <a:pt x="241333" y="118903"/>
                    <a:pt x="243452" y="119577"/>
                  </a:cubicBezTo>
                  <a:close/>
                  <a:moveTo>
                    <a:pt x="93794" y="41738"/>
                  </a:moveTo>
                  <a:cubicBezTo>
                    <a:pt x="91964" y="41738"/>
                    <a:pt x="90423" y="43276"/>
                    <a:pt x="90423" y="45103"/>
                  </a:cubicBezTo>
                  <a:lnTo>
                    <a:pt x="90423" y="329766"/>
                  </a:lnTo>
                  <a:cubicBezTo>
                    <a:pt x="90423" y="331593"/>
                    <a:pt x="91964" y="333035"/>
                    <a:pt x="93794" y="333035"/>
                  </a:cubicBezTo>
                  <a:lnTo>
                    <a:pt x="513942" y="333035"/>
                  </a:lnTo>
                  <a:cubicBezTo>
                    <a:pt x="515676" y="333035"/>
                    <a:pt x="517217" y="331593"/>
                    <a:pt x="517217" y="329766"/>
                  </a:cubicBezTo>
                  <a:lnTo>
                    <a:pt x="517217" y="45103"/>
                  </a:lnTo>
                  <a:cubicBezTo>
                    <a:pt x="517217" y="43276"/>
                    <a:pt x="515676" y="41738"/>
                    <a:pt x="513942" y="41738"/>
                  </a:cubicBezTo>
                  <a:close/>
                  <a:moveTo>
                    <a:pt x="93794" y="0"/>
                  </a:moveTo>
                  <a:lnTo>
                    <a:pt x="513942" y="0"/>
                  </a:lnTo>
                  <a:cubicBezTo>
                    <a:pt x="538793" y="0"/>
                    <a:pt x="559020" y="20196"/>
                    <a:pt x="559020" y="45103"/>
                  </a:cubicBezTo>
                  <a:lnTo>
                    <a:pt x="559020" y="329766"/>
                  </a:lnTo>
                  <a:cubicBezTo>
                    <a:pt x="559020" y="354577"/>
                    <a:pt x="538793" y="374773"/>
                    <a:pt x="513942" y="374773"/>
                  </a:cubicBezTo>
                  <a:lnTo>
                    <a:pt x="93794" y="374773"/>
                  </a:lnTo>
                  <a:cubicBezTo>
                    <a:pt x="68847" y="374773"/>
                    <a:pt x="48620" y="354577"/>
                    <a:pt x="48620" y="329766"/>
                  </a:cubicBezTo>
                  <a:lnTo>
                    <a:pt x="48620" y="45103"/>
                  </a:lnTo>
                  <a:cubicBezTo>
                    <a:pt x="48620" y="20196"/>
                    <a:pt x="68847" y="0"/>
                    <a:pt x="93794" y="0"/>
                  </a:cubicBezTo>
                  <a:close/>
                </a:path>
              </a:pathLst>
            </a:custGeom>
            <a:solidFill>
              <a:srgbClr val="0B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55" name="矩形 54">
            <a:extLst>
              <a:ext uri="{FF2B5EF4-FFF2-40B4-BE49-F238E27FC236}">
                <a16:creationId xmlns:a16="http://schemas.microsoft.com/office/drawing/2014/main" id="{F9E1FC4D-FB48-487C-832E-9AB8AE58011D}"/>
              </a:ext>
            </a:extLst>
          </p:cNvPr>
          <p:cNvSpPr/>
          <p:nvPr/>
        </p:nvSpPr>
        <p:spPr>
          <a:xfrm>
            <a:off x="448778" y="2002619"/>
            <a:ext cx="9671800" cy="9610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思源黑体 CN Regular" panose="020B0500000000000000"/>
                <a:cs typeface="Times New Roman" panose="02020603050405020304" pitchFamily="18" charset="0"/>
              </a:rPr>
              <a:t>相比传统的机器学习算法，深度学习做出了哪些改进呢？其实两者在理论结构上是一致的，即：模型假设、评价函数和优化算法，其根本差别在于假设的复杂度。</a:t>
            </a:r>
            <a:endParaRPr lang="zh-CN" altLang="en-US" sz="2000" dirty="0">
              <a:latin typeface="Times New Roman" panose="02020603050405020304" pitchFamily="18" charset="0"/>
              <a:ea typeface="思源黑体 CN Regular" panose="020B0500000000000000"/>
              <a:cs typeface="Times New Roman" panose="02020603050405020304" pitchFamily="18" charset="0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1D339ED4-9198-4167-A592-1B2CE8B71885}"/>
              </a:ext>
            </a:extLst>
          </p:cNvPr>
          <p:cNvGrpSpPr/>
          <p:nvPr/>
        </p:nvGrpSpPr>
        <p:grpSpPr>
          <a:xfrm>
            <a:off x="448778" y="1213858"/>
            <a:ext cx="3155797" cy="588606"/>
            <a:chOff x="912010" y="1434317"/>
            <a:chExt cx="2549611" cy="588606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4ECF956F-5D05-4A67-8224-1F2A206C51D7}"/>
                </a:ext>
              </a:extLst>
            </p:cNvPr>
            <p:cNvGrpSpPr/>
            <p:nvPr/>
          </p:nvGrpSpPr>
          <p:grpSpPr>
            <a:xfrm>
              <a:off x="912010" y="1434317"/>
              <a:ext cx="2549611" cy="588606"/>
              <a:chOff x="589176" y="1891735"/>
              <a:chExt cx="2549611" cy="58860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53E379B6-95A0-45E0-AF6A-012F48C801E3}"/>
                  </a:ext>
                </a:extLst>
              </p:cNvPr>
              <p:cNvGrpSpPr/>
              <p:nvPr/>
            </p:nvGrpSpPr>
            <p:grpSpPr>
              <a:xfrm>
                <a:off x="589176" y="2106775"/>
                <a:ext cx="2549611" cy="373566"/>
                <a:chOff x="811353" y="1796077"/>
                <a:chExt cx="2432971" cy="644757"/>
              </a:xfrm>
            </p:grpSpPr>
            <p:cxnSp>
              <p:nvCxnSpPr>
                <p:cNvPr id="61" name="直接连接符 60">
                  <a:extLst>
                    <a:ext uri="{FF2B5EF4-FFF2-40B4-BE49-F238E27FC236}">
                      <a16:creationId xmlns:a16="http://schemas.microsoft.com/office/drawing/2014/main" id="{8F640FA0-24EC-4F77-B427-648534D351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796077"/>
                  <a:ext cx="0" cy="641269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EAF66EF0-2024-4F15-BC2B-A0CD634C52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2440833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>
                  <a:extLst>
                    <a:ext uri="{FF2B5EF4-FFF2-40B4-BE49-F238E27FC236}">
                      <a16:creationId xmlns:a16="http://schemas.microsoft.com/office/drawing/2014/main" id="{4D822488-246E-44F3-964C-F9E81C7191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44324" y="1796077"/>
                  <a:ext cx="0" cy="644757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连接符 63">
                  <a:extLst>
                    <a:ext uri="{FF2B5EF4-FFF2-40B4-BE49-F238E27FC236}">
                      <a16:creationId xmlns:a16="http://schemas.microsoft.com/office/drawing/2014/main" id="{2C2BF234-B724-473F-9742-82F71989A5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822372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矩形: 圆顶角 59">
                <a:extLst>
                  <a:ext uri="{FF2B5EF4-FFF2-40B4-BE49-F238E27FC236}">
                    <a16:creationId xmlns:a16="http://schemas.microsoft.com/office/drawing/2014/main" id="{F53BA61A-1AFE-4E8B-94F2-B261D38C7462}"/>
                  </a:ext>
                </a:extLst>
              </p:cNvPr>
              <p:cNvSpPr/>
              <p:nvPr/>
            </p:nvSpPr>
            <p:spPr>
              <a:xfrm>
                <a:off x="630810" y="1891735"/>
                <a:ext cx="2468161" cy="512681"/>
              </a:xfrm>
              <a:prstGeom prst="round2SameRect">
                <a:avLst/>
              </a:prstGeom>
              <a:solidFill>
                <a:srgbClr val="3263B1"/>
              </a:solidFill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00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FD71BCC9-8010-4F5F-9CA4-FCD79E096171}"/>
                </a:ext>
              </a:extLst>
            </p:cNvPr>
            <p:cNvSpPr/>
            <p:nvPr/>
          </p:nvSpPr>
          <p:spPr>
            <a:xfrm>
              <a:off x="984462" y="1464437"/>
              <a:ext cx="24373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深度学习与机器学习</a:t>
              </a:r>
            </a:p>
          </p:txBody>
        </p:sp>
      </p:grpSp>
      <p:pic>
        <p:nvPicPr>
          <p:cNvPr id="1026" name="Picture 2" descr="https://ai-studio-static-online.cdn.bcebos.com/f7571e63a908401385013c15ecd15e92eff94d2d1e624805a1815b0385faa55b">
            <a:extLst>
              <a:ext uri="{FF2B5EF4-FFF2-40B4-BE49-F238E27FC236}">
                <a16:creationId xmlns:a16="http://schemas.microsoft.com/office/drawing/2014/main" id="{F0DED0EA-A2F2-4165-93D5-A87E12178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11" y="3163871"/>
            <a:ext cx="996315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92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65FD34C-2B7C-4CFE-A012-CAF59E18B9A1}"/>
              </a:ext>
            </a:extLst>
          </p:cNvPr>
          <p:cNvGrpSpPr/>
          <p:nvPr/>
        </p:nvGrpSpPr>
        <p:grpSpPr>
          <a:xfrm>
            <a:off x="723553" y="308620"/>
            <a:ext cx="3716053" cy="584901"/>
            <a:chOff x="698153" y="503365"/>
            <a:chExt cx="3716053" cy="584901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03740B4A-28A0-487D-882F-E631A96FCD09}"/>
                </a:ext>
              </a:extLst>
            </p:cNvPr>
            <p:cNvSpPr/>
            <p:nvPr/>
          </p:nvSpPr>
          <p:spPr>
            <a:xfrm>
              <a:off x="698153" y="503539"/>
              <a:ext cx="3716053" cy="584727"/>
            </a:xfrm>
            <a:prstGeom prst="roundRect">
              <a:avLst>
                <a:gd name="adj" fmla="val 50000"/>
              </a:avLst>
            </a:prstGeom>
            <a:solidFill>
              <a:srgbClr val="23B3D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" name="Freeform 15">
              <a:extLst>
                <a:ext uri="{FF2B5EF4-FFF2-40B4-BE49-F238E27FC236}">
                  <a16:creationId xmlns:a16="http://schemas.microsoft.com/office/drawing/2014/main" id="{50BF36C3-828C-4B6E-AD82-4D04DF22A0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7045" y="651459"/>
              <a:ext cx="279141" cy="285788"/>
            </a:xfrm>
            <a:custGeom>
              <a:avLst/>
              <a:gdLst>
                <a:gd name="T0" fmla="*/ 224 w 411"/>
                <a:gd name="T1" fmla="*/ 346 h 411"/>
                <a:gd name="T2" fmla="*/ 193 w 411"/>
                <a:gd name="T3" fmla="*/ 320 h 411"/>
                <a:gd name="T4" fmla="*/ 272 w 411"/>
                <a:gd name="T5" fmla="*/ 227 h 411"/>
                <a:gd name="T6" fmla="*/ 67 w 411"/>
                <a:gd name="T7" fmla="*/ 227 h 411"/>
                <a:gd name="T8" fmla="*/ 67 w 411"/>
                <a:gd name="T9" fmla="*/ 183 h 411"/>
                <a:gd name="T10" fmla="*/ 272 w 411"/>
                <a:gd name="T11" fmla="*/ 183 h 411"/>
                <a:gd name="T12" fmla="*/ 193 w 411"/>
                <a:gd name="T13" fmla="*/ 91 h 411"/>
                <a:gd name="T14" fmla="*/ 224 w 411"/>
                <a:gd name="T15" fmla="*/ 64 h 411"/>
                <a:gd name="T16" fmla="*/ 345 w 411"/>
                <a:gd name="T17" fmla="*/ 205 h 411"/>
                <a:gd name="T18" fmla="*/ 224 w 411"/>
                <a:gd name="T19" fmla="*/ 346 h 411"/>
                <a:gd name="T20" fmla="*/ 206 w 411"/>
                <a:gd name="T21" fmla="*/ 0 h 411"/>
                <a:gd name="T22" fmla="*/ 411 w 411"/>
                <a:gd name="T23" fmla="*/ 205 h 411"/>
                <a:gd name="T24" fmla="*/ 206 w 411"/>
                <a:gd name="T25" fmla="*/ 411 h 411"/>
                <a:gd name="T26" fmla="*/ 0 w 411"/>
                <a:gd name="T27" fmla="*/ 205 h 411"/>
                <a:gd name="T28" fmla="*/ 206 w 411"/>
                <a:gd name="T29" fmla="*/ 0 h 411"/>
                <a:gd name="T30" fmla="*/ 206 w 411"/>
                <a:gd name="T31" fmla="*/ 26 h 411"/>
                <a:gd name="T32" fmla="*/ 385 w 411"/>
                <a:gd name="T33" fmla="*/ 205 h 411"/>
                <a:gd name="T34" fmla="*/ 206 w 411"/>
                <a:gd name="T35" fmla="*/ 385 h 411"/>
                <a:gd name="T36" fmla="*/ 27 w 411"/>
                <a:gd name="T37" fmla="*/ 205 h 411"/>
                <a:gd name="T38" fmla="*/ 206 w 411"/>
                <a:gd name="T39" fmla="*/ 2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1" h="411">
                  <a:moveTo>
                    <a:pt x="224" y="346"/>
                  </a:moveTo>
                  <a:lnTo>
                    <a:pt x="193" y="320"/>
                  </a:lnTo>
                  <a:lnTo>
                    <a:pt x="272" y="227"/>
                  </a:lnTo>
                  <a:lnTo>
                    <a:pt x="67" y="227"/>
                  </a:lnTo>
                  <a:lnTo>
                    <a:pt x="67" y="183"/>
                  </a:lnTo>
                  <a:lnTo>
                    <a:pt x="272" y="183"/>
                  </a:lnTo>
                  <a:lnTo>
                    <a:pt x="193" y="91"/>
                  </a:lnTo>
                  <a:lnTo>
                    <a:pt x="224" y="64"/>
                  </a:lnTo>
                  <a:lnTo>
                    <a:pt x="345" y="205"/>
                  </a:lnTo>
                  <a:lnTo>
                    <a:pt x="224" y="346"/>
                  </a:lnTo>
                  <a:close/>
                  <a:moveTo>
                    <a:pt x="206" y="0"/>
                  </a:moveTo>
                  <a:cubicBezTo>
                    <a:pt x="319" y="0"/>
                    <a:pt x="411" y="92"/>
                    <a:pt x="411" y="205"/>
                  </a:cubicBezTo>
                  <a:cubicBezTo>
                    <a:pt x="411" y="319"/>
                    <a:pt x="319" y="411"/>
                    <a:pt x="206" y="411"/>
                  </a:cubicBezTo>
                  <a:cubicBezTo>
                    <a:pt x="92" y="411"/>
                    <a:pt x="0" y="319"/>
                    <a:pt x="0" y="205"/>
                  </a:cubicBezTo>
                  <a:cubicBezTo>
                    <a:pt x="0" y="92"/>
                    <a:pt x="92" y="0"/>
                    <a:pt x="206" y="0"/>
                  </a:cubicBezTo>
                  <a:close/>
                  <a:moveTo>
                    <a:pt x="206" y="26"/>
                  </a:moveTo>
                  <a:cubicBezTo>
                    <a:pt x="305" y="26"/>
                    <a:pt x="385" y="106"/>
                    <a:pt x="385" y="205"/>
                  </a:cubicBezTo>
                  <a:cubicBezTo>
                    <a:pt x="385" y="304"/>
                    <a:pt x="305" y="385"/>
                    <a:pt x="206" y="385"/>
                  </a:cubicBezTo>
                  <a:cubicBezTo>
                    <a:pt x="107" y="385"/>
                    <a:pt x="27" y="304"/>
                    <a:pt x="27" y="205"/>
                  </a:cubicBezTo>
                  <a:cubicBezTo>
                    <a:pt x="27" y="106"/>
                    <a:pt x="107" y="26"/>
                    <a:pt x="206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5" name="TextBox 108">
              <a:extLst>
                <a:ext uri="{FF2B5EF4-FFF2-40B4-BE49-F238E27FC236}">
                  <a16:creationId xmlns:a16="http://schemas.microsoft.com/office/drawing/2014/main" id="{3BD8815D-A245-4CE9-BCD6-14E4691C90BA}"/>
                </a:ext>
              </a:extLst>
            </p:cNvPr>
            <p:cNvSpPr txBox="1"/>
            <p:nvPr/>
          </p:nvSpPr>
          <p:spPr>
            <a:xfrm>
              <a:off x="1358178" y="503365"/>
              <a:ext cx="2646782" cy="584727"/>
            </a:xfrm>
            <a:prstGeom prst="rect">
              <a:avLst/>
            </a:prstGeom>
            <a:noFill/>
          </p:spPr>
          <p:txBody>
            <a:bodyPr wrap="none" lIns="91392" tIns="45696" rIns="91392" bIns="45696" rtlCol="0" anchor="ctr">
              <a:spAutoFit/>
            </a:bodyPr>
            <a:lstStyle/>
            <a:p>
              <a:r>
                <a:rPr lang="zh-CN" altLang="en-US" sz="3200" b="1" dirty="0">
                  <a:solidFill>
                    <a:srgbClr val="F8F8F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深度学习简介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85F0634-406B-43D5-9302-1E971D034D05}"/>
              </a:ext>
            </a:extLst>
          </p:cNvPr>
          <p:cNvGrpSpPr/>
          <p:nvPr/>
        </p:nvGrpSpPr>
        <p:grpSpPr>
          <a:xfrm>
            <a:off x="449413" y="243093"/>
            <a:ext cx="704498" cy="716130"/>
            <a:chOff x="424013" y="437838"/>
            <a:chExt cx="704498" cy="716130"/>
          </a:xfrm>
        </p:grpSpPr>
        <p:sp>
          <p:nvSpPr>
            <p:cNvPr id="7" name="Oval 12">
              <a:extLst>
                <a:ext uri="{FF2B5EF4-FFF2-40B4-BE49-F238E27FC236}">
                  <a16:creationId xmlns:a16="http://schemas.microsoft.com/office/drawing/2014/main" id="{D7B72A6E-A790-4DBA-B8CE-D98C5CAC3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13" y="437838"/>
              <a:ext cx="704498" cy="716130"/>
            </a:xfrm>
            <a:prstGeom prst="ellipse">
              <a:avLst/>
            </a:prstGeom>
            <a:solidFill>
              <a:srgbClr val="0A2C70"/>
            </a:solidFill>
            <a:ln w="63500">
              <a:solidFill>
                <a:srgbClr val="F3F8FB"/>
              </a:solidFill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9" name="椭圆 11">
              <a:extLst>
                <a:ext uri="{FF2B5EF4-FFF2-40B4-BE49-F238E27FC236}">
                  <a16:creationId xmlns:a16="http://schemas.microsoft.com/office/drawing/2014/main" id="{3F708C02-88E6-471C-8BBC-E5FA4DB67345}"/>
                </a:ext>
              </a:extLst>
            </p:cNvPr>
            <p:cNvSpPr/>
            <p:nvPr/>
          </p:nvSpPr>
          <p:spPr>
            <a:xfrm>
              <a:off x="535308" y="624636"/>
              <a:ext cx="457200" cy="339435"/>
            </a:xfrm>
            <a:custGeom>
              <a:avLst/>
              <a:gdLst>
                <a:gd name="connsiteX0" fmla="*/ 16373 w 607639"/>
                <a:gd name="connsiteY0" fmla="*/ 391850 h 451125"/>
                <a:gd name="connsiteX1" fmla="*/ 591266 w 607639"/>
                <a:gd name="connsiteY1" fmla="*/ 391850 h 451125"/>
                <a:gd name="connsiteX2" fmla="*/ 607639 w 607639"/>
                <a:gd name="connsiteY2" fmla="*/ 408208 h 451125"/>
                <a:gd name="connsiteX3" fmla="*/ 564684 w 607639"/>
                <a:gd name="connsiteY3" fmla="*/ 451125 h 451125"/>
                <a:gd name="connsiteX4" fmla="*/ 42955 w 607639"/>
                <a:gd name="connsiteY4" fmla="*/ 451125 h 451125"/>
                <a:gd name="connsiteX5" fmla="*/ 0 w 607639"/>
                <a:gd name="connsiteY5" fmla="*/ 408208 h 451125"/>
                <a:gd name="connsiteX6" fmla="*/ 16373 w 607639"/>
                <a:gd name="connsiteY6" fmla="*/ 391850 h 451125"/>
                <a:gd name="connsiteX7" fmla="*/ 243452 w 607639"/>
                <a:gd name="connsiteY7" fmla="*/ 119577 h 451125"/>
                <a:gd name="connsiteX8" fmla="*/ 349014 w 607639"/>
                <a:gd name="connsiteY8" fmla="*/ 156328 h 451125"/>
                <a:gd name="connsiteX9" fmla="*/ 352867 w 607639"/>
                <a:gd name="connsiteY9" fmla="*/ 161234 h 451125"/>
                <a:gd name="connsiteX10" fmla="*/ 350074 w 607639"/>
                <a:gd name="connsiteY10" fmla="*/ 166911 h 451125"/>
                <a:gd name="connsiteX11" fmla="*/ 327054 w 607639"/>
                <a:gd name="connsiteY11" fmla="*/ 180765 h 451125"/>
                <a:gd name="connsiteX12" fmla="*/ 370300 w 607639"/>
                <a:gd name="connsiteY12" fmla="*/ 223866 h 451125"/>
                <a:gd name="connsiteX13" fmla="*/ 370300 w 607639"/>
                <a:gd name="connsiteY13" fmla="*/ 232236 h 451125"/>
                <a:gd name="connsiteX14" fmla="*/ 348725 w 607639"/>
                <a:gd name="connsiteY14" fmla="*/ 253786 h 451125"/>
                <a:gd name="connsiteX15" fmla="*/ 344487 w 607639"/>
                <a:gd name="connsiteY15" fmla="*/ 255518 h 451125"/>
                <a:gd name="connsiteX16" fmla="*/ 340346 w 607639"/>
                <a:gd name="connsiteY16" fmla="*/ 253786 h 451125"/>
                <a:gd name="connsiteX17" fmla="*/ 297196 w 607639"/>
                <a:gd name="connsiteY17" fmla="*/ 210685 h 451125"/>
                <a:gd name="connsiteX18" fmla="*/ 283327 w 607639"/>
                <a:gd name="connsiteY18" fmla="*/ 233583 h 451125"/>
                <a:gd name="connsiteX19" fmla="*/ 277644 w 607639"/>
                <a:gd name="connsiteY19" fmla="*/ 236373 h 451125"/>
                <a:gd name="connsiteX20" fmla="*/ 272636 w 607639"/>
                <a:gd name="connsiteY20" fmla="*/ 232428 h 451125"/>
                <a:gd name="connsiteX21" fmla="*/ 235939 w 607639"/>
                <a:gd name="connsiteY21" fmla="*/ 127081 h 451125"/>
                <a:gd name="connsiteX22" fmla="*/ 237384 w 607639"/>
                <a:gd name="connsiteY22" fmla="*/ 121020 h 451125"/>
                <a:gd name="connsiteX23" fmla="*/ 243452 w 607639"/>
                <a:gd name="connsiteY23" fmla="*/ 119577 h 451125"/>
                <a:gd name="connsiteX24" fmla="*/ 93794 w 607639"/>
                <a:gd name="connsiteY24" fmla="*/ 41738 h 451125"/>
                <a:gd name="connsiteX25" fmla="*/ 90423 w 607639"/>
                <a:gd name="connsiteY25" fmla="*/ 45103 h 451125"/>
                <a:gd name="connsiteX26" fmla="*/ 90423 w 607639"/>
                <a:gd name="connsiteY26" fmla="*/ 329766 h 451125"/>
                <a:gd name="connsiteX27" fmla="*/ 93794 w 607639"/>
                <a:gd name="connsiteY27" fmla="*/ 333035 h 451125"/>
                <a:gd name="connsiteX28" fmla="*/ 513942 w 607639"/>
                <a:gd name="connsiteY28" fmla="*/ 333035 h 451125"/>
                <a:gd name="connsiteX29" fmla="*/ 517217 w 607639"/>
                <a:gd name="connsiteY29" fmla="*/ 329766 h 451125"/>
                <a:gd name="connsiteX30" fmla="*/ 517217 w 607639"/>
                <a:gd name="connsiteY30" fmla="*/ 45103 h 451125"/>
                <a:gd name="connsiteX31" fmla="*/ 513942 w 607639"/>
                <a:gd name="connsiteY31" fmla="*/ 41738 h 451125"/>
                <a:gd name="connsiteX32" fmla="*/ 93794 w 607639"/>
                <a:gd name="connsiteY32" fmla="*/ 0 h 451125"/>
                <a:gd name="connsiteX33" fmla="*/ 513942 w 607639"/>
                <a:gd name="connsiteY33" fmla="*/ 0 h 451125"/>
                <a:gd name="connsiteX34" fmla="*/ 559020 w 607639"/>
                <a:gd name="connsiteY34" fmla="*/ 45103 h 451125"/>
                <a:gd name="connsiteX35" fmla="*/ 559020 w 607639"/>
                <a:gd name="connsiteY35" fmla="*/ 329766 h 451125"/>
                <a:gd name="connsiteX36" fmla="*/ 513942 w 607639"/>
                <a:gd name="connsiteY36" fmla="*/ 374773 h 451125"/>
                <a:gd name="connsiteX37" fmla="*/ 93794 w 607639"/>
                <a:gd name="connsiteY37" fmla="*/ 374773 h 451125"/>
                <a:gd name="connsiteX38" fmla="*/ 48620 w 607639"/>
                <a:gd name="connsiteY38" fmla="*/ 329766 h 451125"/>
                <a:gd name="connsiteX39" fmla="*/ 48620 w 607639"/>
                <a:gd name="connsiteY39" fmla="*/ 45103 h 451125"/>
                <a:gd name="connsiteX40" fmla="*/ 93794 w 607639"/>
                <a:gd name="connsiteY40" fmla="*/ 0 h 45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7639" h="451125">
                  <a:moveTo>
                    <a:pt x="16373" y="391850"/>
                  </a:moveTo>
                  <a:lnTo>
                    <a:pt x="591266" y="391850"/>
                  </a:lnTo>
                  <a:cubicBezTo>
                    <a:pt x="600319" y="391850"/>
                    <a:pt x="607639" y="399163"/>
                    <a:pt x="607639" y="408208"/>
                  </a:cubicBezTo>
                  <a:cubicBezTo>
                    <a:pt x="607639" y="431880"/>
                    <a:pt x="588377" y="451125"/>
                    <a:pt x="564684" y="451125"/>
                  </a:cubicBezTo>
                  <a:lnTo>
                    <a:pt x="42955" y="451125"/>
                  </a:lnTo>
                  <a:cubicBezTo>
                    <a:pt x="19262" y="451125"/>
                    <a:pt x="0" y="431880"/>
                    <a:pt x="0" y="408208"/>
                  </a:cubicBezTo>
                  <a:cubicBezTo>
                    <a:pt x="0" y="399163"/>
                    <a:pt x="7320" y="391850"/>
                    <a:pt x="16373" y="391850"/>
                  </a:cubicBezTo>
                  <a:close/>
                  <a:moveTo>
                    <a:pt x="243452" y="119577"/>
                  </a:moveTo>
                  <a:lnTo>
                    <a:pt x="349014" y="156328"/>
                  </a:lnTo>
                  <a:cubicBezTo>
                    <a:pt x="351133" y="157001"/>
                    <a:pt x="352674" y="158925"/>
                    <a:pt x="352867" y="161234"/>
                  </a:cubicBezTo>
                  <a:cubicBezTo>
                    <a:pt x="353156" y="163543"/>
                    <a:pt x="352000" y="165660"/>
                    <a:pt x="350074" y="166911"/>
                  </a:cubicBezTo>
                  <a:lnTo>
                    <a:pt x="327054" y="180765"/>
                  </a:lnTo>
                  <a:lnTo>
                    <a:pt x="370300" y="223866"/>
                  </a:lnTo>
                  <a:cubicBezTo>
                    <a:pt x="372515" y="226175"/>
                    <a:pt x="372515" y="229927"/>
                    <a:pt x="370300" y="232236"/>
                  </a:cubicBezTo>
                  <a:lnTo>
                    <a:pt x="348725" y="253786"/>
                  </a:lnTo>
                  <a:cubicBezTo>
                    <a:pt x="347569" y="254845"/>
                    <a:pt x="346125" y="255518"/>
                    <a:pt x="344487" y="255518"/>
                  </a:cubicBezTo>
                  <a:cubicBezTo>
                    <a:pt x="342946" y="255518"/>
                    <a:pt x="341502" y="254845"/>
                    <a:pt x="340346" y="253786"/>
                  </a:cubicBezTo>
                  <a:lnTo>
                    <a:pt x="297196" y="210685"/>
                  </a:lnTo>
                  <a:lnTo>
                    <a:pt x="283327" y="233583"/>
                  </a:lnTo>
                  <a:cubicBezTo>
                    <a:pt x="282075" y="235507"/>
                    <a:pt x="279859" y="236661"/>
                    <a:pt x="277644" y="236373"/>
                  </a:cubicBezTo>
                  <a:cubicBezTo>
                    <a:pt x="275333" y="236180"/>
                    <a:pt x="273406" y="234641"/>
                    <a:pt x="272636" y="232428"/>
                  </a:cubicBezTo>
                  <a:lnTo>
                    <a:pt x="235939" y="127081"/>
                  </a:lnTo>
                  <a:cubicBezTo>
                    <a:pt x="235265" y="124964"/>
                    <a:pt x="235747" y="122559"/>
                    <a:pt x="237384" y="121020"/>
                  </a:cubicBezTo>
                  <a:cubicBezTo>
                    <a:pt x="238925" y="119384"/>
                    <a:pt x="241333" y="118903"/>
                    <a:pt x="243452" y="119577"/>
                  </a:cubicBezTo>
                  <a:close/>
                  <a:moveTo>
                    <a:pt x="93794" y="41738"/>
                  </a:moveTo>
                  <a:cubicBezTo>
                    <a:pt x="91964" y="41738"/>
                    <a:pt x="90423" y="43276"/>
                    <a:pt x="90423" y="45103"/>
                  </a:cubicBezTo>
                  <a:lnTo>
                    <a:pt x="90423" y="329766"/>
                  </a:lnTo>
                  <a:cubicBezTo>
                    <a:pt x="90423" y="331593"/>
                    <a:pt x="91964" y="333035"/>
                    <a:pt x="93794" y="333035"/>
                  </a:cubicBezTo>
                  <a:lnTo>
                    <a:pt x="513942" y="333035"/>
                  </a:lnTo>
                  <a:cubicBezTo>
                    <a:pt x="515676" y="333035"/>
                    <a:pt x="517217" y="331593"/>
                    <a:pt x="517217" y="329766"/>
                  </a:cubicBezTo>
                  <a:lnTo>
                    <a:pt x="517217" y="45103"/>
                  </a:lnTo>
                  <a:cubicBezTo>
                    <a:pt x="517217" y="43276"/>
                    <a:pt x="515676" y="41738"/>
                    <a:pt x="513942" y="41738"/>
                  </a:cubicBezTo>
                  <a:close/>
                  <a:moveTo>
                    <a:pt x="93794" y="0"/>
                  </a:moveTo>
                  <a:lnTo>
                    <a:pt x="513942" y="0"/>
                  </a:lnTo>
                  <a:cubicBezTo>
                    <a:pt x="538793" y="0"/>
                    <a:pt x="559020" y="20196"/>
                    <a:pt x="559020" y="45103"/>
                  </a:cubicBezTo>
                  <a:lnTo>
                    <a:pt x="559020" y="329766"/>
                  </a:lnTo>
                  <a:cubicBezTo>
                    <a:pt x="559020" y="354577"/>
                    <a:pt x="538793" y="374773"/>
                    <a:pt x="513942" y="374773"/>
                  </a:cubicBezTo>
                  <a:lnTo>
                    <a:pt x="93794" y="374773"/>
                  </a:lnTo>
                  <a:cubicBezTo>
                    <a:pt x="68847" y="374773"/>
                    <a:pt x="48620" y="354577"/>
                    <a:pt x="48620" y="329766"/>
                  </a:cubicBezTo>
                  <a:lnTo>
                    <a:pt x="48620" y="45103"/>
                  </a:lnTo>
                  <a:cubicBezTo>
                    <a:pt x="48620" y="20196"/>
                    <a:pt x="68847" y="0"/>
                    <a:pt x="93794" y="0"/>
                  </a:cubicBezTo>
                  <a:close/>
                </a:path>
              </a:pathLst>
            </a:custGeom>
            <a:solidFill>
              <a:srgbClr val="0B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1D339ED4-9198-4167-A592-1B2CE8B71885}"/>
              </a:ext>
            </a:extLst>
          </p:cNvPr>
          <p:cNvGrpSpPr/>
          <p:nvPr/>
        </p:nvGrpSpPr>
        <p:grpSpPr>
          <a:xfrm>
            <a:off x="448778" y="1213858"/>
            <a:ext cx="3155797" cy="588606"/>
            <a:chOff x="912010" y="1434317"/>
            <a:chExt cx="2549611" cy="588606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4ECF956F-5D05-4A67-8224-1F2A206C51D7}"/>
                </a:ext>
              </a:extLst>
            </p:cNvPr>
            <p:cNvGrpSpPr/>
            <p:nvPr/>
          </p:nvGrpSpPr>
          <p:grpSpPr>
            <a:xfrm>
              <a:off x="912010" y="1434317"/>
              <a:ext cx="2549611" cy="588606"/>
              <a:chOff x="589176" y="1891735"/>
              <a:chExt cx="2549611" cy="58860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53E379B6-95A0-45E0-AF6A-012F48C801E3}"/>
                  </a:ext>
                </a:extLst>
              </p:cNvPr>
              <p:cNvGrpSpPr/>
              <p:nvPr/>
            </p:nvGrpSpPr>
            <p:grpSpPr>
              <a:xfrm>
                <a:off x="589176" y="2106775"/>
                <a:ext cx="2549611" cy="373566"/>
                <a:chOff x="811353" y="1796077"/>
                <a:chExt cx="2432971" cy="644757"/>
              </a:xfrm>
            </p:grpSpPr>
            <p:cxnSp>
              <p:nvCxnSpPr>
                <p:cNvPr id="61" name="直接连接符 60">
                  <a:extLst>
                    <a:ext uri="{FF2B5EF4-FFF2-40B4-BE49-F238E27FC236}">
                      <a16:creationId xmlns:a16="http://schemas.microsoft.com/office/drawing/2014/main" id="{8F640FA0-24EC-4F77-B427-648534D351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796077"/>
                  <a:ext cx="0" cy="641269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EAF66EF0-2024-4F15-BC2B-A0CD634C52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2440833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>
                  <a:extLst>
                    <a:ext uri="{FF2B5EF4-FFF2-40B4-BE49-F238E27FC236}">
                      <a16:creationId xmlns:a16="http://schemas.microsoft.com/office/drawing/2014/main" id="{4D822488-246E-44F3-964C-F9E81C7191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44324" y="1796077"/>
                  <a:ext cx="0" cy="644757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连接符 63">
                  <a:extLst>
                    <a:ext uri="{FF2B5EF4-FFF2-40B4-BE49-F238E27FC236}">
                      <a16:creationId xmlns:a16="http://schemas.microsoft.com/office/drawing/2014/main" id="{2C2BF234-B724-473F-9742-82F71989A5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822372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矩形: 圆顶角 59">
                <a:extLst>
                  <a:ext uri="{FF2B5EF4-FFF2-40B4-BE49-F238E27FC236}">
                    <a16:creationId xmlns:a16="http://schemas.microsoft.com/office/drawing/2014/main" id="{F53BA61A-1AFE-4E8B-94F2-B261D38C7462}"/>
                  </a:ext>
                </a:extLst>
              </p:cNvPr>
              <p:cNvSpPr/>
              <p:nvPr/>
            </p:nvSpPr>
            <p:spPr>
              <a:xfrm>
                <a:off x="630810" y="1891735"/>
                <a:ext cx="2468161" cy="512681"/>
              </a:xfrm>
              <a:prstGeom prst="round2SameRect">
                <a:avLst/>
              </a:prstGeom>
              <a:solidFill>
                <a:srgbClr val="3263B1"/>
              </a:solidFill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00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FD71BCC9-8010-4F5F-9CA4-FCD79E096171}"/>
                </a:ext>
              </a:extLst>
            </p:cNvPr>
            <p:cNvSpPr/>
            <p:nvPr/>
          </p:nvSpPr>
          <p:spPr>
            <a:xfrm>
              <a:off x="984462" y="1464437"/>
              <a:ext cx="24373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深度学习与机器学习</a:t>
              </a: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0A77F59D-39AF-4C23-BA70-FD56A7058774}"/>
              </a:ext>
            </a:extLst>
          </p:cNvPr>
          <p:cNvSpPr/>
          <p:nvPr/>
        </p:nvSpPr>
        <p:spPr>
          <a:xfrm>
            <a:off x="6694801" y="5951991"/>
            <a:ext cx="94295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defRPr/>
            </a:pPr>
            <a:r>
              <a:rPr lang="en-US" altLang="zh-CN" sz="1050" dirty="0">
                <a:solidFill>
                  <a:schemeClr val="bg1"/>
                </a:solidFill>
                <a:latin typeface="Constantia" pitchFamily="18" charset="0"/>
              </a:rPr>
              <a:t>Contextual Visual Word</a:t>
            </a:r>
          </a:p>
        </p:txBody>
      </p:sp>
      <p:pic>
        <p:nvPicPr>
          <p:cNvPr id="21" name="Picture 4" descr="​大牛的《深度学习》笔记，Deep Learning速成教程">
            <a:extLst>
              <a:ext uri="{FF2B5EF4-FFF2-40B4-BE49-F238E27FC236}">
                <a16:creationId xmlns:a16="http://schemas.microsoft.com/office/drawing/2014/main" id="{79C2BE3C-895B-48D7-B6D5-361BE67A7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718" y="2957864"/>
            <a:ext cx="6120743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​大牛的《深度学习》笔记，Deep Learning速成教程">
            <a:extLst>
              <a:ext uri="{FF2B5EF4-FFF2-40B4-BE49-F238E27FC236}">
                <a16:creationId xmlns:a16="http://schemas.microsoft.com/office/drawing/2014/main" id="{AE1CE7EB-E483-4E44-8BB8-3F12EDBAC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364" y="4399527"/>
            <a:ext cx="6267450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BD9F25DD-B874-4E09-9380-95AC120D787C}"/>
              </a:ext>
            </a:extLst>
          </p:cNvPr>
          <p:cNvSpPr txBox="1"/>
          <p:nvPr/>
        </p:nvSpPr>
        <p:spPr>
          <a:xfrm>
            <a:off x="4468997" y="4321863"/>
            <a:ext cx="2447365" cy="11028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4" name="十字形 23">
            <a:extLst>
              <a:ext uri="{FF2B5EF4-FFF2-40B4-BE49-F238E27FC236}">
                <a16:creationId xmlns:a16="http://schemas.microsoft.com/office/drawing/2014/main" id="{1E5D69F5-A9D9-47D4-89BC-9E26EAEEAE7C}"/>
              </a:ext>
            </a:extLst>
          </p:cNvPr>
          <p:cNvSpPr/>
          <p:nvPr/>
        </p:nvSpPr>
        <p:spPr>
          <a:xfrm rot="2773343">
            <a:off x="5382647" y="4595257"/>
            <a:ext cx="618564" cy="589614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D027C69-4179-436D-8041-E37AA4C615FB}"/>
              </a:ext>
            </a:extLst>
          </p:cNvPr>
          <p:cNvSpPr txBox="1"/>
          <p:nvPr/>
        </p:nvSpPr>
        <p:spPr>
          <a:xfrm>
            <a:off x="4468247" y="2843992"/>
            <a:ext cx="2447365" cy="11028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13A0CE2-D119-41F0-8678-6CF02795AD5E}"/>
              </a:ext>
            </a:extLst>
          </p:cNvPr>
          <p:cNvSpPr/>
          <p:nvPr/>
        </p:nvSpPr>
        <p:spPr>
          <a:xfrm>
            <a:off x="1249452" y="2056862"/>
            <a:ext cx="7538913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传统方法</a:t>
            </a:r>
            <a:endParaRPr lang="en-US" altLang="zh-CN" sz="2000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人工特征提取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分类器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537FE24A-9D9A-49F2-AFC2-BB79267634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3553" y="2094962"/>
            <a:ext cx="528435" cy="528435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327AEFE4-29F0-41CF-8CB1-B715CDE91846}"/>
              </a:ext>
            </a:extLst>
          </p:cNvPr>
          <p:cNvSpPr/>
          <p:nvPr/>
        </p:nvSpPr>
        <p:spPr>
          <a:xfrm>
            <a:off x="1249452" y="5304785"/>
            <a:ext cx="921203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</a:t>
            </a:r>
            <a:endParaRPr lang="en-US" altLang="zh-CN" sz="2000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手工选取特征是一件非常费力、启发式（需要专业知识）的方法，能不能选取好很大程度上靠经验和运气，而且它的调节需要大量的时间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7153B6A0-DBE6-4FFA-A722-1693AEC308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3553" y="5304785"/>
            <a:ext cx="528435" cy="52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2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9" grpId="0" animBg="1"/>
      <p:bldP spid="34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65FD34C-2B7C-4CFE-A012-CAF59E18B9A1}"/>
              </a:ext>
            </a:extLst>
          </p:cNvPr>
          <p:cNvGrpSpPr/>
          <p:nvPr/>
        </p:nvGrpSpPr>
        <p:grpSpPr>
          <a:xfrm>
            <a:off x="723553" y="308620"/>
            <a:ext cx="3716053" cy="584901"/>
            <a:chOff x="698153" y="503365"/>
            <a:chExt cx="3716053" cy="584901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03740B4A-28A0-487D-882F-E631A96FCD09}"/>
                </a:ext>
              </a:extLst>
            </p:cNvPr>
            <p:cNvSpPr/>
            <p:nvPr/>
          </p:nvSpPr>
          <p:spPr>
            <a:xfrm>
              <a:off x="698153" y="503539"/>
              <a:ext cx="3716053" cy="584727"/>
            </a:xfrm>
            <a:prstGeom prst="roundRect">
              <a:avLst>
                <a:gd name="adj" fmla="val 50000"/>
              </a:avLst>
            </a:prstGeom>
            <a:solidFill>
              <a:srgbClr val="23B3D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" name="Freeform 15">
              <a:extLst>
                <a:ext uri="{FF2B5EF4-FFF2-40B4-BE49-F238E27FC236}">
                  <a16:creationId xmlns:a16="http://schemas.microsoft.com/office/drawing/2014/main" id="{50BF36C3-828C-4B6E-AD82-4D04DF22A0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7045" y="651459"/>
              <a:ext cx="279141" cy="285788"/>
            </a:xfrm>
            <a:custGeom>
              <a:avLst/>
              <a:gdLst>
                <a:gd name="T0" fmla="*/ 224 w 411"/>
                <a:gd name="T1" fmla="*/ 346 h 411"/>
                <a:gd name="T2" fmla="*/ 193 w 411"/>
                <a:gd name="T3" fmla="*/ 320 h 411"/>
                <a:gd name="T4" fmla="*/ 272 w 411"/>
                <a:gd name="T5" fmla="*/ 227 h 411"/>
                <a:gd name="T6" fmla="*/ 67 w 411"/>
                <a:gd name="T7" fmla="*/ 227 h 411"/>
                <a:gd name="T8" fmla="*/ 67 w 411"/>
                <a:gd name="T9" fmla="*/ 183 h 411"/>
                <a:gd name="T10" fmla="*/ 272 w 411"/>
                <a:gd name="T11" fmla="*/ 183 h 411"/>
                <a:gd name="T12" fmla="*/ 193 w 411"/>
                <a:gd name="T13" fmla="*/ 91 h 411"/>
                <a:gd name="T14" fmla="*/ 224 w 411"/>
                <a:gd name="T15" fmla="*/ 64 h 411"/>
                <a:gd name="T16" fmla="*/ 345 w 411"/>
                <a:gd name="T17" fmla="*/ 205 h 411"/>
                <a:gd name="T18" fmla="*/ 224 w 411"/>
                <a:gd name="T19" fmla="*/ 346 h 411"/>
                <a:gd name="T20" fmla="*/ 206 w 411"/>
                <a:gd name="T21" fmla="*/ 0 h 411"/>
                <a:gd name="T22" fmla="*/ 411 w 411"/>
                <a:gd name="T23" fmla="*/ 205 h 411"/>
                <a:gd name="T24" fmla="*/ 206 w 411"/>
                <a:gd name="T25" fmla="*/ 411 h 411"/>
                <a:gd name="T26" fmla="*/ 0 w 411"/>
                <a:gd name="T27" fmla="*/ 205 h 411"/>
                <a:gd name="T28" fmla="*/ 206 w 411"/>
                <a:gd name="T29" fmla="*/ 0 h 411"/>
                <a:gd name="T30" fmla="*/ 206 w 411"/>
                <a:gd name="T31" fmla="*/ 26 h 411"/>
                <a:gd name="T32" fmla="*/ 385 w 411"/>
                <a:gd name="T33" fmla="*/ 205 h 411"/>
                <a:gd name="T34" fmla="*/ 206 w 411"/>
                <a:gd name="T35" fmla="*/ 385 h 411"/>
                <a:gd name="T36" fmla="*/ 27 w 411"/>
                <a:gd name="T37" fmla="*/ 205 h 411"/>
                <a:gd name="T38" fmla="*/ 206 w 411"/>
                <a:gd name="T39" fmla="*/ 2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1" h="411">
                  <a:moveTo>
                    <a:pt x="224" y="346"/>
                  </a:moveTo>
                  <a:lnTo>
                    <a:pt x="193" y="320"/>
                  </a:lnTo>
                  <a:lnTo>
                    <a:pt x="272" y="227"/>
                  </a:lnTo>
                  <a:lnTo>
                    <a:pt x="67" y="227"/>
                  </a:lnTo>
                  <a:lnTo>
                    <a:pt x="67" y="183"/>
                  </a:lnTo>
                  <a:lnTo>
                    <a:pt x="272" y="183"/>
                  </a:lnTo>
                  <a:lnTo>
                    <a:pt x="193" y="91"/>
                  </a:lnTo>
                  <a:lnTo>
                    <a:pt x="224" y="64"/>
                  </a:lnTo>
                  <a:lnTo>
                    <a:pt x="345" y="205"/>
                  </a:lnTo>
                  <a:lnTo>
                    <a:pt x="224" y="346"/>
                  </a:lnTo>
                  <a:close/>
                  <a:moveTo>
                    <a:pt x="206" y="0"/>
                  </a:moveTo>
                  <a:cubicBezTo>
                    <a:pt x="319" y="0"/>
                    <a:pt x="411" y="92"/>
                    <a:pt x="411" y="205"/>
                  </a:cubicBezTo>
                  <a:cubicBezTo>
                    <a:pt x="411" y="319"/>
                    <a:pt x="319" y="411"/>
                    <a:pt x="206" y="411"/>
                  </a:cubicBezTo>
                  <a:cubicBezTo>
                    <a:pt x="92" y="411"/>
                    <a:pt x="0" y="319"/>
                    <a:pt x="0" y="205"/>
                  </a:cubicBezTo>
                  <a:cubicBezTo>
                    <a:pt x="0" y="92"/>
                    <a:pt x="92" y="0"/>
                    <a:pt x="206" y="0"/>
                  </a:cubicBezTo>
                  <a:close/>
                  <a:moveTo>
                    <a:pt x="206" y="26"/>
                  </a:moveTo>
                  <a:cubicBezTo>
                    <a:pt x="305" y="26"/>
                    <a:pt x="385" y="106"/>
                    <a:pt x="385" y="205"/>
                  </a:cubicBezTo>
                  <a:cubicBezTo>
                    <a:pt x="385" y="304"/>
                    <a:pt x="305" y="385"/>
                    <a:pt x="206" y="385"/>
                  </a:cubicBezTo>
                  <a:cubicBezTo>
                    <a:pt x="107" y="385"/>
                    <a:pt x="27" y="304"/>
                    <a:pt x="27" y="205"/>
                  </a:cubicBezTo>
                  <a:cubicBezTo>
                    <a:pt x="27" y="106"/>
                    <a:pt x="107" y="26"/>
                    <a:pt x="206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5" name="TextBox 108">
              <a:extLst>
                <a:ext uri="{FF2B5EF4-FFF2-40B4-BE49-F238E27FC236}">
                  <a16:creationId xmlns:a16="http://schemas.microsoft.com/office/drawing/2014/main" id="{3BD8815D-A245-4CE9-BCD6-14E4691C90BA}"/>
                </a:ext>
              </a:extLst>
            </p:cNvPr>
            <p:cNvSpPr txBox="1"/>
            <p:nvPr/>
          </p:nvSpPr>
          <p:spPr>
            <a:xfrm>
              <a:off x="1358178" y="503365"/>
              <a:ext cx="2646782" cy="584727"/>
            </a:xfrm>
            <a:prstGeom prst="rect">
              <a:avLst/>
            </a:prstGeom>
            <a:noFill/>
          </p:spPr>
          <p:txBody>
            <a:bodyPr wrap="none" lIns="91392" tIns="45696" rIns="91392" bIns="45696" rtlCol="0" anchor="ctr">
              <a:spAutoFit/>
            </a:bodyPr>
            <a:lstStyle/>
            <a:p>
              <a:r>
                <a:rPr lang="zh-CN" altLang="en-US" sz="3200" b="1" dirty="0">
                  <a:solidFill>
                    <a:srgbClr val="F8F8F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深度学习简介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85F0634-406B-43D5-9302-1E971D034D05}"/>
              </a:ext>
            </a:extLst>
          </p:cNvPr>
          <p:cNvGrpSpPr/>
          <p:nvPr/>
        </p:nvGrpSpPr>
        <p:grpSpPr>
          <a:xfrm>
            <a:off x="449413" y="243093"/>
            <a:ext cx="704498" cy="716130"/>
            <a:chOff x="424013" y="437838"/>
            <a:chExt cx="704498" cy="716130"/>
          </a:xfrm>
        </p:grpSpPr>
        <p:sp>
          <p:nvSpPr>
            <p:cNvPr id="7" name="Oval 12">
              <a:extLst>
                <a:ext uri="{FF2B5EF4-FFF2-40B4-BE49-F238E27FC236}">
                  <a16:creationId xmlns:a16="http://schemas.microsoft.com/office/drawing/2014/main" id="{D7B72A6E-A790-4DBA-B8CE-D98C5CAC3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13" y="437838"/>
              <a:ext cx="704498" cy="716130"/>
            </a:xfrm>
            <a:prstGeom prst="ellipse">
              <a:avLst/>
            </a:prstGeom>
            <a:solidFill>
              <a:srgbClr val="0A2C70"/>
            </a:solidFill>
            <a:ln w="63500">
              <a:solidFill>
                <a:srgbClr val="F3F8FB"/>
              </a:solidFill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9" name="椭圆 11">
              <a:extLst>
                <a:ext uri="{FF2B5EF4-FFF2-40B4-BE49-F238E27FC236}">
                  <a16:creationId xmlns:a16="http://schemas.microsoft.com/office/drawing/2014/main" id="{3F708C02-88E6-471C-8BBC-E5FA4DB67345}"/>
                </a:ext>
              </a:extLst>
            </p:cNvPr>
            <p:cNvSpPr/>
            <p:nvPr/>
          </p:nvSpPr>
          <p:spPr>
            <a:xfrm>
              <a:off x="535308" y="624636"/>
              <a:ext cx="457200" cy="339435"/>
            </a:xfrm>
            <a:custGeom>
              <a:avLst/>
              <a:gdLst>
                <a:gd name="connsiteX0" fmla="*/ 16373 w 607639"/>
                <a:gd name="connsiteY0" fmla="*/ 391850 h 451125"/>
                <a:gd name="connsiteX1" fmla="*/ 591266 w 607639"/>
                <a:gd name="connsiteY1" fmla="*/ 391850 h 451125"/>
                <a:gd name="connsiteX2" fmla="*/ 607639 w 607639"/>
                <a:gd name="connsiteY2" fmla="*/ 408208 h 451125"/>
                <a:gd name="connsiteX3" fmla="*/ 564684 w 607639"/>
                <a:gd name="connsiteY3" fmla="*/ 451125 h 451125"/>
                <a:gd name="connsiteX4" fmla="*/ 42955 w 607639"/>
                <a:gd name="connsiteY4" fmla="*/ 451125 h 451125"/>
                <a:gd name="connsiteX5" fmla="*/ 0 w 607639"/>
                <a:gd name="connsiteY5" fmla="*/ 408208 h 451125"/>
                <a:gd name="connsiteX6" fmla="*/ 16373 w 607639"/>
                <a:gd name="connsiteY6" fmla="*/ 391850 h 451125"/>
                <a:gd name="connsiteX7" fmla="*/ 243452 w 607639"/>
                <a:gd name="connsiteY7" fmla="*/ 119577 h 451125"/>
                <a:gd name="connsiteX8" fmla="*/ 349014 w 607639"/>
                <a:gd name="connsiteY8" fmla="*/ 156328 h 451125"/>
                <a:gd name="connsiteX9" fmla="*/ 352867 w 607639"/>
                <a:gd name="connsiteY9" fmla="*/ 161234 h 451125"/>
                <a:gd name="connsiteX10" fmla="*/ 350074 w 607639"/>
                <a:gd name="connsiteY10" fmla="*/ 166911 h 451125"/>
                <a:gd name="connsiteX11" fmla="*/ 327054 w 607639"/>
                <a:gd name="connsiteY11" fmla="*/ 180765 h 451125"/>
                <a:gd name="connsiteX12" fmla="*/ 370300 w 607639"/>
                <a:gd name="connsiteY12" fmla="*/ 223866 h 451125"/>
                <a:gd name="connsiteX13" fmla="*/ 370300 w 607639"/>
                <a:gd name="connsiteY13" fmla="*/ 232236 h 451125"/>
                <a:gd name="connsiteX14" fmla="*/ 348725 w 607639"/>
                <a:gd name="connsiteY14" fmla="*/ 253786 h 451125"/>
                <a:gd name="connsiteX15" fmla="*/ 344487 w 607639"/>
                <a:gd name="connsiteY15" fmla="*/ 255518 h 451125"/>
                <a:gd name="connsiteX16" fmla="*/ 340346 w 607639"/>
                <a:gd name="connsiteY16" fmla="*/ 253786 h 451125"/>
                <a:gd name="connsiteX17" fmla="*/ 297196 w 607639"/>
                <a:gd name="connsiteY17" fmla="*/ 210685 h 451125"/>
                <a:gd name="connsiteX18" fmla="*/ 283327 w 607639"/>
                <a:gd name="connsiteY18" fmla="*/ 233583 h 451125"/>
                <a:gd name="connsiteX19" fmla="*/ 277644 w 607639"/>
                <a:gd name="connsiteY19" fmla="*/ 236373 h 451125"/>
                <a:gd name="connsiteX20" fmla="*/ 272636 w 607639"/>
                <a:gd name="connsiteY20" fmla="*/ 232428 h 451125"/>
                <a:gd name="connsiteX21" fmla="*/ 235939 w 607639"/>
                <a:gd name="connsiteY21" fmla="*/ 127081 h 451125"/>
                <a:gd name="connsiteX22" fmla="*/ 237384 w 607639"/>
                <a:gd name="connsiteY22" fmla="*/ 121020 h 451125"/>
                <a:gd name="connsiteX23" fmla="*/ 243452 w 607639"/>
                <a:gd name="connsiteY23" fmla="*/ 119577 h 451125"/>
                <a:gd name="connsiteX24" fmla="*/ 93794 w 607639"/>
                <a:gd name="connsiteY24" fmla="*/ 41738 h 451125"/>
                <a:gd name="connsiteX25" fmla="*/ 90423 w 607639"/>
                <a:gd name="connsiteY25" fmla="*/ 45103 h 451125"/>
                <a:gd name="connsiteX26" fmla="*/ 90423 w 607639"/>
                <a:gd name="connsiteY26" fmla="*/ 329766 h 451125"/>
                <a:gd name="connsiteX27" fmla="*/ 93794 w 607639"/>
                <a:gd name="connsiteY27" fmla="*/ 333035 h 451125"/>
                <a:gd name="connsiteX28" fmla="*/ 513942 w 607639"/>
                <a:gd name="connsiteY28" fmla="*/ 333035 h 451125"/>
                <a:gd name="connsiteX29" fmla="*/ 517217 w 607639"/>
                <a:gd name="connsiteY29" fmla="*/ 329766 h 451125"/>
                <a:gd name="connsiteX30" fmla="*/ 517217 w 607639"/>
                <a:gd name="connsiteY30" fmla="*/ 45103 h 451125"/>
                <a:gd name="connsiteX31" fmla="*/ 513942 w 607639"/>
                <a:gd name="connsiteY31" fmla="*/ 41738 h 451125"/>
                <a:gd name="connsiteX32" fmla="*/ 93794 w 607639"/>
                <a:gd name="connsiteY32" fmla="*/ 0 h 451125"/>
                <a:gd name="connsiteX33" fmla="*/ 513942 w 607639"/>
                <a:gd name="connsiteY33" fmla="*/ 0 h 451125"/>
                <a:gd name="connsiteX34" fmla="*/ 559020 w 607639"/>
                <a:gd name="connsiteY34" fmla="*/ 45103 h 451125"/>
                <a:gd name="connsiteX35" fmla="*/ 559020 w 607639"/>
                <a:gd name="connsiteY35" fmla="*/ 329766 h 451125"/>
                <a:gd name="connsiteX36" fmla="*/ 513942 w 607639"/>
                <a:gd name="connsiteY36" fmla="*/ 374773 h 451125"/>
                <a:gd name="connsiteX37" fmla="*/ 93794 w 607639"/>
                <a:gd name="connsiteY37" fmla="*/ 374773 h 451125"/>
                <a:gd name="connsiteX38" fmla="*/ 48620 w 607639"/>
                <a:gd name="connsiteY38" fmla="*/ 329766 h 451125"/>
                <a:gd name="connsiteX39" fmla="*/ 48620 w 607639"/>
                <a:gd name="connsiteY39" fmla="*/ 45103 h 451125"/>
                <a:gd name="connsiteX40" fmla="*/ 93794 w 607639"/>
                <a:gd name="connsiteY40" fmla="*/ 0 h 45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7639" h="451125">
                  <a:moveTo>
                    <a:pt x="16373" y="391850"/>
                  </a:moveTo>
                  <a:lnTo>
                    <a:pt x="591266" y="391850"/>
                  </a:lnTo>
                  <a:cubicBezTo>
                    <a:pt x="600319" y="391850"/>
                    <a:pt x="607639" y="399163"/>
                    <a:pt x="607639" y="408208"/>
                  </a:cubicBezTo>
                  <a:cubicBezTo>
                    <a:pt x="607639" y="431880"/>
                    <a:pt x="588377" y="451125"/>
                    <a:pt x="564684" y="451125"/>
                  </a:cubicBezTo>
                  <a:lnTo>
                    <a:pt x="42955" y="451125"/>
                  </a:lnTo>
                  <a:cubicBezTo>
                    <a:pt x="19262" y="451125"/>
                    <a:pt x="0" y="431880"/>
                    <a:pt x="0" y="408208"/>
                  </a:cubicBezTo>
                  <a:cubicBezTo>
                    <a:pt x="0" y="399163"/>
                    <a:pt x="7320" y="391850"/>
                    <a:pt x="16373" y="391850"/>
                  </a:cubicBezTo>
                  <a:close/>
                  <a:moveTo>
                    <a:pt x="243452" y="119577"/>
                  </a:moveTo>
                  <a:lnTo>
                    <a:pt x="349014" y="156328"/>
                  </a:lnTo>
                  <a:cubicBezTo>
                    <a:pt x="351133" y="157001"/>
                    <a:pt x="352674" y="158925"/>
                    <a:pt x="352867" y="161234"/>
                  </a:cubicBezTo>
                  <a:cubicBezTo>
                    <a:pt x="353156" y="163543"/>
                    <a:pt x="352000" y="165660"/>
                    <a:pt x="350074" y="166911"/>
                  </a:cubicBezTo>
                  <a:lnTo>
                    <a:pt x="327054" y="180765"/>
                  </a:lnTo>
                  <a:lnTo>
                    <a:pt x="370300" y="223866"/>
                  </a:lnTo>
                  <a:cubicBezTo>
                    <a:pt x="372515" y="226175"/>
                    <a:pt x="372515" y="229927"/>
                    <a:pt x="370300" y="232236"/>
                  </a:cubicBezTo>
                  <a:lnTo>
                    <a:pt x="348725" y="253786"/>
                  </a:lnTo>
                  <a:cubicBezTo>
                    <a:pt x="347569" y="254845"/>
                    <a:pt x="346125" y="255518"/>
                    <a:pt x="344487" y="255518"/>
                  </a:cubicBezTo>
                  <a:cubicBezTo>
                    <a:pt x="342946" y="255518"/>
                    <a:pt x="341502" y="254845"/>
                    <a:pt x="340346" y="253786"/>
                  </a:cubicBezTo>
                  <a:lnTo>
                    <a:pt x="297196" y="210685"/>
                  </a:lnTo>
                  <a:lnTo>
                    <a:pt x="283327" y="233583"/>
                  </a:lnTo>
                  <a:cubicBezTo>
                    <a:pt x="282075" y="235507"/>
                    <a:pt x="279859" y="236661"/>
                    <a:pt x="277644" y="236373"/>
                  </a:cubicBezTo>
                  <a:cubicBezTo>
                    <a:pt x="275333" y="236180"/>
                    <a:pt x="273406" y="234641"/>
                    <a:pt x="272636" y="232428"/>
                  </a:cubicBezTo>
                  <a:lnTo>
                    <a:pt x="235939" y="127081"/>
                  </a:lnTo>
                  <a:cubicBezTo>
                    <a:pt x="235265" y="124964"/>
                    <a:pt x="235747" y="122559"/>
                    <a:pt x="237384" y="121020"/>
                  </a:cubicBezTo>
                  <a:cubicBezTo>
                    <a:pt x="238925" y="119384"/>
                    <a:pt x="241333" y="118903"/>
                    <a:pt x="243452" y="119577"/>
                  </a:cubicBezTo>
                  <a:close/>
                  <a:moveTo>
                    <a:pt x="93794" y="41738"/>
                  </a:moveTo>
                  <a:cubicBezTo>
                    <a:pt x="91964" y="41738"/>
                    <a:pt x="90423" y="43276"/>
                    <a:pt x="90423" y="45103"/>
                  </a:cubicBezTo>
                  <a:lnTo>
                    <a:pt x="90423" y="329766"/>
                  </a:lnTo>
                  <a:cubicBezTo>
                    <a:pt x="90423" y="331593"/>
                    <a:pt x="91964" y="333035"/>
                    <a:pt x="93794" y="333035"/>
                  </a:cubicBezTo>
                  <a:lnTo>
                    <a:pt x="513942" y="333035"/>
                  </a:lnTo>
                  <a:cubicBezTo>
                    <a:pt x="515676" y="333035"/>
                    <a:pt x="517217" y="331593"/>
                    <a:pt x="517217" y="329766"/>
                  </a:cubicBezTo>
                  <a:lnTo>
                    <a:pt x="517217" y="45103"/>
                  </a:lnTo>
                  <a:cubicBezTo>
                    <a:pt x="517217" y="43276"/>
                    <a:pt x="515676" y="41738"/>
                    <a:pt x="513942" y="41738"/>
                  </a:cubicBezTo>
                  <a:close/>
                  <a:moveTo>
                    <a:pt x="93794" y="0"/>
                  </a:moveTo>
                  <a:lnTo>
                    <a:pt x="513942" y="0"/>
                  </a:lnTo>
                  <a:cubicBezTo>
                    <a:pt x="538793" y="0"/>
                    <a:pt x="559020" y="20196"/>
                    <a:pt x="559020" y="45103"/>
                  </a:cubicBezTo>
                  <a:lnTo>
                    <a:pt x="559020" y="329766"/>
                  </a:lnTo>
                  <a:cubicBezTo>
                    <a:pt x="559020" y="354577"/>
                    <a:pt x="538793" y="374773"/>
                    <a:pt x="513942" y="374773"/>
                  </a:cubicBezTo>
                  <a:lnTo>
                    <a:pt x="93794" y="374773"/>
                  </a:lnTo>
                  <a:cubicBezTo>
                    <a:pt x="68847" y="374773"/>
                    <a:pt x="48620" y="354577"/>
                    <a:pt x="48620" y="329766"/>
                  </a:cubicBezTo>
                  <a:lnTo>
                    <a:pt x="48620" y="45103"/>
                  </a:lnTo>
                  <a:cubicBezTo>
                    <a:pt x="48620" y="20196"/>
                    <a:pt x="68847" y="0"/>
                    <a:pt x="93794" y="0"/>
                  </a:cubicBezTo>
                  <a:close/>
                </a:path>
              </a:pathLst>
            </a:custGeom>
            <a:solidFill>
              <a:srgbClr val="0B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1D339ED4-9198-4167-A592-1B2CE8B71885}"/>
              </a:ext>
            </a:extLst>
          </p:cNvPr>
          <p:cNvGrpSpPr/>
          <p:nvPr/>
        </p:nvGrpSpPr>
        <p:grpSpPr>
          <a:xfrm>
            <a:off x="448778" y="1213858"/>
            <a:ext cx="3155797" cy="588606"/>
            <a:chOff x="912010" y="1434317"/>
            <a:chExt cx="2549611" cy="588606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4ECF956F-5D05-4A67-8224-1F2A206C51D7}"/>
                </a:ext>
              </a:extLst>
            </p:cNvPr>
            <p:cNvGrpSpPr/>
            <p:nvPr/>
          </p:nvGrpSpPr>
          <p:grpSpPr>
            <a:xfrm>
              <a:off x="912010" y="1434317"/>
              <a:ext cx="2549611" cy="588606"/>
              <a:chOff x="589176" y="1891735"/>
              <a:chExt cx="2549611" cy="58860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53E379B6-95A0-45E0-AF6A-012F48C801E3}"/>
                  </a:ext>
                </a:extLst>
              </p:cNvPr>
              <p:cNvGrpSpPr/>
              <p:nvPr/>
            </p:nvGrpSpPr>
            <p:grpSpPr>
              <a:xfrm>
                <a:off x="589176" y="2106775"/>
                <a:ext cx="2549611" cy="373566"/>
                <a:chOff x="811353" y="1796077"/>
                <a:chExt cx="2432971" cy="644757"/>
              </a:xfrm>
            </p:grpSpPr>
            <p:cxnSp>
              <p:nvCxnSpPr>
                <p:cNvPr id="61" name="直接连接符 60">
                  <a:extLst>
                    <a:ext uri="{FF2B5EF4-FFF2-40B4-BE49-F238E27FC236}">
                      <a16:creationId xmlns:a16="http://schemas.microsoft.com/office/drawing/2014/main" id="{8F640FA0-24EC-4F77-B427-648534D351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796077"/>
                  <a:ext cx="0" cy="641269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EAF66EF0-2024-4F15-BC2B-A0CD634C52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2440833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>
                  <a:extLst>
                    <a:ext uri="{FF2B5EF4-FFF2-40B4-BE49-F238E27FC236}">
                      <a16:creationId xmlns:a16="http://schemas.microsoft.com/office/drawing/2014/main" id="{4D822488-246E-44F3-964C-F9E81C7191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44324" y="1796077"/>
                  <a:ext cx="0" cy="644757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连接符 63">
                  <a:extLst>
                    <a:ext uri="{FF2B5EF4-FFF2-40B4-BE49-F238E27FC236}">
                      <a16:creationId xmlns:a16="http://schemas.microsoft.com/office/drawing/2014/main" id="{2C2BF234-B724-473F-9742-82F71989A5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822372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矩形: 圆顶角 59">
                <a:extLst>
                  <a:ext uri="{FF2B5EF4-FFF2-40B4-BE49-F238E27FC236}">
                    <a16:creationId xmlns:a16="http://schemas.microsoft.com/office/drawing/2014/main" id="{F53BA61A-1AFE-4E8B-94F2-B261D38C7462}"/>
                  </a:ext>
                </a:extLst>
              </p:cNvPr>
              <p:cNvSpPr/>
              <p:nvPr/>
            </p:nvSpPr>
            <p:spPr>
              <a:xfrm>
                <a:off x="630810" y="1891735"/>
                <a:ext cx="2468161" cy="512681"/>
              </a:xfrm>
              <a:prstGeom prst="round2SameRect">
                <a:avLst/>
              </a:prstGeom>
              <a:solidFill>
                <a:srgbClr val="3263B1"/>
              </a:solidFill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00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FD71BCC9-8010-4F5F-9CA4-FCD79E096171}"/>
                </a:ext>
              </a:extLst>
            </p:cNvPr>
            <p:cNvSpPr/>
            <p:nvPr/>
          </p:nvSpPr>
          <p:spPr>
            <a:xfrm>
              <a:off x="984462" y="1464437"/>
              <a:ext cx="24373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深度学习发展历程</a:t>
              </a:r>
            </a:p>
          </p:txBody>
        </p:sp>
      </p:grpSp>
      <p:pic>
        <p:nvPicPr>
          <p:cNvPr id="6146" name="Picture 2">
            <a:extLst>
              <a:ext uri="{FF2B5EF4-FFF2-40B4-BE49-F238E27FC236}">
                <a16:creationId xmlns:a16="http://schemas.microsoft.com/office/drawing/2014/main" id="{645FF142-1C53-4C21-B27F-7D3561C48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53" y="1878389"/>
            <a:ext cx="5448647" cy="2314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D23D401B-7F57-42A1-8BCC-0C8794FA2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517" y="2666523"/>
            <a:ext cx="4068330" cy="3053663"/>
          </a:xfrm>
          <a:prstGeom prst="rect">
            <a:avLst/>
          </a:prstGeom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AC2D148-092D-4529-95A4-306C1FCB2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53" y="4269281"/>
            <a:ext cx="5554783" cy="245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33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6C606D1-03D7-4993-8C2B-098C7B2B6FE2}"/>
              </a:ext>
            </a:extLst>
          </p:cNvPr>
          <p:cNvGrpSpPr/>
          <p:nvPr/>
        </p:nvGrpSpPr>
        <p:grpSpPr>
          <a:xfrm>
            <a:off x="3580772" y="2035122"/>
            <a:ext cx="6869783" cy="2209735"/>
            <a:chOff x="2232283" y="2106686"/>
            <a:chExt cx="5161369" cy="1660206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AFAE3CB5-E8AD-4540-9C7A-AA2C891E02F0}"/>
                </a:ext>
              </a:extLst>
            </p:cNvPr>
            <p:cNvSpPr/>
            <p:nvPr/>
          </p:nvSpPr>
          <p:spPr>
            <a:xfrm>
              <a:off x="2232283" y="2229278"/>
              <a:ext cx="4821660" cy="1428038"/>
            </a:xfrm>
            <a:prstGeom prst="rect">
              <a:avLst/>
            </a:prstGeom>
            <a:solidFill>
              <a:srgbClr val="23B3D2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CCDED856-FABD-41FE-9A90-C659C86D495A}"/>
                </a:ext>
              </a:extLst>
            </p:cNvPr>
            <p:cNvGrpSpPr/>
            <p:nvPr/>
          </p:nvGrpSpPr>
          <p:grpSpPr>
            <a:xfrm rot="10800000">
              <a:off x="2850918" y="2106686"/>
              <a:ext cx="4542734" cy="1660206"/>
              <a:chOff x="2807179" y="2437039"/>
              <a:chExt cx="3621480" cy="1323521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63E0CA8-435F-4437-9608-40ECEAF3D515}"/>
                  </a:ext>
                </a:extLst>
              </p:cNvPr>
              <p:cNvSpPr/>
              <p:nvPr/>
            </p:nvSpPr>
            <p:spPr>
              <a:xfrm>
                <a:off x="2913619" y="2437041"/>
                <a:ext cx="80797" cy="1318182"/>
              </a:xfrm>
              <a:prstGeom prst="rect">
                <a:avLst/>
              </a:prstGeom>
              <a:solidFill>
                <a:srgbClr val="23B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9819929-0FF0-4109-8826-6BB698BE09F3}"/>
                  </a:ext>
                </a:extLst>
              </p:cNvPr>
              <p:cNvSpPr/>
              <p:nvPr/>
            </p:nvSpPr>
            <p:spPr>
              <a:xfrm rot="5400000">
                <a:off x="3436405" y="3236387"/>
                <a:ext cx="36447" cy="1001223"/>
              </a:xfrm>
              <a:prstGeom prst="rect">
                <a:avLst/>
              </a:prstGeom>
              <a:solidFill>
                <a:srgbClr val="23B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1E260B8-1D51-4722-8CDB-83AF20530CA3}"/>
                  </a:ext>
                </a:extLst>
              </p:cNvPr>
              <p:cNvSpPr/>
              <p:nvPr/>
            </p:nvSpPr>
            <p:spPr>
              <a:xfrm>
                <a:off x="2807179" y="2437039"/>
                <a:ext cx="45719" cy="1323521"/>
              </a:xfrm>
              <a:prstGeom prst="rect">
                <a:avLst/>
              </a:prstGeom>
              <a:solidFill>
                <a:srgbClr val="3263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CA478E7B-79E1-46A3-9477-1FDEF617EF3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4020466" y="3741936"/>
                <a:ext cx="1813135" cy="0"/>
              </a:xfrm>
              <a:prstGeom prst="line">
                <a:avLst/>
              </a:prstGeom>
              <a:ln>
                <a:solidFill>
                  <a:srgbClr val="3263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0DD352D7-F9EB-4807-9C93-02EF2A0543A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3914660" y="2463550"/>
                <a:ext cx="2513999" cy="0"/>
              </a:xfrm>
              <a:prstGeom prst="line">
                <a:avLst/>
              </a:prstGeom>
              <a:ln>
                <a:solidFill>
                  <a:srgbClr val="3263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7089288-17B7-4A6F-AA36-9DFAE574D4D6}"/>
                  </a:ext>
                </a:extLst>
              </p:cNvPr>
              <p:cNvSpPr/>
              <p:nvPr/>
            </p:nvSpPr>
            <p:spPr>
              <a:xfrm rot="5400000">
                <a:off x="3395823" y="1955371"/>
                <a:ext cx="36447" cy="1001223"/>
              </a:xfrm>
              <a:prstGeom prst="rect">
                <a:avLst/>
              </a:prstGeom>
              <a:solidFill>
                <a:srgbClr val="23B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pic>
        <p:nvPicPr>
          <p:cNvPr id="12" name="图形 11">
            <a:extLst>
              <a:ext uri="{FF2B5EF4-FFF2-40B4-BE49-F238E27FC236}">
                <a16:creationId xmlns:a16="http://schemas.microsoft.com/office/drawing/2014/main" id="{5E284604-CD4B-4B8B-9586-54291DADD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42030" y="3736637"/>
            <a:ext cx="1115341" cy="109348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D8576D0-E91D-49F2-BDA9-6E72F72D69B4}"/>
              </a:ext>
            </a:extLst>
          </p:cNvPr>
          <p:cNvSpPr/>
          <p:nvPr/>
        </p:nvSpPr>
        <p:spPr>
          <a:xfrm>
            <a:off x="4867343" y="2537341"/>
            <a:ext cx="5334467" cy="923330"/>
          </a:xfrm>
          <a:prstGeom prst="rect">
            <a:avLst/>
          </a:prstGeom>
          <a:noFill/>
          <a:effectLst>
            <a:outerShdw blurRad="63500" dist="50800" dir="2700000" algn="tl" rotWithShape="0">
              <a:srgbClr val="A9CBE9"/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5400" spc="300" dirty="0">
                <a:ln w="3175">
                  <a:solidFill>
                    <a:schemeClr val="bg1"/>
                  </a:solidFill>
                </a:ln>
                <a:solidFill>
                  <a:srgbClr val="032854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人工神经网络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5583AAF-E8A3-4F0A-AB57-5AF934ADA369}"/>
              </a:ext>
            </a:extLst>
          </p:cNvPr>
          <p:cNvGrpSpPr/>
          <p:nvPr/>
        </p:nvGrpSpPr>
        <p:grpSpPr>
          <a:xfrm>
            <a:off x="1496956" y="1486365"/>
            <a:ext cx="3128877" cy="3129479"/>
            <a:chOff x="291945" y="1721454"/>
            <a:chExt cx="2350772" cy="2351224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C237F75E-B31C-4DFA-B1DA-376CF24F616E}"/>
                </a:ext>
              </a:extLst>
            </p:cNvPr>
            <p:cNvGrpSpPr/>
            <p:nvPr/>
          </p:nvGrpSpPr>
          <p:grpSpPr>
            <a:xfrm>
              <a:off x="291945" y="1721454"/>
              <a:ext cx="2350772" cy="2351224"/>
              <a:chOff x="1865533" y="685800"/>
              <a:chExt cx="4041080" cy="4041856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DDBA96D0-46B6-4073-9061-DEC826A41B31}"/>
                  </a:ext>
                </a:extLst>
              </p:cNvPr>
              <p:cNvSpPr/>
              <p:nvPr/>
            </p:nvSpPr>
            <p:spPr>
              <a:xfrm>
                <a:off x="2157047" y="996807"/>
                <a:ext cx="3419255" cy="3419840"/>
              </a:xfrm>
              <a:prstGeom prst="ellipse">
                <a:avLst/>
              </a:prstGeom>
              <a:gradFill flip="none" rotWithShape="1">
                <a:gsLst>
                  <a:gs pos="61000">
                    <a:srgbClr val="EBEBEB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900000" scaled="1"/>
                <a:tileRect/>
              </a:gradFill>
              <a:ln w="15875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18900000" scaled="1"/>
                  <a:tileRect/>
                </a:gradFill>
              </a:ln>
              <a:effectLst>
                <a:outerShdw blurRad="203200" dist="38100" dir="1140000" sx="102000" sy="102000" algn="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383" tIns="45692" rIns="91383" bIns="45692" rtlCol="0" anchor="ctr"/>
              <a:lstStyle/>
              <a:p>
                <a:pPr algn="ctr"/>
                <a:endParaRPr lang="zh-CN" altLang="en-US" sz="5400" b="1">
                  <a:solidFill>
                    <a:schemeClr val="accen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8" name="弧形 17">
                <a:extLst>
                  <a:ext uri="{FF2B5EF4-FFF2-40B4-BE49-F238E27FC236}">
                    <a16:creationId xmlns:a16="http://schemas.microsoft.com/office/drawing/2014/main" id="{99026E7F-9C03-40D3-B270-497E08596E3D}"/>
                  </a:ext>
                </a:extLst>
              </p:cNvPr>
              <p:cNvSpPr/>
              <p:nvPr/>
            </p:nvSpPr>
            <p:spPr>
              <a:xfrm>
                <a:off x="2265508" y="1085850"/>
                <a:ext cx="3241130" cy="3241754"/>
              </a:xfrm>
              <a:prstGeom prst="arc">
                <a:avLst>
                  <a:gd name="adj1" fmla="val 1188827"/>
                  <a:gd name="adj2" fmla="val 12363011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9" name="弧形 18">
                <a:extLst>
                  <a:ext uri="{FF2B5EF4-FFF2-40B4-BE49-F238E27FC236}">
                    <a16:creationId xmlns:a16="http://schemas.microsoft.com/office/drawing/2014/main" id="{D62050E0-8D0F-4041-9AF4-A96908B9E401}"/>
                  </a:ext>
                </a:extLst>
              </p:cNvPr>
              <p:cNvSpPr/>
              <p:nvPr/>
            </p:nvSpPr>
            <p:spPr>
              <a:xfrm>
                <a:off x="2332169" y="1152526"/>
                <a:ext cx="3107810" cy="3108404"/>
              </a:xfrm>
              <a:prstGeom prst="arc">
                <a:avLst>
                  <a:gd name="adj1" fmla="val 10727695"/>
                  <a:gd name="adj2" fmla="val 5816273"/>
                </a:avLst>
              </a:prstGeom>
              <a:ln w="3175">
                <a:solidFill>
                  <a:srgbClr val="23B3D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0" name="弧形 19">
                <a:extLst>
                  <a:ext uri="{FF2B5EF4-FFF2-40B4-BE49-F238E27FC236}">
                    <a16:creationId xmlns:a16="http://schemas.microsoft.com/office/drawing/2014/main" id="{A13CEC1D-EB72-4695-A3A0-45153B2D04A7}"/>
                  </a:ext>
                </a:extLst>
              </p:cNvPr>
              <p:cNvSpPr/>
              <p:nvPr/>
            </p:nvSpPr>
            <p:spPr>
              <a:xfrm>
                <a:off x="2045994" y="866298"/>
                <a:ext cx="3680160" cy="3680863"/>
              </a:xfrm>
              <a:prstGeom prst="arc">
                <a:avLst>
                  <a:gd name="adj1" fmla="val 4833914"/>
                  <a:gd name="adj2" fmla="val 18668007"/>
                </a:avLst>
              </a:prstGeom>
              <a:noFill/>
              <a:ln w="3175">
                <a:solidFill>
                  <a:srgbClr val="0070C0">
                    <a:alpha val="50196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1" name="弧形 20">
                <a:extLst>
                  <a:ext uri="{FF2B5EF4-FFF2-40B4-BE49-F238E27FC236}">
                    <a16:creationId xmlns:a16="http://schemas.microsoft.com/office/drawing/2014/main" id="{CDB3F34B-43F6-45F0-ADC8-52FB5D8A72ED}"/>
                  </a:ext>
                </a:extLst>
              </p:cNvPr>
              <p:cNvSpPr/>
              <p:nvPr/>
            </p:nvSpPr>
            <p:spPr>
              <a:xfrm>
                <a:off x="1865533" y="685800"/>
                <a:ext cx="4041080" cy="4041856"/>
              </a:xfrm>
              <a:prstGeom prst="arc">
                <a:avLst>
                  <a:gd name="adj1" fmla="val 16059351"/>
                  <a:gd name="adj2" fmla="val 8789058"/>
                </a:avLst>
              </a:prstGeom>
              <a:ln w="28575">
                <a:solidFill>
                  <a:srgbClr val="0070C0">
                    <a:alpha val="50196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1812729-39B2-4C1F-BA1F-8E1392F9BD85}"/>
                </a:ext>
              </a:extLst>
            </p:cNvPr>
            <p:cNvSpPr/>
            <p:nvPr/>
          </p:nvSpPr>
          <p:spPr>
            <a:xfrm>
              <a:off x="588972" y="2215297"/>
              <a:ext cx="1760051" cy="14567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000" spc="300" dirty="0">
                  <a:solidFill>
                    <a:srgbClr val="23B3D2"/>
                  </a:solidFill>
                  <a:effectLst>
                    <a:outerShdw blurRad="38100" dist="38100" dir="2700000" algn="tl">
                      <a:srgbClr val="032854"/>
                    </a:outerShdw>
                  </a:effectLst>
                  <a:latin typeface="Impact" panose="020B0806030902050204" pitchFamily="34" charset="0"/>
                  <a:ea typeface="思源黑体 CN Medium" panose="020B0600000000000000" pitchFamily="34" charset="-122"/>
                </a:rPr>
                <a:t>PART</a:t>
              </a:r>
            </a:p>
            <a:p>
              <a:pPr algn="ctr"/>
              <a:r>
                <a:rPr lang="en-US" altLang="zh-CN" sz="6000" spc="300" dirty="0">
                  <a:solidFill>
                    <a:srgbClr val="23B3D2"/>
                  </a:solidFill>
                  <a:effectLst>
                    <a:outerShdw blurRad="38100" dist="38100" dir="2700000" algn="tl">
                      <a:srgbClr val="032854"/>
                    </a:outerShdw>
                  </a:effectLst>
                  <a:latin typeface="Impact" panose="020B0806030902050204" pitchFamily="34" charset="0"/>
                  <a:ea typeface="思源黑体 CN Medium" panose="020B0600000000000000" pitchFamily="34" charset="-122"/>
                </a:rPr>
                <a:t>02</a:t>
              </a: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394DB44E-691F-4492-B494-B7C6E45BC66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357" y="3170272"/>
            <a:ext cx="1032282" cy="103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9A171B78AADC7E4BABE82F7F1EA14EF4" ma:contentTypeVersion="10" ma:contentTypeDescription="新建文档。" ma:contentTypeScope="" ma:versionID="ba3b948d69f7380ef63f143046616899">
  <xsd:schema xmlns:xsd="http://www.w3.org/2001/XMLSchema" xmlns:xs="http://www.w3.org/2001/XMLSchema" xmlns:p="http://schemas.microsoft.com/office/2006/metadata/properties" xmlns:ns3="191d449e-7e50-49fe-b479-0a04703f7f63" targetNamespace="http://schemas.microsoft.com/office/2006/metadata/properties" ma:root="true" ma:fieldsID="977507566ed4eacf1326554cb139677e" ns3:_="">
    <xsd:import namespace="191d449e-7e50-49fe-b479-0a04703f7f6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1d449e-7e50-49fe-b479-0a04703f7f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87A658-2620-4C1C-8C38-F725A26D12FD}">
  <ds:schemaRefs>
    <ds:schemaRef ds:uri="http://purl.org/dc/elements/1.1/"/>
    <ds:schemaRef ds:uri="191d449e-7e50-49fe-b479-0a04703f7f63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www.w3.org/XML/1998/namespace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57E6F204-ACF0-4A9D-AB0E-EDA1B47C91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1d449e-7e50-49fe-b479-0a04703f7f6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EBEA936-F762-4E8B-88D3-BE8FBD9C64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8331</TotalTime>
  <Words>924</Words>
  <Application>Microsoft Office PowerPoint</Application>
  <PresentationFormat>宽屏</PresentationFormat>
  <Paragraphs>311</Paragraphs>
  <Slides>25</Slides>
  <Notes>16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3" baseType="lpstr">
      <vt:lpstr>Microsoft Yahei</vt:lpstr>
      <vt:lpstr>新細明體</vt:lpstr>
      <vt:lpstr>等线</vt:lpstr>
      <vt:lpstr>等线 Light</vt:lpstr>
      <vt:lpstr>思源黑体 CN Medium</vt:lpstr>
      <vt:lpstr>思源黑体 CN Regular</vt:lpstr>
      <vt:lpstr>宋体</vt:lpstr>
      <vt:lpstr>微软雅黑</vt:lpstr>
      <vt:lpstr>造字工房力黑（非商用）常规体</vt:lpstr>
      <vt:lpstr>Aharoni</vt:lpstr>
      <vt:lpstr>Arial</vt:lpstr>
      <vt:lpstr>Cambria Math</vt:lpstr>
      <vt:lpstr>Constantia</vt:lpstr>
      <vt:lpstr>Impact</vt:lpstr>
      <vt:lpstr>Times New Roman</vt:lpstr>
      <vt:lpstr>Wingdings</vt:lpstr>
      <vt:lpstr>Office 主题​​</vt:lpstr>
      <vt:lpstr>方程式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王刚</cp:lastModifiedBy>
  <cp:revision>134</cp:revision>
  <dcterms:created xsi:type="dcterms:W3CDTF">2019-12-11T05:18:46Z</dcterms:created>
  <dcterms:modified xsi:type="dcterms:W3CDTF">2022-11-11T14:23:20Z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0x0101009A171B78AADC7E4BABE82F7F1EA14EF4</vt:lpwstr>
  </property>
</Properties>
</file>